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380" autoAdjust="0"/>
  </p:normalViewPr>
  <p:slideViewPr>
    <p:cSldViewPr>
      <p:cViewPr varScale="1">
        <p:scale>
          <a:sx n="59" d="100"/>
          <a:sy n="59" d="100"/>
        </p:scale>
        <p:origin x="-7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595F0-B4B1-4796-B235-C6C823072F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C049-DF6F-4B6B-BF4E-14B4EC7429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81FF-9C4B-4E38-B930-14213B01E6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A2A4-EA01-4F93-94A0-C9C1212E75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F96C-B2A1-47A0-BD9C-2B811224DE6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4712-3C94-44A1-A401-A8426DB047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5AB1-C5A0-4024-BBF1-73F6C68421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CDA28-D0D6-4ACD-B8F3-C78F3499E2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7E3B-858E-41E8-ADAA-F64A415F26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E001B-6AFD-4DFA-AD95-057EA2D5C1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A513-0758-4694-AF8B-09AD97860B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3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A4EFEE-D641-4F88-8D77-6633C265CD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91172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</a:rPr>
              <a:t>A quel événement vous fait penser ce document 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9792"/>
          <a:stretch>
            <a:fillRect/>
          </a:stretch>
        </p:blipFill>
        <p:spPr bwMode="auto">
          <a:xfrm>
            <a:off x="1979613" y="188913"/>
            <a:ext cx="54721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850" y="2054225"/>
            <a:ext cx="1368425" cy="1014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13100"/>
            <a:ext cx="8208962" cy="2117725"/>
          </a:xfrm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</a:rPr>
              <a:t>A quelle date prend fin la première guerre mondiale 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052513"/>
            <a:ext cx="6400800" cy="1752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z="4400" smtClean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5963" y="333375"/>
            <a:ext cx="2012950" cy="1470025"/>
          </a:xfrm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</a:rPr>
              <a:t>11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1555750"/>
            <a:ext cx="3563937" cy="1873250"/>
          </a:xfrm>
        </p:spPr>
        <p:txBody>
          <a:bodyPr/>
          <a:lstStyle/>
          <a:p>
            <a:pPr eaLnBrk="1" hangingPunct="1"/>
            <a:r>
              <a:rPr lang="fr-FR" sz="3600" smtClean="0">
                <a:latin typeface="Calibri" pitchFamily="34" charset="0"/>
              </a:rPr>
              <a:t>Quand a lieu la bataille de Verdun ?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 l="5940" t="11069" r="51631" b="34413"/>
          <a:stretch>
            <a:fillRect/>
          </a:stretch>
        </p:blipFill>
        <p:spPr bwMode="auto">
          <a:xfrm>
            <a:off x="0" y="0"/>
            <a:ext cx="56149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l="5940" t="65587" r="51631" b="17891"/>
          <a:stretch>
            <a:fillRect/>
          </a:stretch>
        </p:blipFill>
        <p:spPr bwMode="auto">
          <a:xfrm>
            <a:off x="0" y="4632325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5963" y="333375"/>
            <a:ext cx="2012950" cy="1470025"/>
          </a:xfrm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</a:rPr>
              <a:t>12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1484313"/>
            <a:ext cx="3563937" cy="3168650"/>
          </a:xfrm>
        </p:spPr>
        <p:txBody>
          <a:bodyPr/>
          <a:lstStyle/>
          <a:p>
            <a:pPr eaLnBrk="1" hangingPunct="1"/>
            <a:endParaRPr lang="fr-FR" sz="3600" smtClean="0">
              <a:latin typeface="Calibri" pitchFamily="34" charset="0"/>
            </a:endParaRPr>
          </a:p>
          <a:p>
            <a:pPr eaLnBrk="1" hangingPunct="1"/>
            <a:r>
              <a:rPr lang="fr-FR" sz="3600" smtClean="0">
                <a:latin typeface="Calibri" pitchFamily="34" charset="0"/>
              </a:rPr>
              <a:t>Combien de temps dure la bataille de Verdun ?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 l="5940" t="11069" r="51631" b="34413"/>
          <a:stretch>
            <a:fillRect/>
          </a:stretch>
        </p:blipFill>
        <p:spPr bwMode="auto">
          <a:xfrm>
            <a:off x="0" y="0"/>
            <a:ext cx="56149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 l="5940" t="65587" r="51631" b="17891"/>
          <a:stretch>
            <a:fillRect/>
          </a:stretch>
        </p:blipFill>
        <p:spPr bwMode="auto">
          <a:xfrm>
            <a:off x="0" y="4632325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1382713"/>
            <a:ext cx="4102100" cy="1470025"/>
          </a:xfrm>
          <a:noFill/>
        </p:spPr>
        <p:txBody>
          <a:bodyPr anchor="t"/>
          <a:lstStyle/>
          <a:p>
            <a:pPr eaLnBrk="1" hangingPunct="1">
              <a:spcBef>
                <a:spcPct val="20000"/>
              </a:spcBef>
            </a:pPr>
            <a:r>
              <a:rPr lang="fr-FR" sz="3600" smtClean="0">
                <a:solidFill>
                  <a:schemeClr val="tx1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357563"/>
            <a:ext cx="8424863" cy="2495550"/>
          </a:xfrm>
          <a:noFill/>
        </p:spPr>
        <p:txBody>
          <a:bodyPr/>
          <a:lstStyle/>
          <a:p>
            <a:pPr eaLnBrk="1" hangingPunct="1"/>
            <a:r>
              <a:rPr lang="fr-FR" sz="3600" smtClean="0">
                <a:latin typeface="Calibri" pitchFamily="34" charset="0"/>
              </a:rPr>
              <a:t>Quel militaire devient, pour les combattants français, « le héros de Verdun », pour avoir résisté aux Allemands ?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911725"/>
            <a:ext cx="7772400" cy="1470025"/>
          </a:xfrm>
          <a:noFill/>
        </p:spPr>
        <p:txBody>
          <a:bodyPr/>
          <a:lstStyle/>
          <a:p>
            <a:pPr eaLnBrk="1" hangingPunct="1"/>
            <a:r>
              <a:rPr lang="fr-FR" sz="4000" smtClean="0">
                <a:latin typeface="Calibri" pitchFamily="34" charset="0"/>
              </a:rPr>
              <a:t>Quelle est la conséquence de cet événement fin juillet-début août 1914 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9547" t="13728" r="43701" b="13022"/>
          <a:stretch>
            <a:fillRect/>
          </a:stretch>
        </p:blipFill>
        <p:spPr bwMode="auto">
          <a:xfrm>
            <a:off x="3348038" y="157163"/>
            <a:ext cx="4679950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44675"/>
            <a:ext cx="2295525" cy="1752600"/>
          </a:xfrm>
          <a:noFill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fr-FR" sz="4000" smtClean="0">
                <a:solidFill>
                  <a:schemeClr val="tx2"/>
                </a:solidFill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13100"/>
            <a:ext cx="7921625" cy="2117725"/>
          </a:xfrm>
          <a:noFill/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</a:rPr>
              <a:t>D’après vos souvenirs, quel est le type de guerre d’août à novembre 1914 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779838" y="1412875"/>
            <a:ext cx="1368425" cy="1014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>
                <a:solidFill>
                  <a:schemeClr val="tx2"/>
                </a:solidFill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41888"/>
            <a:ext cx="2012950" cy="1470025"/>
          </a:xfrm>
          <a:noFill/>
        </p:spPr>
        <p:txBody>
          <a:bodyPr anchor="t"/>
          <a:lstStyle/>
          <a:p>
            <a:pPr eaLnBrk="1" hangingPunct="1">
              <a:spcBef>
                <a:spcPct val="20000"/>
              </a:spcBef>
            </a:pPr>
            <a:r>
              <a:rPr lang="fr-FR" sz="3600" smtClean="0">
                <a:solidFill>
                  <a:schemeClr val="tx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554538"/>
            <a:ext cx="7523162" cy="1754187"/>
          </a:xfrm>
          <a:noFill/>
        </p:spPr>
        <p:txBody>
          <a:bodyPr/>
          <a:lstStyle/>
          <a:p>
            <a:pPr eaLnBrk="1" hangingPunct="1"/>
            <a:r>
              <a:rPr lang="fr-FR" sz="3600" smtClean="0">
                <a:latin typeface="Calibri" pitchFamily="34" charset="0"/>
              </a:rPr>
              <a:t>Quelles sont les conséquences territoriales de l’avancée allemande au début de la guerre 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t="1398"/>
          <a:stretch>
            <a:fillRect/>
          </a:stretch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127625"/>
            <a:ext cx="2012950" cy="1470025"/>
          </a:xfrm>
          <a:noFill/>
        </p:spPr>
        <p:txBody>
          <a:bodyPr anchor="t"/>
          <a:lstStyle/>
          <a:p>
            <a:pPr eaLnBrk="1" hangingPunct="1">
              <a:spcBef>
                <a:spcPct val="20000"/>
              </a:spcBef>
            </a:pPr>
            <a:r>
              <a:rPr lang="fr-FR" sz="3600" smtClean="0">
                <a:solidFill>
                  <a:schemeClr val="tx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770438"/>
            <a:ext cx="6624638" cy="1250950"/>
          </a:xfrm>
          <a:noFill/>
        </p:spPr>
        <p:txBody>
          <a:bodyPr/>
          <a:lstStyle/>
          <a:p>
            <a:pPr eaLnBrk="1" hangingPunct="1"/>
            <a:r>
              <a:rPr lang="fr-FR" sz="3600" smtClean="0">
                <a:latin typeface="Calibri" pitchFamily="34" charset="0"/>
              </a:rPr>
              <a:t>Quelle bataille permet aux Alliés de stopper l’invasion allemande 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t="1398"/>
          <a:stretch>
            <a:fillRect/>
          </a:stretch>
        </p:blipFill>
        <p:spPr bwMode="auto">
          <a:xfrm>
            <a:off x="0" y="0"/>
            <a:ext cx="91440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188" y="765175"/>
            <a:ext cx="7848600" cy="5832475"/>
          </a:xfrm>
          <a:noFill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fr-FR" sz="400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sz="4000" smtClean="0">
                <a:solidFill>
                  <a:schemeClr val="tx2"/>
                </a:solidFill>
                <a:latin typeface="Calibri" pitchFamily="34" charset="0"/>
              </a:rPr>
              <a:t>On qualifie la phase de guerre entre décembre 1914 au début de l’année 1918 de … </a:t>
            </a:r>
          </a:p>
          <a:p>
            <a:pPr eaLnBrk="1" hangingPunct="1">
              <a:spcBef>
                <a:spcPct val="0"/>
              </a:spcBef>
            </a:pPr>
            <a:endParaRPr lang="fr-FR" sz="4000" smtClean="0">
              <a:solidFill>
                <a:schemeClr val="tx2"/>
              </a:solidFill>
              <a:latin typeface="Calibri" pitchFamily="34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fr-FR" sz="4000" smtClean="0">
                <a:solidFill>
                  <a:schemeClr val="tx2"/>
                </a:solidFill>
                <a:latin typeface="Calibri" pitchFamily="34" charset="0"/>
              </a:rPr>
              <a:t>a) … guerre de mouvement</a:t>
            </a:r>
          </a:p>
          <a:p>
            <a:pPr algn="l" eaLnBrk="1" hangingPunct="1">
              <a:spcBef>
                <a:spcPct val="0"/>
              </a:spcBef>
            </a:pPr>
            <a:r>
              <a:rPr lang="fr-FR" sz="4000" smtClean="0">
                <a:solidFill>
                  <a:schemeClr val="tx2"/>
                </a:solidFill>
                <a:latin typeface="Calibri" pitchFamily="34" charset="0"/>
              </a:rPr>
              <a:t>b) … guerre de position</a:t>
            </a:r>
          </a:p>
          <a:p>
            <a:pPr algn="l" eaLnBrk="1" hangingPunct="1">
              <a:spcBef>
                <a:spcPct val="0"/>
              </a:spcBef>
            </a:pPr>
            <a:r>
              <a:rPr lang="fr-FR" sz="4000" smtClean="0">
                <a:solidFill>
                  <a:schemeClr val="tx2"/>
                </a:solidFill>
                <a:latin typeface="Calibri" pitchFamily="34" charset="0"/>
              </a:rPr>
              <a:t>c) … guerre de tranchées</a:t>
            </a:r>
          </a:p>
          <a:p>
            <a:pPr algn="l" eaLnBrk="1" hangingPunct="1">
              <a:spcBef>
                <a:spcPct val="0"/>
              </a:spcBef>
            </a:pPr>
            <a:r>
              <a:rPr lang="fr-FR" sz="4000" smtClean="0">
                <a:solidFill>
                  <a:schemeClr val="tx2"/>
                </a:solidFill>
                <a:latin typeface="Calibri" pitchFamily="34" charset="0"/>
              </a:rPr>
              <a:t>d) … guerre offensive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3575" y="333375"/>
            <a:ext cx="2012950" cy="1470025"/>
          </a:xfrm>
          <a:noFill/>
        </p:spPr>
        <p:txBody>
          <a:bodyPr anchor="t"/>
          <a:lstStyle/>
          <a:p>
            <a:pPr eaLnBrk="1" hangingPunct="1">
              <a:spcBef>
                <a:spcPct val="20000"/>
              </a:spcBef>
            </a:pPr>
            <a:r>
              <a:rPr lang="fr-FR" sz="4000" smtClean="0">
                <a:latin typeface="Calibri" pitchFamily="34" charset="0"/>
              </a:rPr>
              <a:t>6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997200"/>
            <a:ext cx="8532812" cy="2117725"/>
          </a:xfrm>
          <a:noFill/>
        </p:spPr>
        <p:txBody>
          <a:bodyPr/>
          <a:lstStyle/>
          <a:p>
            <a:pPr eaLnBrk="1" hangingPunct="1"/>
            <a:r>
              <a:rPr lang="fr-FR" sz="4000" smtClean="0">
                <a:latin typeface="Calibri" pitchFamily="34" charset="0"/>
              </a:rPr>
              <a:t>A partir de quel événement  la première guerre mondiale devient-elle totalement mondiale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052513"/>
            <a:ext cx="6400800" cy="1752600"/>
          </a:xfrm>
          <a:noFill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fr-FR" sz="4400" smtClean="0">
                <a:solidFill>
                  <a:schemeClr val="tx2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213100"/>
            <a:ext cx="8208962" cy="2117725"/>
          </a:xfrm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</a:rPr>
              <a:t>Quel événement conduit la Russie à se retirer du conflit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052513"/>
            <a:ext cx="6400800" cy="1752600"/>
          </a:xfrm>
        </p:spPr>
        <p:txBody>
          <a:bodyPr/>
          <a:lstStyle/>
          <a:p>
            <a:pPr eaLnBrk="1" hangingPunct="1"/>
            <a:r>
              <a:rPr lang="fr-FR" sz="4800" smtClean="0">
                <a:solidFill>
                  <a:schemeClr val="tx2"/>
                </a:solidFill>
                <a:latin typeface="Calibri" pitchFamily="34" charset="0"/>
              </a:rPr>
              <a:t>8</a:t>
            </a: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5963" y="1557338"/>
            <a:ext cx="2012950" cy="1470025"/>
          </a:xfrm>
          <a:solidFill>
            <a:schemeClr val="bg1"/>
          </a:solidFill>
        </p:spPr>
        <p:txBody>
          <a:bodyPr anchor="t"/>
          <a:lstStyle/>
          <a:p>
            <a:pPr eaLnBrk="1" hangingPunct="1">
              <a:spcBef>
                <a:spcPct val="20000"/>
              </a:spcBef>
            </a:pPr>
            <a:r>
              <a:rPr lang="fr-FR" sz="3600" smtClean="0">
                <a:solidFill>
                  <a:schemeClr val="tx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565400"/>
            <a:ext cx="4392613" cy="40767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z="3600" smtClean="0">
                <a:latin typeface="Calibri" pitchFamily="34" charset="0"/>
              </a:rPr>
              <a:t>Présentez en deux temps l’évolution de la ligne de front à l’Ouest en 1918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 b="11157"/>
          <a:stretch>
            <a:fillRect/>
          </a:stretch>
        </p:blipFill>
        <p:spPr bwMode="auto">
          <a:xfrm>
            <a:off x="-36513" y="0"/>
            <a:ext cx="4470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198</Words>
  <Application>Microsoft Office PowerPoint</Application>
  <PresentationFormat>Affichage à l'écran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Modèle par défaut</vt:lpstr>
      <vt:lpstr>A quel événement vous fait penser ce document ?</vt:lpstr>
      <vt:lpstr>Quelle est la conséquence de cet événement fin juillet-début août 1914 ?</vt:lpstr>
      <vt:lpstr>D’après vos souvenirs, quel est le type de guerre d’août à novembre 1914 ?</vt:lpstr>
      <vt:lpstr>4</vt:lpstr>
      <vt:lpstr>5</vt:lpstr>
      <vt:lpstr>6</vt:lpstr>
      <vt:lpstr>A partir de quel événement  la première guerre mondiale devient-elle totalement mondiale ?</vt:lpstr>
      <vt:lpstr>Quel événement conduit la Russie à se retirer du conflit ?</vt:lpstr>
      <vt:lpstr>9</vt:lpstr>
      <vt:lpstr>A quelle date prend fin la première guerre mondiale ?</vt:lpstr>
      <vt:lpstr>11</vt:lpstr>
      <vt:lpstr>12</vt:lpstr>
      <vt:lpstr>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quel événement vous fait penser ce document ?</dc:title>
  <dc:creator>EBERSOLD Julien</dc:creator>
  <cp:lastModifiedBy>Julien EBERSOLD</cp:lastModifiedBy>
  <cp:revision>4</cp:revision>
  <dcterms:created xsi:type="dcterms:W3CDTF">2010-01-27T14:24:12Z</dcterms:created>
  <dcterms:modified xsi:type="dcterms:W3CDTF">2014-02-09T18:47:13Z</dcterms:modified>
</cp:coreProperties>
</file>