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6858000" cx="12192000"/>
  <p:notesSz cx="6858000" cy="9144000"/>
  <p:embeddedFontLst>
    <p:embeddedFont>
      <p:font typeface="Libre Baskerville"/>
      <p:regular r:id="rId54"/>
      <p:bold r:id="rId55"/>
      <p: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LibreBaskerville-bold.fntdata"/><Relationship Id="rId10" Type="http://schemas.openxmlformats.org/officeDocument/2006/relationships/slide" Target="slides/slide6.xml"/><Relationship Id="rId54" Type="http://schemas.openxmlformats.org/officeDocument/2006/relationships/font" Target="fonts/LibreBaskerville-regular.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LibreBaskerville-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solidFill>
                  <a:schemeClr val="dk1"/>
                </a:solidFill>
                <a:latin typeface="Arial"/>
                <a:ea typeface="Arial"/>
                <a:cs typeface="Arial"/>
                <a:sym typeface="Arial"/>
              </a:defRPr>
            </a:lvl1pPr>
            <a:lvl2pPr indent="0" lvl="1" marL="457200" marR="0" rtl="0" algn="l">
              <a:spcBef>
                <a:spcPts val="0"/>
              </a:spcBef>
              <a:buNone/>
              <a:defRPr b="0" i="0" sz="1100" u="none" cap="none" strike="noStrike">
                <a:solidFill>
                  <a:schemeClr val="dk1"/>
                </a:solidFill>
                <a:latin typeface="Arial"/>
                <a:ea typeface="Arial"/>
                <a:cs typeface="Arial"/>
                <a:sym typeface="Arial"/>
              </a:defRPr>
            </a:lvl2pPr>
            <a:lvl3pPr indent="0" lvl="2" marL="914400" marR="0" rtl="0" algn="l">
              <a:spcBef>
                <a:spcPts val="0"/>
              </a:spcBef>
              <a:buNone/>
              <a:defRPr b="0" i="0" sz="1100" u="none" cap="none" strike="noStrike">
                <a:solidFill>
                  <a:schemeClr val="dk1"/>
                </a:solidFill>
                <a:latin typeface="Arial"/>
                <a:ea typeface="Arial"/>
                <a:cs typeface="Arial"/>
                <a:sym typeface="Arial"/>
              </a:defRPr>
            </a:lvl3pPr>
            <a:lvl4pPr indent="0" lvl="3" marL="1371600" marR="0" rtl="0" algn="l">
              <a:spcBef>
                <a:spcPts val="0"/>
              </a:spcBef>
              <a:buNone/>
              <a:defRPr b="0" i="0" sz="1100" u="none" cap="none" strike="noStrike">
                <a:solidFill>
                  <a:schemeClr val="dk1"/>
                </a:solidFill>
                <a:latin typeface="Arial"/>
                <a:ea typeface="Arial"/>
                <a:cs typeface="Arial"/>
                <a:sym typeface="Arial"/>
              </a:defRPr>
            </a:lvl4pPr>
            <a:lvl5pPr indent="0" lvl="4" marL="1828800" marR="0" rtl="0" algn="l">
              <a:spcBef>
                <a:spcPts val="0"/>
              </a:spcBef>
              <a:buNone/>
              <a:defRPr b="0" i="0" sz="1100" u="none" cap="none" strike="noStrike">
                <a:solidFill>
                  <a:schemeClr val="dk1"/>
                </a:solidFill>
                <a:latin typeface="Arial"/>
                <a:ea typeface="Arial"/>
                <a:cs typeface="Arial"/>
                <a:sym typeface="Arial"/>
              </a:defRPr>
            </a:lvl5pPr>
            <a:lvl6pPr indent="0" lvl="5" marL="2286000" marR="0" rtl="0" algn="l">
              <a:spcBef>
                <a:spcPts val="0"/>
              </a:spcBef>
              <a:buNone/>
              <a:defRPr b="0" i="0" sz="1100" u="none" cap="none" strike="noStrike">
                <a:solidFill>
                  <a:schemeClr val="dk1"/>
                </a:solidFill>
                <a:latin typeface="Arial"/>
                <a:ea typeface="Arial"/>
                <a:cs typeface="Arial"/>
                <a:sym typeface="Arial"/>
              </a:defRPr>
            </a:lvl6pPr>
            <a:lvl7pPr indent="0" lvl="6" marL="2743200" marR="0" rtl="0" algn="l">
              <a:spcBef>
                <a:spcPts val="0"/>
              </a:spcBef>
              <a:buNone/>
              <a:defRPr b="0" i="0" sz="1100" u="none" cap="none" strike="noStrike">
                <a:solidFill>
                  <a:schemeClr val="dk1"/>
                </a:solidFill>
                <a:latin typeface="Arial"/>
                <a:ea typeface="Arial"/>
                <a:cs typeface="Arial"/>
                <a:sym typeface="Arial"/>
              </a:defRPr>
            </a:lvl7pPr>
            <a:lvl8pPr indent="0" lvl="7" marL="3200400" marR="0" rtl="0" algn="l">
              <a:spcBef>
                <a:spcPts val="0"/>
              </a:spcBef>
              <a:buNone/>
              <a:defRPr b="0" i="0" sz="1100" u="none" cap="none" strike="noStrike">
                <a:solidFill>
                  <a:schemeClr val="dk1"/>
                </a:solidFill>
                <a:latin typeface="Arial"/>
                <a:ea typeface="Arial"/>
                <a:cs typeface="Arial"/>
                <a:sym typeface="Arial"/>
              </a:defRPr>
            </a:lvl8pPr>
            <a:lvl9pPr indent="0" lvl="8" marL="3657600" marR="0" rtl="0" algn="l">
              <a:spcBef>
                <a:spcPts val="0"/>
              </a:spcBef>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99" name="Shape 9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54" name="Shape 15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60" name="Shape 1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66" name="Shape 16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72" name="Shape 17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78" name="Shape 17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4" name="Shape 18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fr-FR" sz="1100" u="none" cap="none" strike="noStrike">
                <a:solidFill>
                  <a:schemeClr val="dk1"/>
                </a:solidFill>
                <a:latin typeface="Arial"/>
                <a:ea typeface="Arial"/>
                <a:cs typeface="Arial"/>
                <a:sym typeface="Arial"/>
              </a:rPr>
              <a:t>ex : GPA voir Cour européenne des Droits de l’Homme.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3" name="Shape 19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Arial"/>
              <a:buNone/>
            </a:pPr>
            <a:r>
              <a:rPr b="0" i="0" lang="fr-FR" sz="1100" u="none" cap="none" strike="noStrike">
                <a:solidFill>
                  <a:schemeClr val="dk1"/>
                </a:solidFill>
                <a:latin typeface="Arial"/>
                <a:ea typeface="Arial"/>
                <a:cs typeface="Arial"/>
                <a:sym typeface="Arial"/>
              </a:rPr>
              <a:t>la notion d’espèce, de “race”.</a:t>
            </a:r>
          </a:p>
          <a:p>
            <a:pPr indent="0" lvl="0" marL="0" marR="0" rtl="0" algn="l">
              <a:spcBef>
                <a:spcPts val="0"/>
              </a:spcBef>
              <a:buClr>
                <a:schemeClr val="dk1"/>
              </a:buClr>
              <a:buSzPct val="25000"/>
              <a:buFont typeface="Arial"/>
              <a:buNone/>
            </a:pPr>
            <a:r>
              <a:rPr b="0" i="0" lang="fr-FR" sz="1100" u="none" cap="none" strike="noStrike">
                <a:solidFill>
                  <a:schemeClr val="dk1"/>
                </a:solidFill>
                <a:latin typeface="Arial"/>
                <a:ea typeface="Arial"/>
                <a:cs typeface="Arial"/>
                <a:sym typeface="Arial"/>
              </a:rPr>
              <a:t>la discrimination et la fin de vie.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2" name="Shape 20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0" name="Shape 21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18" name="Shape 21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05" name="Shape 10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23" name="Shape 22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31" name="Shape 23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40" name="Shape 24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rPr b="0" i="0" lang="fr-FR" sz="1100" u="none" cap="none" strike="noStrike">
                <a:solidFill>
                  <a:schemeClr val="dk1"/>
                </a:solidFill>
                <a:latin typeface="Arial"/>
                <a:ea typeface="Arial"/>
                <a:cs typeface="Arial"/>
                <a:sym typeface="Arial"/>
              </a:rPr>
              <a:t>Géo : effet de la pression démographique (Asie), effet d’un développement rapide (Brésil).</a:t>
            </a:r>
          </a:p>
        </p:txBody>
      </p:sp>
      <p:sp>
        <p:nvSpPr>
          <p:cNvPr id="247" name="Shape 2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59" name="Shape 25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8" name="Shape 268"/>
        <p:cNvGrpSpPr/>
        <p:nvPr/>
      </p:nvGrpSpPr>
      <p:grpSpPr>
        <a:xfrm>
          <a:off x="0" y="0"/>
          <a:ext cx="0" cy="0"/>
          <a:chOff x="0" y="0"/>
          <a:chExt cx="0" cy="0"/>
        </a:xfrm>
      </p:grpSpPr>
      <p:sp>
        <p:nvSpPr>
          <p:cNvPr id="269" name="Shape 26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70" name="Shape 27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6" name="Shape 27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283" name="Shape 28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0" name="Shape 29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9" name="Shape 29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10" name="Shape 1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2" name="Shape 31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8" name="Shape 31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324" name="Shape 3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2" name="Shape 33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0" name="Shape 34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b="0" i="0" lang="fr-FR" sz="1100" u="none" cap="none" strike="noStrike">
                <a:solidFill>
                  <a:schemeClr val="dk1"/>
                </a:solidFill>
                <a:latin typeface="Arial"/>
                <a:ea typeface="Arial"/>
                <a:cs typeface="Arial"/>
                <a:sym typeface="Arial"/>
              </a:rPr>
              <a:t>Histoire : le programme T4.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0" name="Shape 35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6" name="Shape 35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2" name="Shape 36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369" name="Shape 36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6" name="Shape 37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15" name="Shape 11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3" name="Shape 38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8" name="Shape 38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4" name="Shape 39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0" name="Shape 40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406" name="Shape 40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3" name="Shape 41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0" name="Shape 42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4" name="Shape 424"/>
        <p:cNvGrpSpPr/>
        <p:nvPr/>
      </p:nvGrpSpPr>
      <p:grpSpPr>
        <a:xfrm>
          <a:off x="0" y="0"/>
          <a:ext cx="0" cy="0"/>
          <a:chOff x="0" y="0"/>
          <a:chExt cx="0" cy="0"/>
        </a:xfrm>
      </p:grpSpPr>
      <p:sp>
        <p:nvSpPr>
          <p:cNvPr id="425" name="Shape 42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6" name="Shape 42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2" name="Shape 43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9" name="Shape 43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20" name="Shape 12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27" name="Shape 12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34" name="Shape 13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41" name="Shape 1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
        <p:nvSpPr>
          <p:cNvPr id="147" name="Shape 1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Diapositive de titre">
    <p:spTree>
      <p:nvGrpSpPr>
        <p:cNvPr id="14" name="Shape 14"/>
        <p:cNvGrpSpPr/>
        <p:nvPr/>
      </p:nvGrpSpPr>
      <p:grpSpPr>
        <a:xfrm>
          <a:off x="0" y="0"/>
          <a:ext cx="0" cy="0"/>
          <a:chOff x="0" y="0"/>
          <a:chExt cx="0" cy="0"/>
        </a:xfrm>
      </p:grpSpPr>
      <p:sp>
        <p:nvSpPr>
          <p:cNvPr id="15" name="Shape 15"/>
          <p:cNvSpPr/>
          <p:nvPr/>
        </p:nvSpPr>
        <p:spPr>
          <a:xfrm>
            <a:off x="3175" y="6400800"/>
            <a:ext cx="12188824" cy="4572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16" name="Shape 16"/>
          <p:cNvSpPr/>
          <p:nvPr/>
        </p:nvSpPr>
        <p:spPr>
          <a:xfrm>
            <a:off x="15" y="6334316"/>
            <a:ext cx="12188824" cy="64008"/>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type="ctrTitle"/>
          </p:nvPr>
        </p:nvSpPr>
        <p:spPr>
          <a:xfrm>
            <a:off x="1097279" y="758952"/>
            <a:ext cx="10058399" cy="3566159"/>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262626"/>
              </a:buClr>
              <a:buFont typeface="Calibri"/>
              <a:buNone/>
              <a:defRPr b="0" i="0" sz="8000" u="none" cap="none" strike="noStrike">
                <a:solidFill>
                  <a:srgbClr val="262626"/>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8" name="Shape 18"/>
          <p:cNvSpPr txBox="1"/>
          <p:nvPr>
            <p:ph idx="1" type="subTitle"/>
          </p:nvPr>
        </p:nvSpPr>
        <p:spPr>
          <a:xfrm>
            <a:off x="1100050" y="4455619"/>
            <a:ext cx="10058399" cy="1143000"/>
          </a:xfrm>
          <a:prstGeom prst="rect">
            <a:avLst/>
          </a:prstGeom>
          <a:noFill/>
          <a:ln>
            <a:noFill/>
          </a:ln>
        </p:spPr>
        <p:txBody>
          <a:bodyPr anchorCtr="0" anchor="t" bIns="91425" lIns="91425" rIns="91425" tIns="91425"/>
          <a:lstStyle>
            <a:lvl1pPr indent="0" lvl="0" marL="0" marR="0" rtl="0" algn="l">
              <a:lnSpc>
                <a:spcPct val="90000"/>
              </a:lnSpc>
              <a:spcBef>
                <a:spcPts val="1200"/>
              </a:spcBef>
              <a:spcAft>
                <a:spcPts val="200"/>
              </a:spcAft>
              <a:buClr>
                <a:schemeClr val="accent1"/>
              </a:buClr>
              <a:buFont typeface="Calibri"/>
              <a:buNone/>
              <a:defRPr b="0" i="0" sz="2400" u="none" cap="none" strike="noStrike">
                <a:solidFill>
                  <a:schemeClr val="dk2"/>
                </a:solidFill>
                <a:latin typeface="Calibri"/>
                <a:ea typeface="Calibri"/>
                <a:cs typeface="Calibri"/>
                <a:sym typeface="Calibri"/>
              </a:defRPr>
            </a:lvl1pPr>
            <a:lvl2pPr indent="0" lvl="1" marL="457200" marR="0" rtl="0" algn="ctr">
              <a:lnSpc>
                <a:spcPct val="90000"/>
              </a:lnSpc>
              <a:spcBef>
                <a:spcPts val="200"/>
              </a:spcBef>
              <a:spcAft>
                <a:spcPts val="400"/>
              </a:spcAft>
              <a:buClr>
                <a:schemeClr val="accent1"/>
              </a:buClr>
              <a:buFont typeface="Calibri"/>
              <a:buNone/>
              <a:defRPr b="0" i="0" sz="2400" u="none" cap="none" strike="noStrike">
                <a:solidFill>
                  <a:srgbClr val="3F3F3F"/>
                </a:solidFill>
                <a:latin typeface="Calibri"/>
                <a:ea typeface="Calibri"/>
                <a:cs typeface="Calibri"/>
                <a:sym typeface="Calibri"/>
              </a:defRPr>
            </a:lvl2pPr>
            <a:lvl3pPr indent="0" lvl="2" marL="914400" marR="0" rtl="0" algn="ctr">
              <a:lnSpc>
                <a:spcPct val="90000"/>
              </a:lnSpc>
              <a:spcBef>
                <a:spcPts val="200"/>
              </a:spcBef>
              <a:spcAft>
                <a:spcPts val="400"/>
              </a:spcAft>
              <a:buClr>
                <a:schemeClr val="accent1"/>
              </a:buClr>
              <a:buFont typeface="Calibri"/>
              <a:buNone/>
              <a:defRPr b="0" i="0" sz="2400" u="none" cap="none" strike="noStrike">
                <a:solidFill>
                  <a:srgbClr val="3F3F3F"/>
                </a:solidFill>
                <a:latin typeface="Calibri"/>
                <a:ea typeface="Calibri"/>
                <a:cs typeface="Calibri"/>
                <a:sym typeface="Calibri"/>
              </a:defRPr>
            </a:lvl3pPr>
            <a:lvl4pPr indent="0" lvl="3" marL="1371600" marR="0" rtl="0" algn="ctr">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4pPr>
            <a:lvl5pPr indent="0" lvl="4" marL="1828800" marR="0" rtl="0" algn="ctr">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5pPr>
            <a:lvl6pPr indent="0" lvl="5" marL="2286000" marR="0" rtl="0" algn="ctr">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6pPr>
            <a:lvl7pPr indent="0" lvl="6" marL="2743200" marR="0" rtl="0" algn="ctr">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7pPr>
            <a:lvl8pPr indent="0" lvl="7" marL="3200400" marR="0" rtl="0" algn="ctr">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8pPr>
            <a:lvl9pPr indent="0" lvl="8" marL="3657600" marR="0" rtl="0" algn="ctr">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9pPr>
          </a:lstStyle>
          <a:p/>
        </p:txBody>
      </p:sp>
      <p:sp>
        <p:nvSpPr>
          <p:cNvPr id="19" name="Shape 19"/>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0" name="Shape 20"/>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1" name="Shape 21"/>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cxnSp>
        <p:nvCxnSpPr>
          <p:cNvPr id="22" name="Shape 22"/>
          <p:cNvCxnSpPr/>
          <p:nvPr/>
        </p:nvCxnSpPr>
        <p:spPr>
          <a:xfrm>
            <a:off x="1207658" y="4343400"/>
            <a:ext cx="9875520" cy="0"/>
          </a:xfrm>
          <a:prstGeom prst="straightConnector1">
            <a:avLst/>
          </a:prstGeom>
          <a:noFill/>
          <a:ln cap="flat" cmpd="sng" w="9525">
            <a:solidFill>
              <a:srgbClr val="7F7F7F"/>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re et texte vertical">
    <p:spTree>
      <p:nvGrpSpPr>
        <p:cNvPr id="83" name="Shape 83"/>
        <p:cNvGrpSpPr/>
        <p:nvPr/>
      </p:nvGrpSpPr>
      <p:grpSpPr>
        <a:xfrm>
          <a:off x="0" y="0"/>
          <a:ext cx="0" cy="0"/>
          <a:chOff x="0" y="0"/>
          <a:chExt cx="0" cy="0"/>
        </a:xfrm>
      </p:grpSpPr>
      <p:sp>
        <p:nvSpPr>
          <p:cNvPr id="84" name="Shape 84"/>
          <p:cNvSpPr txBox="1"/>
          <p:nvPr>
            <p:ph type="title"/>
          </p:nvPr>
        </p:nvSpPr>
        <p:spPr>
          <a:xfrm>
            <a:off x="1097279" y="286603"/>
            <a:ext cx="10058399" cy="1450756"/>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85" name="Shape 85"/>
          <p:cNvSpPr txBox="1"/>
          <p:nvPr>
            <p:ph idx="1" type="body"/>
          </p:nvPr>
        </p:nvSpPr>
        <p:spPr>
          <a:xfrm rot="5400000">
            <a:off x="4114799" y="-1171785"/>
            <a:ext cx="4023360" cy="10058399"/>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86" name="Shape 86"/>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7" name="Shape 87"/>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8" name="Shape 88"/>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Titre vertical et texte">
    <p:spTree>
      <p:nvGrpSpPr>
        <p:cNvPr id="89" name="Shape 89"/>
        <p:cNvGrpSpPr/>
        <p:nvPr/>
      </p:nvGrpSpPr>
      <p:grpSpPr>
        <a:xfrm>
          <a:off x="0" y="0"/>
          <a:ext cx="0" cy="0"/>
          <a:chOff x="0" y="0"/>
          <a:chExt cx="0" cy="0"/>
        </a:xfrm>
      </p:grpSpPr>
      <p:sp>
        <p:nvSpPr>
          <p:cNvPr id="90" name="Shape 90"/>
          <p:cNvSpPr/>
          <p:nvPr/>
        </p:nvSpPr>
        <p:spPr>
          <a:xfrm>
            <a:off x="3175" y="6400800"/>
            <a:ext cx="12188824" cy="4572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91" name="Shape 91"/>
          <p:cNvSpPr/>
          <p:nvPr/>
        </p:nvSpPr>
        <p:spPr>
          <a:xfrm>
            <a:off x="15" y="6334316"/>
            <a:ext cx="12188824" cy="64008"/>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92" name="Shape 92"/>
          <p:cNvSpPr txBox="1"/>
          <p:nvPr>
            <p:ph type="title"/>
          </p:nvPr>
        </p:nvSpPr>
        <p:spPr>
          <a:xfrm rot="5400000">
            <a:off x="7160639" y="1979038"/>
            <a:ext cx="5757421" cy="2628899"/>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3" name="Shape 93"/>
          <p:cNvSpPr txBox="1"/>
          <p:nvPr>
            <p:ph idx="1" type="body"/>
          </p:nvPr>
        </p:nvSpPr>
        <p:spPr>
          <a:xfrm rot="5400000">
            <a:off x="1826639" y="-573660"/>
            <a:ext cx="5757422" cy="7734299"/>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94" name="Shape 94"/>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5" name="Shape 95"/>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96" name="Shape 96"/>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Vide">
    <p:spTree>
      <p:nvGrpSpPr>
        <p:cNvPr id="23" name="Shape 23"/>
        <p:cNvGrpSpPr/>
        <p:nvPr/>
      </p:nvGrpSpPr>
      <p:grpSpPr>
        <a:xfrm>
          <a:off x="0" y="0"/>
          <a:ext cx="0" cy="0"/>
          <a:chOff x="0" y="0"/>
          <a:chExt cx="0" cy="0"/>
        </a:xfrm>
      </p:grpSpPr>
      <p:sp>
        <p:nvSpPr>
          <p:cNvPr id="24" name="Shape 24"/>
          <p:cNvSpPr/>
          <p:nvPr/>
        </p:nvSpPr>
        <p:spPr>
          <a:xfrm>
            <a:off x="3175" y="6400800"/>
            <a:ext cx="12188824" cy="4572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25" name="Shape 25"/>
          <p:cNvSpPr/>
          <p:nvPr/>
        </p:nvSpPr>
        <p:spPr>
          <a:xfrm>
            <a:off x="15" y="6334316"/>
            <a:ext cx="12188824" cy="64008"/>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26" name="Shape 26"/>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7" name="Shape 27"/>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28" name="Shape 28"/>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re et contenu">
    <p:spTree>
      <p:nvGrpSpPr>
        <p:cNvPr id="29" name="Shape 29"/>
        <p:cNvGrpSpPr/>
        <p:nvPr/>
      </p:nvGrpSpPr>
      <p:grpSpPr>
        <a:xfrm>
          <a:off x="0" y="0"/>
          <a:ext cx="0" cy="0"/>
          <a:chOff x="0" y="0"/>
          <a:chExt cx="0" cy="0"/>
        </a:xfrm>
      </p:grpSpPr>
      <p:sp>
        <p:nvSpPr>
          <p:cNvPr id="30" name="Shape 30"/>
          <p:cNvSpPr txBox="1"/>
          <p:nvPr>
            <p:ph type="title"/>
          </p:nvPr>
        </p:nvSpPr>
        <p:spPr>
          <a:xfrm>
            <a:off x="1097279" y="286603"/>
            <a:ext cx="10058399" cy="1450756"/>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1" name="Shape 31"/>
          <p:cNvSpPr txBox="1"/>
          <p:nvPr>
            <p:ph idx="1" type="body"/>
          </p:nvPr>
        </p:nvSpPr>
        <p:spPr>
          <a:xfrm>
            <a:off x="1097279" y="1845733"/>
            <a:ext cx="10058399" cy="4023360"/>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32" name="Shape 32"/>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3" name="Shape 33"/>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34" name="Shape 34"/>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Titre de section">
    <p:bg>
      <p:bgPr>
        <a:solidFill>
          <a:schemeClr val="lt1"/>
        </a:solidFill>
      </p:bgPr>
    </p:bg>
    <p:spTree>
      <p:nvGrpSpPr>
        <p:cNvPr id="35" name="Shape 35"/>
        <p:cNvGrpSpPr/>
        <p:nvPr/>
      </p:nvGrpSpPr>
      <p:grpSpPr>
        <a:xfrm>
          <a:off x="0" y="0"/>
          <a:ext cx="0" cy="0"/>
          <a:chOff x="0" y="0"/>
          <a:chExt cx="0" cy="0"/>
        </a:xfrm>
      </p:grpSpPr>
      <p:sp>
        <p:nvSpPr>
          <p:cNvPr id="36" name="Shape 36"/>
          <p:cNvSpPr/>
          <p:nvPr/>
        </p:nvSpPr>
        <p:spPr>
          <a:xfrm>
            <a:off x="3175" y="6400800"/>
            <a:ext cx="12188824" cy="4572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37" name="Shape 37"/>
          <p:cNvSpPr/>
          <p:nvPr/>
        </p:nvSpPr>
        <p:spPr>
          <a:xfrm>
            <a:off x="15" y="6334316"/>
            <a:ext cx="12188824" cy="64008"/>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38" name="Shape 38"/>
          <p:cNvSpPr txBox="1"/>
          <p:nvPr>
            <p:ph type="title"/>
          </p:nvPr>
        </p:nvSpPr>
        <p:spPr>
          <a:xfrm>
            <a:off x="1097279" y="758952"/>
            <a:ext cx="10058399" cy="3566159"/>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262626"/>
              </a:buClr>
              <a:buFont typeface="Calibri"/>
              <a:buNone/>
              <a:defRPr b="0" i="0" sz="8000" u="none" cap="none" strike="noStrike">
                <a:solidFill>
                  <a:srgbClr val="262626"/>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9" name="Shape 39"/>
          <p:cNvSpPr txBox="1"/>
          <p:nvPr>
            <p:ph idx="1" type="body"/>
          </p:nvPr>
        </p:nvSpPr>
        <p:spPr>
          <a:xfrm>
            <a:off x="1097279" y="4453128"/>
            <a:ext cx="10058399" cy="1143000"/>
          </a:xfrm>
          <a:prstGeom prst="rect">
            <a:avLst/>
          </a:prstGeom>
          <a:noFill/>
          <a:ln>
            <a:noFill/>
          </a:ln>
        </p:spPr>
        <p:txBody>
          <a:bodyPr anchorCtr="0" anchor="t" bIns="91425" lIns="91425" rIns="91425" tIns="91425"/>
          <a:lstStyle>
            <a:lvl1pPr indent="0" lvl="0" marL="0" marR="0" rtl="0" algn="l">
              <a:lnSpc>
                <a:spcPct val="90000"/>
              </a:lnSpc>
              <a:spcBef>
                <a:spcPts val="1200"/>
              </a:spcBef>
              <a:spcAft>
                <a:spcPts val="200"/>
              </a:spcAft>
              <a:buClr>
                <a:schemeClr val="accent1"/>
              </a:buClr>
              <a:buFont typeface="Calibri"/>
              <a:buNone/>
              <a:defRPr b="0" i="0" sz="2400" u="none" cap="none" strike="noStrike">
                <a:solidFill>
                  <a:schemeClr val="dk2"/>
                </a:solidFill>
                <a:latin typeface="Calibri"/>
                <a:ea typeface="Calibri"/>
                <a:cs typeface="Calibri"/>
                <a:sym typeface="Calibri"/>
              </a:defRPr>
            </a:lvl1pPr>
            <a:lvl2pPr indent="0" lvl="1" marL="457200" marR="0" rtl="0" algn="l">
              <a:lnSpc>
                <a:spcPct val="90000"/>
              </a:lnSpc>
              <a:spcBef>
                <a:spcPts val="200"/>
              </a:spcBef>
              <a:spcAft>
                <a:spcPts val="400"/>
              </a:spcAft>
              <a:buClr>
                <a:schemeClr val="accent1"/>
              </a:buClr>
              <a:buFont typeface="Calibri"/>
              <a:buNone/>
              <a:defRPr b="0" i="0" sz="1800" u="none" cap="none" strike="noStrike">
                <a:solidFill>
                  <a:srgbClr val="888888"/>
                </a:solidFill>
                <a:latin typeface="Calibri"/>
                <a:ea typeface="Calibri"/>
                <a:cs typeface="Calibri"/>
                <a:sym typeface="Calibri"/>
              </a:defRPr>
            </a:lvl2pPr>
            <a:lvl3pPr indent="0" lvl="2" marL="914400" marR="0" rtl="0" algn="l">
              <a:lnSpc>
                <a:spcPct val="90000"/>
              </a:lnSpc>
              <a:spcBef>
                <a:spcPts val="200"/>
              </a:spcBef>
              <a:spcAft>
                <a:spcPts val="400"/>
              </a:spcAft>
              <a:buClr>
                <a:schemeClr val="accent1"/>
              </a:buClr>
              <a:buFont typeface="Calibri"/>
              <a:buNone/>
              <a:defRPr b="0" i="0" sz="1600" u="none" cap="none" strike="noStrike">
                <a:solidFill>
                  <a:srgbClr val="888888"/>
                </a:solidFill>
                <a:latin typeface="Calibri"/>
                <a:ea typeface="Calibri"/>
                <a:cs typeface="Calibri"/>
                <a:sym typeface="Calibri"/>
              </a:defRPr>
            </a:lvl3pPr>
            <a:lvl4pPr indent="0" lvl="3" marL="1371600" marR="0" rtl="0" algn="l">
              <a:lnSpc>
                <a:spcPct val="90000"/>
              </a:lnSpc>
              <a:spcBef>
                <a:spcPts val="200"/>
              </a:spcBef>
              <a:spcAft>
                <a:spcPts val="400"/>
              </a:spcAft>
              <a:buClr>
                <a:schemeClr val="accent1"/>
              </a:buClr>
              <a:buFont typeface="Calibri"/>
              <a:buNone/>
              <a:defRPr b="0" i="0" sz="1400" u="none" cap="none" strike="noStrike">
                <a:solidFill>
                  <a:srgbClr val="888888"/>
                </a:solidFill>
                <a:latin typeface="Calibri"/>
                <a:ea typeface="Calibri"/>
                <a:cs typeface="Calibri"/>
                <a:sym typeface="Calibri"/>
              </a:defRPr>
            </a:lvl4pPr>
            <a:lvl5pPr indent="0" lvl="4" marL="1828800" marR="0" rtl="0" algn="l">
              <a:lnSpc>
                <a:spcPct val="90000"/>
              </a:lnSpc>
              <a:spcBef>
                <a:spcPts val="200"/>
              </a:spcBef>
              <a:spcAft>
                <a:spcPts val="400"/>
              </a:spcAft>
              <a:buClr>
                <a:schemeClr val="accent1"/>
              </a:buClr>
              <a:buFont typeface="Calibri"/>
              <a:buNone/>
              <a:defRPr b="0" i="0" sz="1400" u="none" cap="none" strike="noStrike">
                <a:solidFill>
                  <a:srgbClr val="888888"/>
                </a:solidFill>
                <a:latin typeface="Calibri"/>
                <a:ea typeface="Calibri"/>
                <a:cs typeface="Calibri"/>
                <a:sym typeface="Calibri"/>
              </a:defRPr>
            </a:lvl5pPr>
            <a:lvl6pPr indent="0" lvl="5" marL="2286000" marR="0" rtl="0" algn="l">
              <a:lnSpc>
                <a:spcPct val="90000"/>
              </a:lnSpc>
              <a:spcBef>
                <a:spcPts val="200"/>
              </a:spcBef>
              <a:spcAft>
                <a:spcPts val="400"/>
              </a:spcAft>
              <a:buClr>
                <a:schemeClr val="accent1"/>
              </a:buClr>
              <a:buFont typeface="Calibri"/>
              <a:buNone/>
              <a:defRPr b="0" i="0" sz="1400" u="none" cap="none" strike="noStrike">
                <a:solidFill>
                  <a:srgbClr val="888888"/>
                </a:solidFill>
                <a:latin typeface="Calibri"/>
                <a:ea typeface="Calibri"/>
                <a:cs typeface="Calibri"/>
                <a:sym typeface="Calibri"/>
              </a:defRPr>
            </a:lvl6pPr>
            <a:lvl7pPr indent="0" lvl="6" marL="2743200" marR="0" rtl="0" algn="l">
              <a:lnSpc>
                <a:spcPct val="90000"/>
              </a:lnSpc>
              <a:spcBef>
                <a:spcPts val="200"/>
              </a:spcBef>
              <a:spcAft>
                <a:spcPts val="400"/>
              </a:spcAft>
              <a:buClr>
                <a:schemeClr val="accent1"/>
              </a:buClr>
              <a:buFont typeface="Calibri"/>
              <a:buNone/>
              <a:defRPr b="0" i="0" sz="1400" u="none" cap="none" strike="noStrike">
                <a:solidFill>
                  <a:srgbClr val="888888"/>
                </a:solidFill>
                <a:latin typeface="Calibri"/>
                <a:ea typeface="Calibri"/>
                <a:cs typeface="Calibri"/>
                <a:sym typeface="Calibri"/>
              </a:defRPr>
            </a:lvl7pPr>
            <a:lvl8pPr indent="0" lvl="7" marL="3200400" marR="0" rtl="0" algn="l">
              <a:lnSpc>
                <a:spcPct val="90000"/>
              </a:lnSpc>
              <a:spcBef>
                <a:spcPts val="200"/>
              </a:spcBef>
              <a:spcAft>
                <a:spcPts val="400"/>
              </a:spcAft>
              <a:buClr>
                <a:schemeClr val="accent1"/>
              </a:buClr>
              <a:buFont typeface="Calibri"/>
              <a:buNone/>
              <a:defRPr b="0" i="0" sz="1400" u="none" cap="none" strike="noStrike">
                <a:solidFill>
                  <a:srgbClr val="888888"/>
                </a:solidFill>
                <a:latin typeface="Calibri"/>
                <a:ea typeface="Calibri"/>
                <a:cs typeface="Calibri"/>
                <a:sym typeface="Calibri"/>
              </a:defRPr>
            </a:lvl8pPr>
            <a:lvl9pPr indent="0" lvl="8" marL="3657600" marR="0" rtl="0" algn="l">
              <a:lnSpc>
                <a:spcPct val="90000"/>
              </a:lnSpc>
              <a:spcBef>
                <a:spcPts val="200"/>
              </a:spcBef>
              <a:spcAft>
                <a:spcPts val="400"/>
              </a:spcAft>
              <a:buClr>
                <a:schemeClr val="accent1"/>
              </a:buClr>
              <a:buFont typeface="Calibri"/>
              <a:buNone/>
              <a:defRPr b="0" i="0" sz="1400" u="none" cap="none" strike="noStrike">
                <a:solidFill>
                  <a:srgbClr val="888888"/>
                </a:solidFill>
                <a:latin typeface="Calibri"/>
                <a:ea typeface="Calibri"/>
                <a:cs typeface="Calibri"/>
                <a:sym typeface="Calibri"/>
              </a:defRPr>
            </a:lvl9pPr>
          </a:lstStyle>
          <a:p/>
        </p:txBody>
      </p:sp>
      <p:sp>
        <p:nvSpPr>
          <p:cNvPr id="40" name="Shape 40"/>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1" name="Shape 41"/>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2" name="Shape 42"/>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cxnSp>
        <p:nvCxnSpPr>
          <p:cNvPr id="43" name="Shape 43"/>
          <p:cNvCxnSpPr/>
          <p:nvPr/>
        </p:nvCxnSpPr>
        <p:spPr>
          <a:xfrm>
            <a:off x="1207658" y="4343400"/>
            <a:ext cx="9875520" cy="0"/>
          </a:xfrm>
          <a:prstGeom prst="straightConnector1">
            <a:avLst/>
          </a:prstGeom>
          <a:noFill/>
          <a:ln cap="flat" cmpd="sng" w="9525">
            <a:solidFill>
              <a:srgbClr val="7F7F7F"/>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Deux contenus">
    <p:spTree>
      <p:nvGrpSpPr>
        <p:cNvPr id="44" name="Shape 44"/>
        <p:cNvGrpSpPr/>
        <p:nvPr/>
      </p:nvGrpSpPr>
      <p:grpSpPr>
        <a:xfrm>
          <a:off x="0" y="0"/>
          <a:ext cx="0" cy="0"/>
          <a:chOff x="0" y="0"/>
          <a:chExt cx="0" cy="0"/>
        </a:xfrm>
      </p:grpSpPr>
      <p:sp>
        <p:nvSpPr>
          <p:cNvPr id="45" name="Shape 45"/>
          <p:cNvSpPr txBox="1"/>
          <p:nvPr>
            <p:ph type="title"/>
          </p:nvPr>
        </p:nvSpPr>
        <p:spPr>
          <a:xfrm>
            <a:off x="1097279" y="286603"/>
            <a:ext cx="10058399" cy="1450756"/>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46" name="Shape 46"/>
          <p:cNvSpPr txBox="1"/>
          <p:nvPr>
            <p:ph idx="1" type="body"/>
          </p:nvPr>
        </p:nvSpPr>
        <p:spPr>
          <a:xfrm>
            <a:off x="1097279" y="1845733"/>
            <a:ext cx="4937760" cy="4023360"/>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47" name="Shape 47"/>
          <p:cNvSpPr txBox="1"/>
          <p:nvPr>
            <p:ph idx="2" type="body"/>
          </p:nvPr>
        </p:nvSpPr>
        <p:spPr>
          <a:xfrm>
            <a:off x="6217919" y="1845734"/>
            <a:ext cx="4937760" cy="4023360"/>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48" name="Shape 48"/>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9" name="Shape 49"/>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0" name="Shape 50"/>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aison">
    <p:spTree>
      <p:nvGrpSpPr>
        <p:cNvPr id="51" name="Shape 51"/>
        <p:cNvGrpSpPr/>
        <p:nvPr/>
      </p:nvGrpSpPr>
      <p:grpSpPr>
        <a:xfrm>
          <a:off x="0" y="0"/>
          <a:ext cx="0" cy="0"/>
          <a:chOff x="0" y="0"/>
          <a:chExt cx="0" cy="0"/>
        </a:xfrm>
      </p:grpSpPr>
      <p:sp>
        <p:nvSpPr>
          <p:cNvPr id="52" name="Shape 52"/>
          <p:cNvSpPr txBox="1"/>
          <p:nvPr>
            <p:ph type="title"/>
          </p:nvPr>
        </p:nvSpPr>
        <p:spPr>
          <a:xfrm>
            <a:off x="1097279" y="286603"/>
            <a:ext cx="10058399" cy="1450756"/>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53" name="Shape 53"/>
          <p:cNvSpPr txBox="1"/>
          <p:nvPr>
            <p:ph idx="1" type="body"/>
          </p:nvPr>
        </p:nvSpPr>
        <p:spPr>
          <a:xfrm>
            <a:off x="1097279" y="1846051"/>
            <a:ext cx="4937760" cy="736282"/>
          </a:xfrm>
          <a:prstGeom prst="rect">
            <a:avLst/>
          </a:prstGeom>
          <a:noFill/>
          <a:ln>
            <a:noFill/>
          </a:ln>
        </p:spPr>
        <p:txBody>
          <a:bodyPr anchorCtr="0" anchor="ctr" bIns="91425" lIns="91425" rIns="91425" tIns="91425"/>
          <a:lstStyle>
            <a:lvl1pPr indent="0" lvl="0" marL="0" marR="0" rtl="0" algn="l">
              <a:lnSpc>
                <a:spcPct val="90000"/>
              </a:lnSpc>
              <a:spcBef>
                <a:spcPts val="1200"/>
              </a:spcBef>
              <a:spcAft>
                <a:spcPts val="200"/>
              </a:spcAft>
              <a:buClr>
                <a:schemeClr val="accent1"/>
              </a:buClr>
              <a:buFont typeface="Calibri"/>
              <a:buNone/>
              <a:defRPr b="0" i="0" sz="2000" u="none" cap="none" strike="noStrike">
                <a:solidFill>
                  <a:schemeClr val="dk2"/>
                </a:solidFill>
                <a:latin typeface="Calibri"/>
                <a:ea typeface="Calibri"/>
                <a:cs typeface="Calibri"/>
                <a:sym typeface="Calibri"/>
              </a:defRPr>
            </a:lvl1pPr>
            <a:lvl2pPr indent="0" lvl="1" marL="457200" marR="0" rtl="0" algn="l">
              <a:lnSpc>
                <a:spcPct val="90000"/>
              </a:lnSpc>
              <a:spcBef>
                <a:spcPts val="200"/>
              </a:spcBef>
              <a:spcAft>
                <a:spcPts val="400"/>
              </a:spcAft>
              <a:buClr>
                <a:schemeClr val="accent1"/>
              </a:buClr>
              <a:buFont typeface="Calibri"/>
              <a:buNone/>
              <a:defRPr b="1" i="0" sz="2000" u="none" cap="none" strike="noStrike">
                <a:solidFill>
                  <a:srgbClr val="3F3F3F"/>
                </a:solidFill>
                <a:latin typeface="Calibri"/>
                <a:ea typeface="Calibri"/>
                <a:cs typeface="Calibri"/>
                <a:sym typeface="Calibri"/>
              </a:defRPr>
            </a:lvl2pPr>
            <a:lvl3pPr indent="0" lvl="2" marL="914400" marR="0" rtl="0" algn="l">
              <a:lnSpc>
                <a:spcPct val="90000"/>
              </a:lnSpc>
              <a:spcBef>
                <a:spcPts val="200"/>
              </a:spcBef>
              <a:spcAft>
                <a:spcPts val="400"/>
              </a:spcAft>
              <a:buClr>
                <a:schemeClr val="accent1"/>
              </a:buClr>
              <a:buFont typeface="Calibri"/>
              <a:buNone/>
              <a:defRPr b="1" i="0" sz="1800" u="none" cap="none" strike="noStrike">
                <a:solidFill>
                  <a:srgbClr val="3F3F3F"/>
                </a:solidFill>
                <a:latin typeface="Calibri"/>
                <a:ea typeface="Calibri"/>
                <a:cs typeface="Calibri"/>
                <a:sym typeface="Calibri"/>
              </a:defRPr>
            </a:lvl3pPr>
            <a:lvl4pPr indent="0" lvl="3" marL="13716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4pPr>
            <a:lvl5pPr indent="0" lvl="4" marL="18288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5pPr>
            <a:lvl6pPr indent="0" lvl="5" marL="22860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6pPr>
            <a:lvl7pPr indent="0" lvl="6" marL="27432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7pPr>
            <a:lvl8pPr indent="0" lvl="7" marL="32004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8pPr>
            <a:lvl9pPr indent="0" lvl="8" marL="36576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9pPr>
          </a:lstStyle>
          <a:p/>
        </p:txBody>
      </p:sp>
      <p:sp>
        <p:nvSpPr>
          <p:cNvPr id="54" name="Shape 54"/>
          <p:cNvSpPr txBox="1"/>
          <p:nvPr>
            <p:ph idx="2" type="body"/>
          </p:nvPr>
        </p:nvSpPr>
        <p:spPr>
          <a:xfrm>
            <a:off x="1097279" y="2582333"/>
            <a:ext cx="4937760" cy="3378200"/>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55" name="Shape 55"/>
          <p:cNvSpPr txBox="1"/>
          <p:nvPr>
            <p:ph idx="3" type="body"/>
          </p:nvPr>
        </p:nvSpPr>
        <p:spPr>
          <a:xfrm>
            <a:off x="6217919" y="1846051"/>
            <a:ext cx="4937760" cy="736282"/>
          </a:xfrm>
          <a:prstGeom prst="rect">
            <a:avLst/>
          </a:prstGeom>
          <a:noFill/>
          <a:ln>
            <a:noFill/>
          </a:ln>
        </p:spPr>
        <p:txBody>
          <a:bodyPr anchorCtr="0" anchor="ctr" bIns="91425" lIns="91425" rIns="91425" tIns="91425"/>
          <a:lstStyle>
            <a:lvl1pPr indent="0" lvl="0" marL="0" marR="0" rtl="0" algn="l">
              <a:lnSpc>
                <a:spcPct val="90000"/>
              </a:lnSpc>
              <a:spcBef>
                <a:spcPts val="1200"/>
              </a:spcBef>
              <a:spcAft>
                <a:spcPts val="200"/>
              </a:spcAft>
              <a:buClr>
                <a:schemeClr val="accent1"/>
              </a:buClr>
              <a:buFont typeface="Calibri"/>
              <a:buNone/>
              <a:defRPr b="0" i="0" sz="2000" u="none" cap="none" strike="noStrike">
                <a:solidFill>
                  <a:schemeClr val="dk2"/>
                </a:solidFill>
                <a:latin typeface="Calibri"/>
                <a:ea typeface="Calibri"/>
                <a:cs typeface="Calibri"/>
                <a:sym typeface="Calibri"/>
              </a:defRPr>
            </a:lvl1pPr>
            <a:lvl2pPr indent="0" lvl="1" marL="457200" marR="0" rtl="0" algn="l">
              <a:lnSpc>
                <a:spcPct val="90000"/>
              </a:lnSpc>
              <a:spcBef>
                <a:spcPts val="200"/>
              </a:spcBef>
              <a:spcAft>
                <a:spcPts val="400"/>
              </a:spcAft>
              <a:buClr>
                <a:schemeClr val="accent1"/>
              </a:buClr>
              <a:buFont typeface="Calibri"/>
              <a:buNone/>
              <a:defRPr b="1" i="0" sz="2000" u="none" cap="none" strike="noStrike">
                <a:solidFill>
                  <a:srgbClr val="3F3F3F"/>
                </a:solidFill>
                <a:latin typeface="Calibri"/>
                <a:ea typeface="Calibri"/>
                <a:cs typeface="Calibri"/>
                <a:sym typeface="Calibri"/>
              </a:defRPr>
            </a:lvl2pPr>
            <a:lvl3pPr indent="0" lvl="2" marL="914400" marR="0" rtl="0" algn="l">
              <a:lnSpc>
                <a:spcPct val="90000"/>
              </a:lnSpc>
              <a:spcBef>
                <a:spcPts val="200"/>
              </a:spcBef>
              <a:spcAft>
                <a:spcPts val="400"/>
              </a:spcAft>
              <a:buClr>
                <a:schemeClr val="accent1"/>
              </a:buClr>
              <a:buFont typeface="Calibri"/>
              <a:buNone/>
              <a:defRPr b="1" i="0" sz="1800" u="none" cap="none" strike="noStrike">
                <a:solidFill>
                  <a:srgbClr val="3F3F3F"/>
                </a:solidFill>
                <a:latin typeface="Calibri"/>
                <a:ea typeface="Calibri"/>
                <a:cs typeface="Calibri"/>
                <a:sym typeface="Calibri"/>
              </a:defRPr>
            </a:lvl3pPr>
            <a:lvl4pPr indent="0" lvl="3" marL="13716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4pPr>
            <a:lvl5pPr indent="0" lvl="4" marL="18288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5pPr>
            <a:lvl6pPr indent="0" lvl="5" marL="22860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6pPr>
            <a:lvl7pPr indent="0" lvl="6" marL="27432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7pPr>
            <a:lvl8pPr indent="0" lvl="7" marL="32004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8pPr>
            <a:lvl9pPr indent="0" lvl="8" marL="3657600" marR="0" rtl="0" algn="l">
              <a:lnSpc>
                <a:spcPct val="90000"/>
              </a:lnSpc>
              <a:spcBef>
                <a:spcPts val="200"/>
              </a:spcBef>
              <a:spcAft>
                <a:spcPts val="400"/>
              </a:spcAft>
              <a:buClr>
                <a:schemeClr val="accent1"/>
              </a:buClr>
              <a:buFont typeface="Calibri"/>
              <a:buNone/>
              <a:defRPr b="1" i="0" sz="1600" u="none" cap="none" strike="noStrike">
                <a:solidFill>
                  <a:srgbClr val="3F3F3F"/>
                </a:solidFill>
                <a:latin typeface="Calibri"/>
                <a:ea typeface="Calibri"/>
                <a:cs typeface="Calibri"/>
                <a:sym typeface="Calibri"/>
              </a:defRPr>
            </a:lvl9pPr>
          </a:lstStyle>
          <a:p/>
        </p:txBody>
      </p:sp>
      <p:sp>
        <p:nvSpPr>
          <p:cNvPr id="56" name="Shape 56"/>
          <p:cNvSpPr txBox="1"/>
          <p:nvPr>
            <p:ph idx="4" type="body"/>
          </p:nvPr>
        </p:nvSpPr>
        <p:spPr>
          <a:xfrm>
            <a:off x="6217919" y="2582333"/>
            <a:ext cx="4937760" cy="3378200"/>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57" name="Shape 57"/>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re seul">
    <p:spTree>
      <p:nvGrpSpPr>
        <p:cNvPr id="60" name="Shape 60"/>
        <p:cNvGrpSpPr/>
        <p:nvPr/>
      </p:nvGrpSpPr>
      <p:grpSpPr>
        <a:xfrm>
          <a:off x="0" y="0"/>
          <a:ext cx="0" cy="0"/>
          <a:chOff x="0" y="0"/>
          <a:chExt cx="0" cy="0"/>
        </a:xfrm>
      </p:grpSpPr>
      <p:sp>
        <p:nvSpPr>
          <p:cNvPr id="61" name="Shape 61"/>
          <p:cNvSpPr txBox="1"/>
          <p:nvPr>
            <p:ph type="title"/>
          </p:nvPr>
        </p:nvSpPr>
        <p:spPr>
          <a:xfrm>
            <a:off x="1097279" y="286603"/>
            <a:ext cx="10058399" cy="1450756"/>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2" name="Shape 62"/>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3" name="Shape 63"/>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u avec légende">
    <p:spTree>
      <p:nvGrpSpPr>
        <p:cNvPr id="65" name="Shape 65"/>
        <p:cNvGrpSpPr/>
        <p:nvPr/>
      </p:nvGrpSpPr>
      <p:grpSpPr>
        <a:xfrm>
          <a:off x="0" y="0"/>
          <a:ext cx="0" cy="0"/>
          <a:chOff x="0" y="0"/>
          <a:chExt cx="0" cy="0"/>
        </a:xfrm>
      </p:grpSpPr>
      <p:sp>
        <p:nvSpPr>
          <p:cNvPr id="66" name="Shape 66"/>
          <p:cNvSpPr/>
          <p:nvPr/>
        </p:nvSpPr>
        <p:spPr>
          <a:xfrm>
            <a:off x="15" y="0"/>
            <a:ext cx="4050791" cy="68580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67" name="Shape 67"/>
          <p:cNvSpPr/>
          <p:nvPr/>
        </p:nvSpPr>
        <p:spPr>
          <a:xfrm>
            <a:off x="4040071" y="0"/>
            <a:ext cx="64008" cy="6858000"/>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68" name="Shape 68"/>
          <p:cNvSpPr txBox="1"/>
          <p:nvPr>
            <p:ph type="title"/>
          </p:nvPr>
        </p:nvSpPr>
        <p:spPr>
          <a:xfrm>
            <a:off x="457200" y="594358"/>
            <a:ext cx="3200399" cy="2286000"/>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FFFFFF"/>
              </a:buClr>
              <a:buFont typeface="Calibri"/>
              <a:buNone/>
              <a:defRPr b="0" i="0" sz="3600" u="none" cap="none" strike="noStrike">
                <a:solidFill>
                  <a:srgbClr val="FFFFF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69" name="Shape 69"/>
          <p:cNvSpPr txBox="1"/>
          <p:nvPr>
            <p:ph idx="1" type="body"/>
          </p:nvPr>
        </p:nvSpPr>
        <p:spPr>
          <a:xfrm>
            <a:off x="4800600" y="731520"/>
            <a:ext cx="6492239" cy="5257799"/>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70" name="Shape 70"/>
          <p:cNvSpPr txBox="1"/>
          <p:nvPr>
            <p:ph idx="2" type="body"/>
          </p:nvPr>
        </p:nvSpPr>
        <p:spPr>
          <a:xfrm>
            <a:off x="457200" y="2926080"/>
            <a:ext cx="3200399" cy="3379124"/>
          </a:xfrm>
          <a:prstGeom prst="rect">
            <a:avLst/>
          </a:prstGeom>
          <a:noFill/>
          <a:ln>
            <a:noFill/>
          </a:ln>
        </p:spPr>
        <p:txBody>
          <a:bodyPr anchorCtr="0" anchor="t" bIns="91425" lIns="91425" rIns="91425" tIns="91425"/>
          <a:lstStyle>
            <a:lvl1pPr indent="0" lvl="0" marL="0" marR="0" rtl="0" algn="l">
              <a:lnSpc>
                <a:spcPct val="90000"/>
              </a:lnSpc>
              <a:spcBef>
                <a:spcPts val="1200"/>
              </a:spcBef>
              <a:spcAft>
                <a:spcPts val="200"/>
              </a:spcAft>
              <a:buClr>
                <a:schemeClr val="accent1"/>
              </a:buClr>
              <a:buFont typeface="Calibri"/>
              <a:buNone/>
              <a:defRPr b="0" i="0" sz="1500" u="none" cap="none" strike="noStrike">
                <a:solidFill>
                  <a:srgbClr val="FFFFFF"/>
                </a:solidFill>
                <a:latin typeface="Calibri"/>
                <a:ea typeface="Calibri"/>
                <a:cs typeface="Calibri"/>
                <a:sym typeface="Calibri"/>
              </a:defRPr>
            </a:lvl1pPr>
            <a:lvl2pPr indent="0" lvl="1" marL="457200" marR="0" rtl="0" algn="l">
              <a:lnSpc>
                <a:spcPct val="90000"/>
              </a:lnSpc>
              <a:spcBef>
                <a:spcPts val="200"/>
              </a:spcBef>
              <a:spcAft>
                <a:spcPts val="400"/>
              </a:spcAft>
              <a:buClr>
                <a:schemeClr val="accent1"/>
              </a:buClr>
              <a:buFont typeface="Calibri"/>
              <a:buNone/>
              <a:defRPr b="0" i="0" sz="1200" u="none" cap="none" strike="noStrike">
                <a:solidFill>
                  <a:srgbClr val="3F3F3F"/>
                </a:solidFill>
                <a:latin typeface="Calibri"/>
                <a:ea typeface="Calibri"/>
                <a:cs typeface="Calibri"/>
                <a:sym typeface="Calibri"/>
              </a:defRPr>
            </a:lvl2pPr>
            <a:lvl3pPr indent="0" lvl="2" marL="914400" marR="0" rtl="0" algn="l">
              <a:lnSpc>
                <a:spcPct val="90000"/>
              </a:lnSpc>
              <a:spcBef>
                <a:spcPts val="200"/>
              </a:spcBef>
              <a:spcAft>
                <a:spcPts val="400"/>
              </a:spcAft>
              <a:buClr>
                <a:schemeClr val="accent1"/>
              </a:buClr>
              <a:buFont typeface="Calibri"/>
              <a:buNone/>
              <a:defRPr b="0" i="0" sz="1000" u="none" cap="none" strike="noStrike">
                <a:solidFill>
                  <a:srgbClr val="3F3F3F"/>
                </a:solidFill>
                <a:latin typeface="Calibri"/>
                <a:ea typeface="Calibri"/>
                <a:cs typeface="Calibri"/>
                <a:sym typeface="Calibri"/>
              </a:defRPr>
            </a:lvl3pPr>
            <a:lvl4pPr indent="0" lvl="3" marL="13716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4pPr>
            <a:lvl5pPr indent="0" lvl="4" marL="18288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5pPr>
            <a:lvl6pPr indent="0" lvl="5" marL="22860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6pPr>
            <a:lvl7pPr indent="0" lvl="6" marL="27432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7pPr>
            <a:lvl8pPr indent="0" lvl="7" marL="32004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8pPr>
            <a:lvl9pPr indent="0" lvl="8" marL="36576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9pPr>
          </a:lstStyle>
          <a:p/>
        </p:txBody>
      </p:sp>
      <p:sp>
        <p:nvSpPr>
          <p:cNvPr id="71" name="Shape 71"/>
          <p:cNvSpPr txBox="1"/>
          <p:nvPr>
            <p:ph idx="10" type="dt"/>
          </p:nvPr>
        </p:nvSpPr>
        <p:spPr>
          <a:xfrm>
            <a:off x="465512" y="6459785"/>
            <a:ext cx="2618509"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4800600" y="6459785"/>
            <a:ext cx="4648199" cy="365125"/>
          </a:xfrm>
          <a:prstGeom prst="rect">
            <a:avLst/>
          </a:prstGeom>
          <a:noFill/>
          <a:ln>
            <a:noFill/>
          </a:ln>
        </p:spPr>
        <p:txBody>
          <a:bodyPr anchorCtr="0" anchor="ctr" bIns="91425" lIns="91425" rIns="91425" tIns="91425"/>
          <a:lstStyle>
            <a:lvl1pPr indent="0" lvl="0" marL="0" marR="0" rtl="0" algn="l">
              <a:spcBef>
                <a:spcPts val="0"/>
              </a:spcBef>
              <a:buNone/>
              <a:defRPr sz="900" cap="none">
                <a:solidFill>
                  <a:schemeClr val="dk2"/>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637052"/>
              </a:buClr>
              <a:buSzPct val="25000"/>
              <a:buFont typeface="Calibri"/>
              <a:buNone/>
            </a:pPr>
            <a:fld id="{00000000-1234-1234-1234-123412341234}" type="slidenum">
              <a:rPr b="0" i="0" lang="fr-FR" sz="1050" u="none" cap="none" strike="noStrike">
                <a:solidFill>
                  <a:srgbClr val="637052"/>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Image avec légende">
    <p:spTree>
      <p:nvGrpSpPr>
        <p:cNvPr id="74" name="Shape 74"/>
        <p:cNvGrpSpPr/>
        <p:nvPr/>
      </p:nvGrpSpPr>
      <p:grpSpPr>
        <a:xfrm>
          <a:off x="0" y="0"/>
          <a:ext cx="0" cy="0"/>
          <a:chOff x="0" y="0"/>
          <a:chExt cx="0" cy="0"/>
        </a:xfrm>
      </p:grpSpPr>
      <p:sp>
        <p:nvSpPr>
          <p:cNvPr id="75" name="Shape 75"/>
          <p:cNvSpPr/>
          <p:nvPr/>
        </p:nvSpPr>
        <p:spPr>
          <a:xfrm>
            <a:off x="0" y="4953000"/>
            <a:ext cx="12188824" cy="1904999"/>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76" name="Shape 76"/>
          <p:cNvSpPr/>
          <p:nvPr/>
        </p:nvSpPr>
        <p:spPr>
          <a:xfrm>
            <a:off x="15" y="4915076"/>
            <a:ext cx="12188824" cy="64008"/>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77" name="Shape 77"/>
          <p:cNvSpPr txBox="1"/>
          <p:nvPr>
            <p:ph type="title"/>
          </p:nvPr>
        </p:nvSpPr>
        <p:spPr>
          <a:xfrm>
            <a:off x="1097279" y="5074919"/>
            <a:ext cx="10113264" cy="822960"/>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FFFFFF"/>
              </a:buClr>
              <a:buFont typeface="Calibri"/>
              <a:buNone/>
              <a:defRPr b="0" i="0" sz="3600" u="none" cap="none" strike="noStrike">
                <a:solidFill>
                  <a:srgbClr val="FFFFF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8" name="Shape 78"/>
          <p:cNvSpPr/>
          <p:nvPr>
            <p:ph idx="2" type="pic"/>
          </p:nvPr>
        </p:nvSpPr>
        <p:spPr>
          <a:xfrm>
            <a:off x="15" y="0"/>
            <a:ext cx="12191984" cy="4915076"/>
          </a:xfrm>
          <a:prstGeom prst="rect">
            <a:avLst/>
          </a:prstGeom>
          <a:blipFill rotWithShape="1">
            <a:blip r:embed="rId2">
              <a:alphaModFix/>
            </a:blip>
            <a:stretch>
              <a:fillRect b="0" l="0" r="0" t="0"/>
            </a:stretch>
          </a:blipFill>
          <a:ln>
            <a:noFill/>
          </a:ln>
        </p:spPr>
        <p:txBody>
          <a:bodyPr anchorCtr="0" anchor="t" bIns="91425" lIns="91425" rIns="91425" tIns="91425"/>
          <a:lstStyle>
            <a:lvl1pPr indent="0" lvl="0" marL="0" marR="0" rtl="0" algn="l">
              <a:lnSpc>
                <a:spcPct val="90000"/>
              </a:lnSpc>
              <a:spcBef>
                <a:spcPts val="1200"/>
              </a:spcBef>
              <a:spcAft>
                <a:spcPts val="200"/>
              </a:spcAft>
              <a:buClr>
                <a:schemeClr val="accent1"/>
              </a:buClr>
              <a:buFont typeface="Calibri"/>
              <a:buNone/>
              <a:defRPr b="0" i="0" sz="3200" u="none" cap="none" strike="noStrike">
                <a:solidFill>
                  <a:schemeClr val="lt1"/>
                </a:solidFill>
                <a:latin typeface="Calibri"/>
                <a:ea typeface="Calibri"/>
                <a:cs typeface="Calibri"/>
                <a:sym typeface="Calibri"/>
              </a:defRPr>
            </a:lvl1pPr>
            <a:lvl2pPr indent="0" lvl="1" marL="457200" marR="0" rtl="0" algn="l">
              <a:lnSpc>
                <a:spcPct val="90000"/>
              </a:lnSpc>
              <a:spcBef>
                <a:spcPts val="200"/>
              </a:spcBef>
              <a:spcAft>
                <a:spcPts val="400"/>
              </a:spcAft>
              <a:buClr>
                <a:schemeClr val="accent1"/>
              </a:buClr>
              <a:buFont typeface="Calibri"/>
              <a:buNone/>
              <a:defRPr b="0" i="0" sz="2800" u="none" cap="none" strike="noStrike">
                <a:solidFill>
                  <a:srgbClr val="3F3F3F"/>
                </a:solidFill>
                <a:latin typeface="Calibri"/>
                <a:ea typeface="Calibri"/>
                <a:cs typeface="Calibri"/>
                <a:sym typeface="Calibri"/>
              </a:defRPr>
            </a:lvl2pPr>
            <a:lvl3pPr indent="0" lvl="2" marL="914400" marR="0" rtl="0" algn="l">
              <a:lnSpc>
                <a:spcPct val="90000"/>
              </a:lnSpc>
              <a:spcBef>
                <a:spcPts val="200"/>
              </a:spcBef>
              <a:spcAft>
                <a:spcPts val="400"/>
              </a:spcAft>
              <a:buClr>
                <a:schemeClr val="accent1"/>
              </a:buClr>
              <a:buFont typeface="Calibri"/>
              <a:buNone/>
              <a:defRPr b="0" i="0" sz="2400" u="none" cap="none" strike="noStrike">
                <a:solidFill>
                  <a:srgbClr val="3F3F3F"/>
                </a:solidFill>
                <a:latin typeface="Calibri"/>
                <a:ea typeface="Calibri"/>
                <a:cs typeface="Calibri"/>
                <a:sym typeface="Calibri"/>
              </a:defRPr>
            </a:lvl3pPr>
            <a:lvl4pPr indent="0" lvl="3" marL="1371600" marR="0" rtl="0" algn="l">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4pPr>
            <a:lvl5pPr indent="0" lvl="4" marL="1828800" marR="0" rtl="0" algn="l">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5pPr>
            <a:lvl6pPr indent="0" lvl="5" marL="2286000" marR="0" rtl="0" algn="l">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6pPr>
            <a:lvl7pPr indent="0" lvl="6" marL="2743200" marR="0" rtl="0" algn="l">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7pPr>
            <a:lvl8pPr indent="0" lvl="7" marL="3200400" marR="0" rtl="0" algn="l">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8pPr>
            <a:lvl9pPr indent="0" lvl="8" marL="3657600" marR="0" rtl="0" algn="l">
              <a:lnSpc>
                <a:spcPct val="90000"/>
              </a:lnSpc>
              <a:spcBef>
                <a:spcPts val="200"/>
              </a:spcBef>
              <a:spcAft>
                <a:spcPts val="400"/>
              </a:spcAft>
              <a:buClr>
                <a:schemeClr val="accent1"/>
              </a:buClr>
              <a:buFont typeface="Calibri"/>
              <a:buNone/>
              <a:defRPr b="0" i="0" sz="2000" u="none" cap="none" strike="noStrike">
                <a:solidFill>
                  <a:srgbClr val="3F3F3F"/>
                </a:solidFill>
                <a:latin typeface="Calibri"/>
                <a:ea typeface="Calibri"/>
                <a:cs typeface="Calibri"/>
                <a:sym typeface="Calibri"/>
              </a:defRPr>
            </a:lvl9pPr>
          </a:lstStyle>
          <a:p/>
        </p:txBody>
      </p:sp>
      <p:sp>
        <p:nvSpPr>
          <p:cNvPr id="79" name="Shape 79"/>
          <p:cNvSpPr txBox="1"/>
          <p:nvPr>
            <p:ph idx="1" type="body"/>
          </p:nvPr>
        </p:nvSpPr>
        <p:spPr>
          <a:xfrm>
            <a:off x="1097279" y="5907023"/>
            <a:ext cx="10113264" cy="594359"/>
          </a:xfrm>
          <a:prstGeom prst="rect">
            <a:avLst/>
          </a:prstGeom>
          <a:noFill/>
          <a:ln>
            <a:noFill/>
          </a:ln>
        </p:spPr>
        <p:txBody>
          <a:bodyPr anchorCtr="0" anchor="t" bIns="91425" lIns="91425" rIns="91425" tIns="91425"/>
          <a:lstStyle>
            <a:lvl1pPr indent="0" lvl="0" marL="0" marR="0" rtl="0" algn="l">
              <a:lnSpc>
                <a:spcPct val="90000"/>
              </a:lnSpc>
              <a:spcBef>
                <a:spcPts val="0"/>
              </a:spcBef>
              <a:spcAft>
                <a:spcPts val="600"/>
              </a:spcAft>
              <a:buClr>
                <a:schemeClr val="accent1"/>
              </a:buClr>
              <a:buFont typeface="Calibri"/>
              <a:buNone/>
              <a:defRPr b="0" i="0" sz="1500" u="none" cap="none" strike="noStrike">
                <a:solidFill>
                  <a:srgbClr val="FFFFFF"/>
                </a:solidFill>
                <a:latin typeface="Calibri"/>
                <a:ea typeface="Calibri"/>
                <a:cs typeface="Calibri"/>
                <a:sym typeface="Calibri"/>
              </a:defRPr>
            </a:lvl1pPr>
            <a:lvl2pPr indent="0" lvl="1" marL="457200" marR="0" rtl="0" algn="l">
              <a:lnSpc>
                <a:spcPct val="90000"/>
              </a:lnSpc>
              <a:spcBef>
                <a:spcPts val="200"/>
              </a:spcBef>
              <a:spcAft>
                <a:spcPts val="400"/>
              </a:spcAft>
              <a:buClr>
                <a:schemeClr val="accent1"/>
              </a:buClr>
              <a:buFont typeface="Calibri"/>
              <a:buNone/>
              <a:defRPr b="0" i="0" sz="1200" u="none" cap="none" strike="noStrike">
                <a:solidFill>
                  <a:srgbClr val="3F3F3F"/>
                </a:solidFill>
                <a:latin typeface="Calibri"/>
                <a:ea typeface="Calibri"/>
                <a:cs typeface="Calibri"/>
                <a:sym typeface="Calibri"/>
              </a:defRPr>
            </a:lvl2pPr>
            <a:lvl3pPr indent="0" lvl="2" marL="914400" marR="0" rtl="0" algn="l">
              <a:lnSpc>
                <a:spcPct val="90000"/>
              </a:lnSpc>
              <a:spcBef>
                <a:spcPts val="200"/>
              </a:spcBef>
              <a:spcAft>
                <a:spcPts val="400"/>
              </a:spcAft>
              <a:buClr>
                <a:schemeClr val="accent1"/>
              </a:buClr>
              <a:buFont typeface="Calibri"/>
              <a:buNone/>
              <a:defRPr b="0" i="0" sz="1000" u="none" cap="none" strike="noStrike">
                <a:solidFill>
                  <a:srgbClr val="3F3F3F"/>
                </a:solidFill>
                <a:latin typeface="Calibri"/>
                <a:ea typeface="Calibri"/>
                <a:cs typeface="Calibri"/>
                <a:sym typeface="Calibri"/>
              </a:defRPr>
            </a:lvl3pPr>
            <a:lvl4pPr indent="0" lvl="3" marL="13716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4pPr>
            <a:lvl5pPr indent="0" lvl="4" marL="18288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5pPr>
            <a:lvl6pPr indent="0" lvl="5" marL="22860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6pPr>
            <a:lvl7pPr indent="0" lvl="6" marL="27432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7pPr>
            <a:lvl8pPr indent="0" lvl="7" marL="32004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8pPr>
            <a:lvl9pPr indent="0" lvl="8" marL="3657600" marR="0" rtl="0" algn="l">
              <a:lnSpc>
                <a:spcPct val="90000"/>
              </a:lnSpc>
              <a:spcBef>
                <a:spcPts val="200"/>
              </a:spcBef>
              <a:spcAft>
                <a:spcPts val="400"/>
              </a:spcAft>
              <a:buClr>
                <a:schemeClr val="accent1"/>
              </a:buClr>
              <a:buFont typeface="Calibri"/>
              <a:buNone/>
              <a:defRPr b="0" i="0" sz="900" u="none" cap="none" strike="noStrike">
                <a:solidFill>
                  <a:srgbClr val="3F3F3F"/>
                </a:solidFill>
                <a:latin typeface="Calibri"/>
                <a:ea typeface="Calibri"/>
                <a:cs typeface="Calibri"/>
                <a:sym typeface="Calibri"/>
              </a:defRPr>
            </a:lvl9pPr>
          </a:lstStyle>
          <a:p/>
        </p:txBody>
      </p:sp>
      <p:sp>
        <p:nvSpPr>
          <p:cNvPr id="80" name="Shape 80"/>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sz="900" cap="non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p:nvPr/>
        </p:nvSpPr>
        <p:spPr>
          <a:xfrm>
            <a:off x="0" y="6400800"/>
            <a:ext cx="12192000" cy="457200"/>
          </a:xfrm>
          <a:prstGeom prst="rect">
            <a:avLst/>
          </a:prstGeom>
          <a:solidFill>
            <a:schemeClr val="accent2"/>
          </a:solidFill>
          <a:ln>
            <a:noFill/>
          </a:ln>
        </p:spPr>
        <p:txBody>
          <a:bodyPr anchorCtr="0" anchor="ctr" bIns="91425" lIns="91425" rIns="91425" tIns="91425">
            <a:noAutofit/>
          </a:bodyPr>
          <a:lstStyle/>
          <a:p>
            <a:pPr lvl="0">
              <a:spcBef>
                <a:spcPts val="0"/>
              </a:spcBef>
              <a:buNone/>
            </a:pPr>
            <a:r>
              <a:t/>
            </a:r>
            <a:endParaRPr/>
          </a:p>
        </p:txBody>
      </p:sp>
      <p:sp>
        <p:nvSpPr>
          <p:cNvPr id="7" name="Shape 7"/>
          <p:cNvSpPr/>
          <p:nvPr/>
        </p:nvSpPr>
        <p:spPr>
          <a:xfrm>
            <a:off x="0" y="6334316"/>
            <a:ext cx="12192000" cy="65997"/>
          </a:xfrm>
          <a:prstGeom prst="rect">
            <a:avLst/>
          </a:prstGeom>
          <a:solidFill>
            <a:schemeClr val="accent1"/>
          </a:solidFill>
          <a:ln>
            <a:noFill/>
          </a:ln>
        </p:spPr>
        <p:txBody>
          <a:bodyPr anchorCtr="0" anchor="ctr" bIns="91425" lIns="91425" rIns="91425" tIns="91425">
            <a:noAutofit/>
          </a:bodyPr>
          <a:lstStyle/>
          <a:p>
            <a:pPr lvl="0">
              <a:spcBef>
                <a:spcPts val="0"/>
              </a:spcBef>
              <a:buNone/>
            </a:pPr>
            <a:r>
              <a:t/>
            </a:r>
            <a:endParaRPr/>
          </a:p>
        </p:txBody>
      </p:sp>
      <p:sp>
        <p:nvSpPr>
          <p:cNvPr id="8" name="Shape 8"/>
          <p:cNvSpPr txBox="1"/>
          <p:nvPr>
            <p:ph type="title"/>
          </p:nvPr>
        </p:nvSpPr>
        <p:spPr>
          <a:xfrm>
            <a:off x="1097279" y="286603"/>
            <a:ext cx="10058399" cy="1450756"/>
          </a:xfrm>
          <a:prstGeom prst="rect">
            <a:avLst/>
          </a:prstGeom>
          <a:noFill/>
          <a:ln>
            <a:noFill/>
          </a:ln>
        </p:spPr>
        <p:txBody>
          <a:bodyPr anchorCtr="0" anchor="b" bIns="91425" lIns="91425" rIns="91425" tIns="91425"/>
          <a:lstStyle>
            <a:lvl1pPr indent="0" lvl="0" marL="0" marR="0" rtl="0" algn="l">
              <a:lnSpc>
                <a:spcPct val="85000"/>
              </a:lnSpc>
              <a:spcBef>
                <a:spcPts val="0"/>
              </a:spcBef>
              <a:buClr>
                <a:srgbClr val="3F3F3F"/>
              </a:buClr>
              <a:buFont typeface="Calibri"/>
              <a:buNone/>
              <a:defRPr b="0" i="0" sz="4800" u="none" cap="none" strike="noStrike">
                <a:solidFill>
                  <a:srgbClr val="3F3F3F"/>
                </a:solidFill>
                <a:latin typeface="Calibri"/>
                <a:ea typeface="Calibri"/>
                <a:cs typeface="Calibri"/>
                <a:sym typeface="Calibri"/>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9" name="Shape 9"/>
          <p:cNvSpPr txBox="1"/>
          <p:nvPr>
            <p:ph idx="1" type="body"/>
          </p:nvPr>
        </p:nvSpPr>
        <p:spPr>
          <a:xfrm>
            <a:off x="1097279" y="1845733"/>
            <a:ext cx="10058399" cy="4023360"/>
          </a:xfrm>
          <a:prstGeom prst="rect">
            <a:avLst/>
          </a:prstGeom>
          <a:noFill/>
          <a:ln>
            <a:noFill/>
          </a:ln>
        </p:spPr>
        <p:txBody>
          <a:bodyPr anchorCtr="0" anchor="t" bIns="91425" lIns="91425" rIns="91425" tIns="91425"/>
          <a:lstStyle>
            <a:lvl1pPr indent="35560" lvl="0" marL="91440" marR="0" rtl="0" algn="l">
              <a:lnSpc>
                <a:spcPct val="90000"/>
              </a:lnSpc>
              <a:spcBef>
                <a:spcPts val="1200"/>
              </a:spcBef>
              <a:spcAft>
                <a:spcPts val="200"/>
              </a:spcAft>
              <a:buClr>
                <a:schemeClr val="accent1"/>
              </a:buClr>
              <a:buSzPct val="100000"/>
              <a:buFont typeface="Calibri"/>
              <a:buChar char=" "/>
              <a:defRPr b="0" i="0" sz="2000" u="none" cap="none" strike="noStrike">
                <a:solidFill>
                  <a:srgbClr val="3F3F3F"/>
                </a:solidFill>
                <a:latin typeface="Calibri"/>
                <a:ea typeface="Calibri"/>
                <a:cs typeface="Calibri"/>
                <a:sym typeface="Calibri"/>
              </a:defRPr>
            </a:lvl1pPr>
            <a:lvl2pPr indent="-79248" lvl="1" marL="384048" marR="0" rtl="0" algn="l">
              <a:lnSpc>
                <a:spcPct val="90000"/>
              </a:lnSpc>
              <a:spcBef>
                <a:spcPts val="200"/>
              </a:spcBef>
              <a:spcAft>
                <a:spcPts val="400"/>
              </a:spcAft>
              <a:buClr>
                <a:schemeClr val="accent1"/>
              </a:buClr>
              <a:buSzPct val="100000"/>
              <a:buFont typeface="Calibri"/>
              <a:buChar char="◦"/>
              <a:defRPr b="0" i="0" sz="1800" u="none" cap="none" strike="noStrike">
                <a:solidFill>
                  <a:srgbClr val="3F3F3F"/>
                </a:solidFill>
                <a:latin typeface="Calibri"/>
                <a:ea typeface="Calibri"/>
                <a:cs typeface="Calibri"/>
                <a:sym typeface="Calibri"/>
              </a:defRPr>
            </a:lvl2pPr>
            <a:lvl3pPr indent="-97027" lvl="2" marL="56692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3pPr>
            <a:lvl4pPr indent="-102108" lvl="3" marL="74980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4pPr>
            <a:lvl5pPr indent="-94488" lvl="4" marL="932688"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5pPr>
            <a:lvl6pPr indent="-147500" lvl="5" marL="11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6pPr>
            <a:lvl7pPr indent="-144300" lvl="6" marL="13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7pPr>
            <a:lvl8pPr indent="-141100" lvl="7" marL="1500000"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8pPr>
            <a:lvl9pPr indent="-150599" lvl="8" marL="1699999" marR="0" rtl="0" algn="l">
              <a:lnSpc>
                <a:spcPct val="90000"/>
              </a:lnSpc>
              <a:spcBef>
                <a:spcPts val="200"/>
              </a:spcBef>
              <a:spcAft>
                <a:spcPts val="400"/>
              </a:spcAft>
              <a:buClr>
                <a:schemeClr val="accent1"/>
              </a:buClr>
              <a:buSzPct val="100000"/>
              <a:buFont typeface="Calibri"/>
              <a:buChar char="◦"/>
              <a:defRPr b="0" i="0" sz="1400" u="none" cap="none" strike="noStrike">
                <a:solidFill>
                  <a:srgbClr val="3F3F3F"/>
                </a:solidFill>
                <a:latin typeface="Calibri"/>
                <a:ea typeface="Calibri"/>
                <a:cs typeface="Calibri"/>
                <a:sym typeface="Calibri"/>
              </a:defRPr>
            </a:lvl9pPr>
          </a:lstStyle>
          <a:p/>
        </p:txBody>
      </p:sp>
      <p:sp>
        <p:nvSpPr>
          <p:cNvPr id="10" name="Shape 10"/>
          <p:cNvSpPr txBox="1"/>
          <p:nvPr>
            <p:ph idx="10" type="dt"/>
          </p:nvPr>
        </p:nvSpPr>
        <p:spPr>
          <a:xfrm>
            <a:off x="1097279" y="6459785"/>
            <a:ext cx="2472271" cy="365125"/>
          </a:xfrm>
          <a:prstGeom prst="rect">
            <a:avLst/>
          </a:prstGeom>
          <a:noFill/>
          <a:ln>
            <a:noFill/>
          </a:ln>
        </p:spPr>
        <p:txBody>
          <a:bodyPr anchorCtr="0" anchor="ctr" bIns="91425" lIns="91425" rIns="91425" tIns="91425"/>
          <a:lstStyle>
            <a:lvl1pPr indent="0" lvl="0" marL="0" marR="0" rtl="0" algn="l">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1" name="Shape 11"/>
          <p:cNvSpPr txBox="1"/>
          <p:nvPr>
            <p:ph idx="11" type="ftr"/>
          </p:nvPr>
        </p:nvSpPr>
        <p:spPr>
          <a:xfrm>
            <a:off x="3686185" y="6459785"/>
            <a:ext cx="4822803" cy="365125"/>
          </a:xfrm>
          <a:prstGeom prst="rect">
            <a:avLst/>
          </a:prstGeom>
          <a:noFill/>
          <a:ln>
            <a:noFill/>
          </a:ln>
        </p:spPr>
        <p:txBody>
          <a:bodyPr anchorCtr="0" anchor="ctr" bIns="91425" lIns="91425" rIns="91425" tIns="91425"/>
          <a:lstStyle>
            <a:lvl1pPr indent="0" lvl="0" marL="0" marR="0" rtl="0" algn="ctr">
              <a:spcBef>
                <a:spcPts val="0"/>
              </a:spcBef>
              <a:buNone/>
              <a:defRPr b="0" i="0" sz="900" u="none" cap="none" strike="noStrike">
                <a:solidFill>
                  <a:srgbClr val="FFFFFF"/>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12" name="Shape 12"/>
          <p:cNvSpPr txBox="1"/>
          <p:nvPr>
            <p:ph idx="12" type="sldNum"/>
          </p:nvPr>
        </p:nvSpPr>
        <p:spPr>
          <a:xfrm>
            <a:off x="9900457" y="6459785"/>
            <a:ext cx="1312024"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FFFFFF"/>
              </a:buClr>
              <a:buSzPct val="25000"/>
              <a:buFont typeface="Calibri"/>
              <a:buNone/>
            </a:pPr>
            <a:fld id="{00000000-1234-1234-1234-123412341234}" type="slidenum">
              <a:rPr b="0" i="0" lang="fr-FR" sz="1050" u="none" cap="none" strike="noStrike">
                <a:solidFill>
                  <a:srgbClr val="FFFFFF"/>
                </a:solidFill>
                <a:latin typeface="Calibri"/>
                <a:ea typeface="Calibri"/>
                <a:cs typeface="Calibri"/>
                <a:sym typeface="Calibri"/>
              </a:rPr>
              <a:t>‹#›</a:t>
            </a:fld>
          </a:p>
        </p:txBody>
      </p:sp>
      <p:cxnSp>
        <p:nvCxnSpPr>
          <p:cNvPr id="13" name="Shape 13"/>
          <p:cNvCxnSpPr/>
          <p:nvPr/>
        </p:nvCxnSpPr>
        <p:spPr>
          <a:xfrm>
            <a:off x="1193532" y="1737844"/>
            <a:ext cx="9966959" cy="0"/>
          </a:xfrm>
          <a:prstGeom prst="straightConnector1">
            <a:avLst/>
          </a:prstGeom>
          <a:noFill/>
          <a:ln cap="flat" cmpd="sng" w="9525">
            <a:solidFill>
              <a:srgbClr val="7F7F7F"/>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0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0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09.png"/><Relationship Id="rId5"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per.alsace.developpement-durable.gouv.fr/accueil/thematiques_environnementales/ressources_en_eau/les_eaux_souterraines_une_ressource_vulnerable_mais_degradee" TargetMode="External"/><Relationship Id="rId4" Type="http://schemas.openxmlformats.org/officeDocument/2006/relationships/hyperlink" Target="http://www.developpement-durable.gouv.fr/D-ou-viennent-les-principales.html" TargetMode="External"/><Relationship Id="rId5" Type="http://schemas.openxmlformats.org/officeDocument/2006/relationships/hyperlink" Target="http://www.cnrs.fr/cw/dossiers/doseau/decouv/degradation/menuDegrada.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ccne-ethique.fr/fr/type_publication/avis" TargetMode="Externa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principe%20de%20pr&#233;caution.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hcsp.fr/Explore.cgi/Telecharger?NomFichier=ad480407.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futura-sciences.com/magazines/sante/infos/dossiers/d/genetique-ogm-tour-horizon-complet-223/page/4/" TargetMode="External"/><Relationship Id="rId4" Type="http://schemas.openxmlformats.org/officeDocument/2006/relationships/image" Target="../media/image2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developpement-durable.gouv.fr/OGM-application-du-principe-de.html" TargetMode="External"/><Relationship Id="rId4" Type="http://schemas.openxmlformats.org/officeDocument/2006/relationships/hyperlink" Target="http://www7.inra.fr/lecourrier/assets/C43Larrere.pdf" TargetMode="External"/><Relationship Id="rId5" Type="http://schemas.openxmlformats.org/officeDocument/2006/relationships/hyperlink" Target="http://www.vie-publique.fr/politiques-publiques/evaluation/principe-precaution-retour-quatre-ans-application.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www.hcsp.fr/Explore.cgi/Telecharger?NomFichier=ad480407.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0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0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ctrTitle"/>
          </p:nvPr>
        </p:nvSpPr>
        <p:spPr>
          <a:xfrm>
            <a:off x="1097279" y="758952"/>
            <a:ext cx="10058399" cy="3566159"/>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262626"/>
              </a:buClr>
              <a:buSzPct val="25000"/>
              <a:buFont typeface="Calibri"/>
              <a:buNone/>
            </a:pPr>
            <a:r>
              <a:rPr b="0" i="0" lang="fr-FR" sz="8000" u="none" cap="none" strike="noStrike">
                <a:solidFill>
                  <a:srgbClr val="262626"/>
                </a:solidFill>
                <a:latin typeface="Calibri"/>
                <a:ea typeface="Calibri"/>
                <a:cs typeface="Calibri"/>
                <a:sym typeface="Calibri"/>
              </a:rPr>
              <a:t>Sciences et pensée critique : </a:t>
            </a:r>
          </a:p>
        </p:txBody>
      </p:sp>
      <p:sp>
        <p:nvSpPr>
          <p:cNvPr id="102" name="Shape 102"/>
          <p:cNvSpPr txBox="1"/>
          <p:nvPr>
            <p:ph idx="1" type="subTitle"/>
          </p:nvPr>
        </p:nvSpPr>
        <p:spPr>
          <a:xfrm>
            <a:off x="1100050" y="4455619"/>
            <a:ext cx="10058399" cy="11430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rgbClr val="E48312"/>
              </a:buClr>
              <a:buSzPct val="25000"/>
              <a:buFont typeface="Calibri"/>
              <a:buNone/>
            </a:pPr>
            <a:r>
              <a:rPr b="0" i="0" lang="fr-FR" sz="2400" u="none" cap="none" strike="noStrike">
                <a:solidFill>
                  <a:srgbClr val="637052"/>
                </a:solidFill>
                <a:latin typeface="Calibri"/>
                <a:ea typeface="Calibri"/>
                <a:cs typeface="Calibri"/>
                <a:sym typeface="Calibri"/>
              </a:rPr>
              <a:t>L’EXEMPLE DE LA BIOÉTHIQUE.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sp>
        <p:nvSpPr>
          <p:cNvPr id="156" name="Shape 156"/>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3F3F3F"/>
                </a:solidFill>
                <a:latin typeface="Calibri"/>
                <a:ea typeface="Calibri"/>
                <a:cs typeface="Calibri"/>
                <a:sym typeface="Calibri"/>
              </a:rPr>
              <a:t>Et quelle application?</a:t>
            </a:r>
          </a:p>
        </p:txBody>
      </p:sp>
      <p:sp>
        <p:nvSpPr>
          <p:cNvPr id="157" name="Shape 157"/>
          <p:cNvSpPr txBox="1"/>
          <p:nvPr>
            <p:ph idx="1" type="body"/>
          </p:nvPr>
        </p:nvSpPr>
        <p:spPr>
          <a:xfrm>
            <a:off x="1066804" y="1737358"/>
            <a:ext cx="10058399" cy="4023299"/>
          </a:xfrm>
          <a:prstGeom prst="rect">
            <a:avLst/>
          </a:prstGeom>
          <a:noFill/>
          <a:ln>
            <a:noFill/>
          </a:ln>
        </p:spPr>
        <p:txBody>
          <a:bodyPr anchorCtr="0" anchor="t" bIns="45700" lIns="0" rIns="0" tIns="45700">
            <a:noAutofit/>
          </a:bodyPr>
          <a:lstStyle/>
          <a:p>
            <a:pPr indent="-91440" lvl="0" marL="91440" marR="0" rtl="0" algn="l">
              <a:lnSpc>
                <a:spcPct val="80000"/>
              </a:lnSpc>
              <a:spcBef>
                <a:spcPts val="0"/>
              </a:spcBef>
              <a:spcAft>
                <a:spcPts val="0"/>
              </a:spcAft>
              <a:buClr>
                <a:srgbClr val="E48312"/>
              </a:buClr>
              <a:buSzPct val="100000"/>
              <a:buFont typeface="Calibri"/>
              <a:buChar char=" "/>
            </a:pPr>
            <a:r>
              <a:rPr b="0" i="0" lang="fr-FR" sz="3200" u="none" cap="none" strike="noStrike">
                <a:solidFill>
                  <a:srgbClr val="3F3F3F"/>
                </a:solidFill>
                <a:latin typeface="Calibri"/>
                <a:ea typeface="Calibri"/>
                <a:cs typeface="Calibri"/>
                <a:sym typeface="Calibri"/>
              </a:rPr>
              <a:t>...</a:t>
            </a:r>
            <a:r>
              <a:rPr b="0" i="0" lang="fr-FR" sz="3200" u="none" cap="none" strike="noStrike">
                <a:solidFill>
                  <a:srgbClr val="404040"/>
                </a:solidFill>
                <a:latin typeface="Calibri"/>
                <a:ea typeface="Calibri"/>
                <a:cs typeface="Calibri"/>
                <a:sym typeface="Calibri"/>
              </a:rPr>
              <a:t>le </a:t>
            </a:r>
            <a:r>
              <a:rPr b="0" i="0" lang="fr-FR" sz="3200" u="none" cap="none" strike="noStrike">
                <a:solidFill>
                  <a:srgbClr val="FF0000"/>
                </a:solidFill>
                <a:latin typeface="Calibri"/>
                <a:ea typeface="Calibri"/>
                <a:cs typeface="Calibri"/>
                <a:sym typeface="Calibri"/>
              </a:rPr>
              <a:t>Comité consultatif national d’éthique (CCNE) </a:t>
            </a:r>
            <a:r>
              <a:rPr b="0" i="0" lang="fr-FR" sz="3200" u="none" cap="none" strike="noStrike">
                <a:solidFill>
                  <a:srgbClr val="404040"/>
                </a:solidFill>
                <a:latin typeface="Calibri"/>
                <a:ea typeface="Calibri"/>
                <a:cs typeface="Calibri"/>
                <a:sym typeface="Calibri"/>
              </a:rPr>
              <a:t>a rendu </a:t>
            </a:r>
            <a:r>
              <a:rPr b="0" i="0" lang="fr-FR" sz="3200" u="none" cap="none" strike="noStrike">
                <a:solidFill>
                  <a:srgbClr val="3F3F3F"/>
                </a:solidFill>
                <a:latin typeface="Calibri"/>
                <a:ea typeface="Calibri"/>
                <a:cs typeface="Calibri"/>
                <a:sym typeface="Calibri"/>
              </a:rPr>
              <a:t>son avis </a:t>
            </a:r>
            <a:r>
              <a:rPr b="0" i="0" lang="fr-FR" sz="3200" u="none" cap="none" strike="noStrike">
                <a:solidFill>
                  <a:srgbClr val="404040"/>
                </a:solidFill>
                <a:latin typeface="Calibri"/>
                <a:ea typeface="Calibri"/>
                <a:cs typeface="Calibri"/>
                <a:sym typeface="Calibri"/>
              </a:rPr>
              <a:t>sur un des points contestés ce mercredi: la procréation </a:t>
            </a:r>
            <a:r>
              <a:rPr b="0" i="1" lang="fr-FR" sz="3200" u="none" cap="none" strike="noStrike">
                <a:solidFill>
                  <a:srgbClr val="404040"/>
                </a:solidFill>
                <a:latin typeface="Calibri"/>
                <a:ea typeface="Calibri"/>
                <a:cs typeface="Calibri"/>
                <a:sym typeface="Calibri"/>
              </a:rPr>
              <a:t>post-mortem</a:t>
            </a:r>
            <a:r>
              <a:rPr b="0" i="0" lang="fr-FR" sz="3200" u="none" cap="none" strike="noStrike">
                <a:solidFill>
                  <a:srgbClr val="404040"/>
                </a:solidFill>
                <a:latin typeface="Calibri"/>
                <a:ea typeface="Calibri"/>
                <a:cs typeface="Calibri"/>
                <a:sym typeface="Calibri"/>
              </a:rPr>
              <a:t>.</a:t>
            </a:r>
          </a:p>
          <a:p>
            <a:pPr indent="-91440" lvl="0" marL="91440" marR="0" rtl="0" algn="l">
              <a:lnSpc>
                <a:spcPct val="80000"/>
              </a:lnSpc>
              <a:spcBef>
                <a:spcPts val="1400"/>
              </a:spcBef>
              <a:spcAft>
                <a:spcPts val="0"/>
              </a:spcAft>
              <a:buClr>
                <a:srgbClr val="E48312"/>
              </a:buClr>
              <a:buSzPct val="25000"/>
              <a:buFont typeface="Calibri"/>
              <a:buNone/>
            </a:pPr>
            <a:r>
              <a:t/>
            </a:r>
            <a:endParaRPr b="0" i="0" sz="2000" u="none" cap="none" strike="noStrike">
              <a:solidFill>
                <a:srgbClr val="40404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t/>
            </a:r>
            <a:endParaRPr b="0" i="0" sz="4800" u="none" cap="none" strike="noStrike">
              <a:solidFill>
                <a:srgbClr val="404040"/>
              </a:solidFill>
              <a:latin typeface="Calibri"/>
              <a:ea typeface="Calibri"/>
              <a:cs typeface="Calibri"/>
              <a:sym typeface="Calibri"/>
            </a:endParaRPr>
          </a:p>
        </p:txBody>
      </p:sp>
      <p:sp>
        <p:nvSpPr>
          <p:cNvPr id="163" name="Shape 163"/>
          <p:cNvSpPr txBox="1"/>
          <p:nvPr>
            <p:ph idx="1" type="body"/>
          </p:nvPr>
        </p:nvSpPr>
        <p:spPr>
          <a:xfrm>
            <a:off x="1066804" y="1737358"/>
            <a:ext cx="10058399" cy="4023299"/>
          </a:xfrm>
          <a:prstGeom prst="rect">
            <a:avLst/>
          </a:prstGeom>
          <a:noFill/>
          <a:ln>
            <a:noFill/>
          </a:ln>
        </p:spPr>
        <p:txBody>
          <a:bodyPr anchorCtr="0" anchor="t" bIns="45700" lIns="0" rIns="0" tIns="45700">
            <a:noAutofit/>
          </a:bodyPr>
          <a:lstStyle/>
          <a:p>
            <a:pPr indent="-91440" lvl="0" marL="91440" marR="0" rtl="0" algn="l">
              <a:lnSpc>
                <a:spcPct val="80000"/>
              </a:lnSpc>
              <a:spcBef>
                <a:spcPts val="0"/>
              </a:spcBef>
              <a:spcAft>
                <a:spcPts val="0"/>
              </a:spcAft>
              <a:buClr>
                <a:srgbClr val="E48312"/>
              </a:buClr>
              <a:buSzPct val="100000"/>
              <a:buFont typeface="Calibri"/>
              <a:buChar char=" "/>
            </a:pPr>
            <a:r>
              <a:rPr b="0" i="0" lang="fr-FR" sz="3200" u="none" cap="none" strike="noStrike">
                <a:solidFill>
                  <a:srgbClr val="3F3F3F"/>
                </a:solidFill>
                <a:latin typeface="Calibri"/>
                <a:ea typeface="Calibri"/>
                <a:cs typeface="Calibri"/>
                <a:sym typeface="Calibri"/>
              </a:rPr>
              <a:t>...</a:t>
            </a:r>
            <a:r>
              <a:rPr b="0" i="0" lang="fr-FR" sz="3200" u="none" cap="none" strike="noStrike">
                <a:solidFill>
                  <a:srgbClr val="404040"/>
                </a:solidFill>
                <a:latin typeface="Calibri"/>
                <a:ea typeface="Calibri"/>
                <a:cs typeface="Calibri"/>
                <a:sym typeface="Calibri"/>
              </a:rPr>
              <a:t>le </a:t>
            </a:r>
            <a:r>
              <a:rPr b="0" i="0" lang="fr-FR" sz="3200" u="none" cap="none" strike="noStrike">
                <a:solidFill>
                  <a:srgbClr val="FF0000"/>
                </a:solidFill>
                <a:latin typeface="Calibri"/>
                <a:ea typeface="Calibri"/>
                <a:cs typeface="Calibri"/>
                <a:sym typeface="Calibri"/>
              </a:rPr>
              <a:t>Comité consultatif national d’éthique (CCNE) </a:t>
            </a:r>
            <a:r>
              <a:rPr b="0" i="0" lang="fr-FR" sz="3200" u="none" cap="none" strike="noStrike">
                <a:solidFill>
                  <a:srgbClr val="404040"/>
                </a:solidFill>
                <a:latin typeface="Calibri"/>
                <a:ea typeface="Calibri"/>
                <a:cs typeface="Calibri"/>
                <a:sym typeface="Calibri"/>
              </a:rPr>
              <a:t>a rendu </a:t>
            </a:r>
            <a:r>
              <a:rPr b="0" i="0" lang="fr-FR" sz="3200" u="none" cap="none" strike="noStrike">
                <a:solidFill>
                  <a:srgbClr val="3F3F3F"/>
                </a:solidFill>
                <a:latin typeface="Calibri"/>
                <a:ea typeface="Calibri"/>
                <a:cs typeface="Calibri"/>
                <a:sym typeface="Calibri"/>
              </a:rPr>
              <a:t>son avis </a:t>
            </a:r>
            <a:r>
              <a:rPr b="0" i="0" lang="fr-FR" sz="3200" u="none" cap="none" strike="noStrike">
                <a:solidFill>
                  <a:srgbClr val="404040"/>
                </a:solidFill>
                <a:latin typeface="Calibri"/>
                <a:ea typeface="Calibri"/>
                <a:cs typeface="Calibri"/>
                <a:sym typeface="Calibri"/>
              </a:rPr>
              <a:t>sur un des points contestés ce mercredi: la procréation </a:t>
            </a:r>
            <a:r>
              <a:rPr b="0" i="1" lang="fr-FR" sz="3200" u="none" cap="none" strike="noStrike">
                <a:solidFill>
                  <a:srgbClr val="404040"/>
                </a:solidFill>
                <a:latin typeface="Calibri"/>
                <a:ea typeface="Calibri"/>
                <a:cs typeface="Calibri"/>
                <a:sym typeface="Calibri"/>
              </a:rPr>
              <a:t>post-mortem</a:t>
            </a:r>
            <a:r>
              <a:rPr b="0" i="0" lang="fr-FR" sz="3200" u="none" cap="none" strike="noStrike">
                <a:solidFill>
                  <a:srgbClr val="404040"/>
                </a:solidFill>
                <a:latin typeface="Calibri"/>
                <a:ea typeface="Calibri"/>
                <a:cs typeface="Calibri"/>
                <a:sym typeface="Calibri"/>
              </a:rPr>
              <a:t>.</a:t>
            </a:r>
          </a:p>
          <a:p>
            <a:pPr indent="-91440" lvl="0" marL="91440" marR="0" rtl="0" algn="l">
              <a:lnSpc>
                <a:spcPct val="80000"/>
              </a:lnSpc>
              <a:spcBef>
                <a:spcPts val="1400"/>
              </a:spcBef>
              <a:spcAft>
                <a:spcPts val="0"/>
              </a:spcAft>
              <a:buClr>
                <a:srgbClr val="E48312"/>
              </a:buClr>
              <a:buSzPct val="100000"/>
              <a:buFont typeface="Calibri"/>
              <a:buChar char=" "/>
            </a:pPr>
            <a:r>
              <a:rPr b="0" i="0" lang="fr-FR" sz="3200" u="none" cap="none" strike="noStrike">
                <a:solidFill>
                  <a:srgbClr val="404040"/>
                </a:solidFill>
                <a:latin typeface="Calibri"/>
                <a:ea typeface="Calibri"/>
                <a:cs typeface="Calibri"/>
                <a:sym typeface="Calibri"/>
              </a:rPr>
              <a:t>Après plusieurs mois de réflexion, le CCNE a tranché: </a:t>
            </a:r>
            <a:r>
              <a:rPr b="1" i="0" lang="fr-FR" sz="3200" u="none" cap="none" strike="noStrike">
                <a:solidFill>
                  <a:srgbClr val="724108"/>
                </a:solidFill>
                <a:latin typeface="Calibri"/>
                <a:ea typeface="Calibri"/>
                <a:cs typeface="Calibri"/>
                <a:sym typeface="Calibri"/>
              </a:rPr>
              <a:t>il s’oppose à l’insémination de paillettes de sperme congelé après le décès de l’homme</a:t>
            </a:r>
            <a:r>
              <a:rPr b="0" i="0" lang="fr-FR" sz="3200" u="none" cap="none" strike="noStrike">
                <a:solidFill>
                  <a:srgbClr val="404040"/>
                </a:solidFill>
                <a:latin typeface="Calibri"/>
                <a:ea typeface="Calibri"/>
                <a:cs typeface="Calibri"/>
                <a:sym typeface="Calibri"/>
              </a:rPr>
              <a:t>, </a:t>
            </a:r>
            <a:r>
              <a:rPr b="1" i="0" lang="fr-FR" sz="3200" u="sng" cap="none" strike="noStrike">
                <a:solidFill>
                  <a:schemeClr val="accent2"/>
                </a:solidFill>
                <a:latin typeface="Calibri"/>
                <a:ea typeface="Calibri"/>
                <a:cs typeface="Calibri"/>
                <a:sym typeface="Calibri"/>
              </a:rPr>
              <a:t>mais</a:t>
            </a:r>
            <a:r>
              <a:rPr b="0" i="0" lang="fr-FR" sz="3200" u="none" cap="none" strike="noStrike">
                <a:solidFill>
                  <a:srgbClr val="404040"/>
                </a:solidFill>
                <a:latin typeface="Calibri"/>
                <a:ea typeface="Calibri"/>
                <a:cs typeface="Calibri"/>
                <a:sym typeface="Calibri"/>
              </a:rPr>
              <a:t> estime </a:t>
            </a:r>
            <a:r>
              <a:rPr b="1" i="0" lang="fr-FR" sz="3200" u="none" cap="none" strike="noStrike">
                <a:solidFill>
                  <a:srgbClr val="00B050"/>
                </a:solidFill>
                <a:latin typeface="Calibri"/>
                <a:ea typeface="Calibri"/>
                <a:cs typeface="Calibri"/>
                <a:sym typeface="Calibri"/>
              </a:rPr>
              <a:t>que l’implantation d’un embryon chez la femme devenue veuve devrait être autorisée sous certaines conditions.</a:t>
            </a:r>
          </a:p>
          <a:p>
            <a:pPr indent="-91440" lvl="0" marL="91440" marR="0" rtl="0" algn="l">
              <a:lnSpc>
                <a:spcPct val="80000"/>
              </a:lnSpc>
              <a:spcBef>
                <a:spcPts val="1400"/>
              </a:spcBef>
              <a:spcAft>
                <a:spcPts val="0"/>
              </a:spcAft>
              <a:buClr>
                <a:srgbClr val="E48312"/>
              </a:buClr>
              <a:buSzPct val="25000"/>
              <a:buFont typeface="Calibri"/>
              <a:buNone/>
            </a:pPr>
            <a:r>
              <a:t/>
            </a:r>
            <a:endParaRPr b="0" i="0" sz="2000" u="none" cap="none" strike="noStrike">
              <a:solidFill>
                <a:srgbClr val="40404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Les justifications du CCNE</a:t>
            </a:r>
          </a:p>
        </p:txBody>
      </p:sp>
      <p:sp>
        <p:nvSpPr>
          <p:cNvPr id="169" name="Shape 169"/>
          <p:cNvSpPr txBox="1"/>
          <p:nvPr>
            <p:ph idx="1" type="body"/>
          </p:nvPr>
        </p:nvSpPr>
        <p:spPr>
          <a:xfrm>
            <a:off x="289248" y="1845733"/>
            <a:ext cx="10866431" cy="4489752"/>
          </a:xfrm>
          <a:prstGeom prst="rect">
            <a:avLst/>
          </a:prstGeom>
          <a:noFill/>
          <a:ln>
            <a:noFill/>
          </a:ln>
        </p:spPr>
        <p:txBody>
          <a:bodyPr anchorCtr="0" anchor="t" bIns="45700" lIns="0" rIns="0" tIns="45700">
            <a:noAutofit/>
          </a:bodyPr>
          <a:lstStyle/>
          <a:p>
            <a:pPr indent="-91440" lvl="0" marL="91440" marR="0" rtl="0" algn="just">
              <a:lnSpc>
                <a:spcPct val="70000"/>
              </a:lnSpc>
              <a:spcBef>
                <a:spcPts val="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Pour certains membres du CCNE, la procréation post mortem, qu’il  s’agisse du transfert d’embryon ou de l’utilisation du sperme congelé, doit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7030A0"/>
                </a:solidFill>
                <a:latin typeface="Calibri"/>
                <a:ea typeface="Calibri"/>
                <a:cs typeface="Calibri"/>
                <a:sym typeface="Calibri"/>
              </a:rPr>
              <a:t>demeurer interdite au nom d’un droit absolu de l’enfant d’avoir ses deux parents vivants au moment de sa procréation</a:t>
            </a:r>
            <a:r>
              <a:rPr b="0" i="0" lang="fr-FR" sz="1400" u="none" cap="none" strike="noStrike">
                <a:solidFill>
                  <a:srgbClr val="3F3F3F"/>
                </a:solidFill>
                <a:latin typeface="Calibri"/>
                <a:ea typeface="Calibri"/>
                <a:cs typeface="Calibri"/>
                <a:sym typeface="Calibri"/>
              </a:rPr>
              <a:t>. Contribuer délibérément à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la naissance d’un enfant orphelin de père, au motif qu’il est le fruit d’un « projet parental », reviendrait à ériger cette notion en un impératif supé-</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rieur à l’intérêt de l’enfant qui est de ne pas être privé de l’affection et de l’éducation paternelle et ferait prévaloir la souffrance de la mère sur la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souffrance de l’enfant à venir. </a:t>
            </a:r>
            <a:r>
              <a:rPr b="0" i="0" lang="fr-FR" sz="1400" u="none" cap="none" strike="noStrike">
                <a:solidFill>
                  <a:srgbClr val="7030A0"/>
                </a:solidFill>
                <a:latin typeface="Calibri"/>
                <a:ea typeface="Calibri"/>
                <a:cs typeface="Calibri"/>
                <a:sym typeface="Calibri"/>
              </a:rPr>
              <a:t>Cette volonté du couple de procréer au-delà de la mort, risquerait d’être dictée par un désir illusoire de survie à travers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7030A0"/>
                </a:solidFill>
                <a:latin typeface="Calibri"/>
                <a:ea typeface="Calibri"/>
                <a:cs typeface="Calibri"/>
                <a:sym typeface="Calibri"/>
              </a:rPr>
              <a:t>l’enfant et ne ferait qu’enfermer la femme dans son deuil et son passé</a:t>
            </a:r>
            <a:r>
              <a:rPr b="0" i="0" lang="fr-FR" sz="1400" u="none" cap="none" strike="noStrike">
                <a:solidFill>
                  <a:srgbClr val="3F3F3F"/>
                </a:solidFill>
                <a:latin typeface="Calibri"/>
                <a:ea typeface="Calibri"/>
                <a:cs typeface="Calibri"/>
                <a:sym typeface="Calibri"/>
              </a:rPr>
              <a:t>. </a:t>
            </a:r>
            <a:r>
              <a:rPr b="1" i="0" lang="fr-FR" sz="1400" u="none" cap="none" strike="noStrike">
                <a:solidFill>
                  <a:srgbClr val="FF0000"/>
                </a:solidFill>
                <a:latin typeface="Calibri"/>
                <a:ea typeface="Calibri"/>
                <a:cs typeface="Calibri"/>
                <a:sym typeface="Calibri"/>
              </a:rPr>
              <a:t>D’autres membres estiment, eux, que la différence établie entre le </a:t>
            </a:r>
          </a:p>
          <a:p>
            <a:pPr indent="-91440" lvl="0" marL="91440" marR="0" rtl="0" algn="just">
              <a:lnSpc>
                <a:spcPct val="70000"/>
              </a:lnSpc>
              <a:spcBef>
                <a:spcPts val="1400"/>
              </a:spcBef>
              <a:spcAft>
                <a:spcPts val="0"/>
              </a:spcAft>
              <a:buClr>
                <a:schemeClr val="accent1"/>
              </a:buClr>
              <a:buSzPct val="100000"/>
              <a:buFont typeface="Calibri"/>
              <a:buChar char=" "/>
            </a:pPr>
            <a:r>
              <a:rPr b="1" i="0" lang="fr-FR" sz="1400" u="none" cap="none" strike="noStrike">
                <a:solidFill>
                  <a:srgbClr val="FF0000"/>
                </a:solidFill>
                <a:latin typeface="Calibri"/>
                <a:ea typeface="Calibri"/>
                <a:cs typeface="Calibri"/>
                <a:sym typeface="Calibri"/>
              </a:rPr>
              <a:t>transfert d’embryon post mortem et l’utilisation post mortem du sperme congelé, n’est pas toujours nettement justifiée éthiquement</a:t>
            </a:r>
            <a:r>
              <a:rPr b="0" i="0" lang="fr-FR" sz="1400" u="none" cap="none" strike="noStrike">
                <a:solidFill>
                  <a:srgbClr val="3F3F3F"/>
                </a:solidFill>
                <a:latin typeface="Calibri"/>
                <a:ea typeface="Calibri"/>
                <a:cs typeface="Calibri"/>
                <a:sym typeface="Calibri"/>
              </a:rPr>
              <a:t>. C’est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pour</a:t>
            </a:r>
            <a:r>
              <a:rPr lang="fr-FR" sz="1400"/>
              <a:t>q</a:t>
            </a:r>
            <a:r>
              <a:rPr b="0" i="0" lang="fr-FR" sz="1400" u="none" cap="none" strike="noStrike">
                <a:solidFill>
                  <a:srgbClr val="3F3F3F"/>
                </a:solidFill>
                <a:latin typeface="Calibri"/>
                <a:ea typeface="Calibri"/>
                <a:cs typeface="Calibri"/>
                <a:sym typeface="Calibri"/>
              </a:rPr>
              <a:t>uoi, ils auraient préféré que soit introduite une certaine souplesse dans l’application des dispositions permettant de ne pas exclure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systématiquement toutes les demandes d’utilisation post mortem du sperme congelé. Pour autant, concernant l’utilisation </a:t>
            </a:r>
            <a:r>
              <a:rPr b="0" i="1" lang="fr-FR" sz="1400" u="none" cap="none" strike="noStrike">
                <a:solidFill>
                  <a:srgbClr val="3F3F3F"/>
                </a:solidFill>
                <a:latin typeface="Calibri"/>
                <a:ea typeface="Calibri"/>
                <a:cs typeface="Calibri"/>
                <a:sym typeface="Calibri"/>
              </a:rPr>
              <a:t>post mortem</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du sperme cryoconservé, il ne semble pas opportun à la majorité des membres du CCNE de revenir sur son interdiction, pour les raisons énoncées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plus haut, notamment le caractère plus difficilement vérifiable du consentement du père au moment même de la procréation et la non présence </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d’un embryon qui procèderait des deux membres du couple et concrétiserait ainsi le projet parental.</a:t>
            </a:r>
          </a:p>
          <a:p>
            <a:pPr indent="-91440" lvl="0" marL="91440" marR="0" rtl="0" algn="just">
              <a:lnSpc>
                <a:spcPct val="70000"/>
              </a:lnSpc>
              <a:spcBef>
                <a:spcPts val="1400"/>
              </a:spcBef>
              <a:spcAft>
                <a:spcPts val="0"/>
              </a:spcAft>
              <a:buClr>
                <a:schemeClr val="accent1"/>
              </a:buClr>
              <a:buSzPct val="100000"/>
              <a:buFont typeface="Calibri"/>
              <a:buChar char=" "/>
            </a:pPr>
            <a:r>
              <a:rPr b="0" i="0" lang="fr-FR" sz="1400" u="none" cap="none" strike="noStrike">
                <a:solidFill>
                  <a:srgbClr val="3F3F3F"/>
                </a:solidFill>
                <a:latin typeface="Calibri"/>
                <a:ea typeface="Calibri"/>
                <a:cs typeface="Calibri"/>
                <a:sym typeface="Calibri"/>
              </a:rPr>
              <a:t>Avis du 10 février 2011 du CCNE (http://www.ccne-ethique.fr/sites/default/files/publications/avis_113.pdf)</a:t>
            </a:r>
          </a:p>
          <a:p>
            <a:pPr indent="-91440" lvl="0" marL="91440" marR="0" rtl="0" algn="l">
              <a:lnSpc>
                <a:spcPct val="70000"/>
              </a:lnSpc>
              <a:spcBef>
                <a:spcPts val="1400"/>
              </a:spcBef>
              <a:spcAft>
                <a:spcPts val="0"/>
              </a:spcAft>
              <a:buClr>
                <a:schemeClr val="accent1"/>
              </a:buClr>
              <a:buSzPct val="100000"/>
              <a:buFont typeface="Calibri"/>
              <a:buNone/>
            </a:pPr>
            <a:r>
              <a:t/>
            </a:r>
            <a:endParaRPr b="0" i="0" sz="500" u="none" cap="none" strike="noStrike">
              <a:solidFill>
                <a:srgbClr val="3F3F3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Dans les programmes :</a:t>
            </a:r>
          </a:p>
        </p:txBody>
      </p:sp>
      <p:sp>
        <p:nvSpPr>
          <p:cNvPr id="175" name="Shape 175"/>
          <p:cNvSpPr txBox="1"/>
          <p:nvPr>
            <p:ph idx="1" type="body"/>
          </p:nvPr>
        </p:nvSpPr>
        <p:spPr>
          <a:xfrm>
            <a:off x="1097279" y="1845733"/>
            <a:ext cx="10058399" cy="4023360"/>
          </a:xfrm>
          <a:prstGeom prst="rect">
            <a:avLst/>
          </a:prstGeom>
          <a:noFill/>
          <a:ln>
            <a:noFill/>
          </a:ln>
        </p:spPr>
        <p:txBody>
          <a:bodyPr anchorCtr="0" anchor="t" bIns="45700" lIns="0" rIns="0" tIns="45700">
            <a:noAutofit/>
          </a:bodyPr>
          <a:lstStyle/>
          <a:p>
            <a:pPr indent="-91440" lvl="0" marL="91440" marR="0" rtl="0" algn="l">
              <a:lnSpc>
                <a:spcPct val="90000"/>
              </a:lnSpc>
              <a:spcBef>
                <a:spcPts val="0"/>
              </a:spcBef>
              <a:spcAft>
                <a:spcPts val="0"/>
              </a:spcAft>
              <a:buClr>
                <a:srgbClr val="E48312"/>
              </a:buClr>
              <a:buSzPct val="25000"/>
              <a:buFont typeface="Calibri"/>
              <a:buNone/>
            </a:pPr>
            <a:r>
              <a:rPr b="0" i="0" lang="fr-FR" sz="2400" u="none" cap="none" strike="noStrike">
                <a:solidFill>
                  <a:srgbClr val="3F3F3F"/>
                </a:solidFill>
                <a:latin typeface="Calibri"/>
                <a:ea typeface="Calibri"/>
                <a:cs typeface="Calibri"/>
                <a:sym typeface="Calibri"/>
              </a:rPr>
              <a:t>en Terminale</a:t>
            </a:r>
          </a:p>
          <a:p>
            <a:pPr indent="-91440" lvl="0" marL="91440" marR="0" rtl="0" algn="l">
              <a:lnSpc>
                <a:spcPct val="90000"/>
              </a:lnSpc>
              <a:spcBef>
                <a:spcPts val="0"/>
              </a:spcBef>
              <a:spcAft>
                <a:spcPts val="0"/>
              </a:spcAft>
              <a:buClr>
                <a:srgbClr val="E48312"/>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0"/>
              </a:spcBef>
              <a:spcAft>
                <a:spcPts val="0"/>
              </a:spcAft>
              <a:buClr>
                <a:srgbClr val="E48312"/>
              </a:buClr>
              <a:buSzPct val="25000"/>
              <a:buFont typeface="Calibri"/>
              <a:buNone/>
            </a:pPr>
            <a:r>
              <a:rPr b="0" i="0" lang="fr-FR" sz="4800" u="none" cap="none" strike="noStrike">
                <a:solidFill>
                  <a:srgbClr val="3F3F3F"/>
                </a:solidFill>
                <a:latin typeface="Calibri"/>
                <a:ea typeface="Calibri"/>
                <a:cs typeface="Calibri"/>
                <a:sym typeface="Calibri"/>
              </a:rPr>
              <a:t>BIOLOGIE, ETHIQUE, SOCIETE ET ENVIRONNEMENT</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type="title"/>
          </p:nvPr>
        </p:nvSpPr>
        <p:spPr>
          <a:xfrm>
            <a:off x="1097275" y="286600"/>
            <a:ext cx="10058399" cy="591600"/>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Dans les programmes, en Terminale :</a:t>
            </a:r>
          </a:p>
        </p:txBody>
      </p:sp>
      <p:pic>
        <p:nvPicPr>
          <p:cNvPr id="181" name="Shape 181"/>
          <p:cNvPicPr preferRelativeResize="0"/>
          <p:nvPr/>
        </p:nvPicPr>
        <p:blipFill rotWithShape="1">
          <a:blip r:embed="rId3">
            <a:alphaModFix/>
          </a:blip>
          <a:srcRect b="0" l="0" r="0" t="56336"/>
          <a:stretch/>
        </p:blipFill>
        <p:spPr>
          <a:xfrm>
            <a:off x="680968" y="878200"/>
            <a:ext cx="10830069" cy="58533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Dans les programmes: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en Seconde</a:t>
            </a:r>
          </a:p>
        </p:txBody>
      </p:sp>
      <p:sp>
        <p:nvSpPr>
          <p:cNvPr id="187" name="Shape 187"/>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188" name="Shape 188"/>
          <p:cNvPicPr preferRelativeResize="0"/>
          <p:nvPr/>
        </p:nvPicPr>
        <p:blipFill rotWithShape="1">
          <a:blip r:embed="rId3">
            <a:alphaModFix/>
          </a:blip>
          <a:srcRect b="0" l="0" r="0" t="0"/>
          <a:stretch/>
        </p:blipFill>
        <p:spPr>
          <a:xfrm>
            <a:off x="1097274" y="1845725"/>
            <a:ext cx="10385250" cy="4166008"/>
          </a:xfrm>
          <a:prstGeom prst="rect">
            <a:avLst/>
          </a:prstGeom>
          <a:noFill/>
          <a:ln>
            <a:noFill/>
          </a:ln>
        </p:spPr>
      </p:pic>
      <p:sp>
        <p:nvSpPr>
          <p:cNvPr id="189" name="Shape 189"/>
          <p:cNvSpPr/>
          <p:nvPr/>
        </p:nvSpPr>
        <p:spPr>
          <a:xfrm>
            <a:off x="3715125" y="3560700"/>
            <a:ext cx="3469799" cy="1253400"/>
          </a:xfrm>
          <a:prstGeom prst="roundRect">
            <a:avLst>
              <a:gd fmla="val 16667" name="adj"/>
            </a:avLst>
          </a:prstGeom>
          <a:noFill/>
          <a:ln cap="flat" cmpd="sng" w="38100">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190" name="Shape 190"/>
          <p:cNvSpPr/>
          <p:nvPr/>
        </p:nvSpPr>
        <p:spPr>
          <a:xfrm>
            <a:off x="7372125" y="2542550"/>
            <a:ext cx="3980099" cy="1118399"/>
          </a:xfrm>
          <a:prstGeom prst="roundRect">
            <a:avLst>
              <a:gd fmla="val 16667" name="adj"/>
            </a:avLst>
          </a:prstGeom>
          <a:noFill/>
          <a:ln cap="flat" cmpd="sng" w="38100">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Dans les programmes:</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en Seconde</a:t>
            </a:r>
          </a:p>
        </p:txBody>
      </p:sp>
      <p:sp>
        <p:nvSpPr>
          <p:cNvPr id="196" name="Shape 196"/>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197" name="Shape 197"/>
          <p:cNvPicPr preferRelativeResize="0"/>
          <p:nvPr/>
        </p:nvPicPr>
        <p:blipFill rotWithShape="1">
          <a:blip r:embed="rId3">
            <a:alphaModFix/>
          </a:blip>
          <a:srcRect b="0" l="0" r="0" t="0"/>
          <a:stretch/>
        </p:blipFill>
        <p:spPr>
          <a:xfrm>
            <a:off x="1097273" y="1737399"/>
            <a:ext cx="10058399" cy="4388856"/>
          </a:xfrm>
          <a:prstGeom prst="rect">
            <a:avLst/>
          </a:prstGeom>
          <a:noFill/>
          <a:ln>
            <a:noFill/>
          </a:ln>
        </p:spPr>
      </p:pic>
      <p:sp>
        <p:nvSpPr>
          <p:cNvPr id="198" name="Shape 198"/>
          <p:cNvSpPr/>
          <p:nvPr/>
        </p:nvSpPr>
        <p:spPr>
          <a:xfrm>
            <a:off x="3683250" y="2955775"/>
            <a:ext cx="3435900" cy="717599"/>
          </a:xfrm>
          <a:prstGeom prst="roundRect">
            <a:avLst>
              <a:gd fmla="val 16667" name="adj"/>
            </a:avLst>
          </a:prstGeom>
          <a:noFill/>
          <a:ln cap="flat" cmpd="sng" w="38100">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199" name="Shape 199"/>
          <p:cNvSpPr/>
          <p:nvPr/>
        </p:nvSpPr>
        <p:spPr>
          <a:xfrm>
            <a:off x="7193450" y="5291250"/>
            <a:ext cx="3869999" cy="939599"/>
          </a:xfrm>
          <a:prstGeom prst="roundRect">
            <a:avLst>
              <a:gd fmla="val 16667" name="adj"/>
            </a:avLst>
          </a:prstGeom>
          <a:noFill/>
          <a:ln cap="flat" cmpd="sng" w="38100">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Dans les programmes: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en Première</a:t>
            </a:r>
          </a:p>
        </p:txBody>
      </p:sp>
      <p:sp>
        <p:nvSpPr>
          <p:cNvPr id="205" name="Shape 205"/>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206" name="Shape 206"/>
          <p:cNvPicPr preferRelativeResize="0"/>
          <p:nvPr/>
        </p:nvPicPr>
        <p:blipFill rotWithShape="1">
          <a:blip r:embed="rId3">
            <a:alphaModFix/>
          </a:blip>
          <a:srcRect b="0" l="0" r="0" t="0"/>
          <a:stretch/>
        </p:blipFill>
        <p:spPr>
          <a:xfrm>
            <a:off x="967675" y="1845725"/>
            <a:ext cx="10058399" cy="3963680"/>
          </a:xfrm>
          <a:prstGeom prst="rect">
            <a:avLst/>
          </a:prstGeom>
          <a:noFill/>
          <a:ln>
            <a:noFill/>
          </a:ln>
        </p:spPr>
      </p:pic>
      <p:sp>
        <p:nvSpPr>
          <p:cNvPr id="207" name="Shape 207"/>
          <p:cNvSpPr/>
          <p:nvPr/>
        </p:nvSpPr>
        <p:spPr>
          <a:xfrm>
            <a:off x="7192250" y="3612075"/>
            <a:ext cx="3774899" cy="772200"/>
          </a:xfrm>
          <a:prstGeom prst="roundRect">
            <a:avLst>
              <a:gd fmla="val 16667" name="adj"/>
            </a:avLst>
          </a:prstGeom>
          <a:noFill/>
          <a:ln cap="flat" cmpd="sng" w="38100">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Dans les programmes: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en Première</a:t>
            </a:r>
          </a:p>
        </p:txBody>
      </p:sp>
      <p:sp>
        <p:nvSpPr>
          <p:cNvPr id="213" name="Shape 213"/>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214" name="Shape 214"/>
          <p:cNvPicPr preferRelativeResize="0"/>
          <p:nvPr/>
        </p:nvPicPr>
        <p:blipFill rotWithShape="1">
          <a:blip r:embed="rId3">
            <a:alphaModFix/>
          </a:blip>
          <a:srcRect b="0" l="0" r="0" t="0"/>
          <a:stretch/>
        </p:blipFill>
        <p:spPr>
          <a:xfrm>
            <a:off x="1066800" y="1801286"/>
            <a:ext cx="10058398" cy="4112181"/>
          </a:xfrm>
          <a:prstGeom prst="rect">
            <a:avLst/>
          </a:prstGeom>
          <a:noFill/>
          <a:ln>
            <a:noFill/>
          </a:ln>
        </p:spPr>
      </p:pic>
      <p:sp>
        <p:nvSpPr>
          <p:cNvPr id="215" name="Shape 215"/>
          <p:cNvSpPr/>
          <p:nvPr/>
        </p:nvSpPr>
        <p:spPr>
          <a:xfrm>
            <a:off x="3740375" y="2850200"/>
            <a:ext cx="3335699" cy="864900"/>
          </a:xfrm>
          <a:prstGeom prst="roundRect">
            <a:avLst>
              <a:gd fmla="val 16667" name="adj"/>
            </a:avLst>
          </a:prstGeom>
          <a:no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3F3F3F"/>
                </a:solidFill>
                <a:latin typeface="Calibri"/>
                <a:ea typeface="Calibri"/>
                <a:cs typeface="Calibri"/>
                <a:sym typeface="Calibri"/>
              </a:rPr>
              <a:t>LES RESSOURCES</a:t>
            </a:r>
            <a:r>
              <a:rPr b="0" i="0" lang="fr-FR" sz="4800" u="none" cap="none" strike="noStrike">
                <a:solidFill>
                  <a:srgbClr val="404040"/>
                </a:solidFill>
                <a:latin typeface="Calibri"/>
                <a:ea typeface="Calibri"/>
                <a:cs typeface="Calibri"/>
                <a:sym typeface="Calibri"/>
              </a:rPr>
              <a:t>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p:nvPr/>
        </p:nvSpPr>
        <p:spPr>
          <a:xfrm>
            <a:off x="905069" y="532931"/>
            <a:ext cx="9834465" cy="156966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0" i="0" lang="fr-FR" sz="3200" u="none" cap="none" strike="noStrike">
                <a:solidFill>
                  <a:schemeClr val="dk1"/>
                </a:solidFill>
                <a:latin typeface="Calibri"/>
                <a:ea typeface="Calibri"/>
                <a:cs typeface="Calibri"/>
                <a:sym typeface="Calibri"/>
              </a:rPr>
              <a:t>C’est l’histoire de Stéphanie, 22 ans et de son fiancé Cameron 25 ans. Ils s’aiment passionnément et veulent un enfant ensemble.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3 exemples </a:t>
            </a:r>
          </a:p>
        </p:txBody>
      </p:sp>
      <p:pic>
        <p:nvPicPr>
          <p:cNvPr id="226" name="Shape 226"/>
          <p:cNvPicPr preferRelativeResize="0"/>
          <p:nvPr/>
        </p:nvPicPr>
        <p:blipFill rotWithShape="1">
          <a:blip r:embed="rId3">
            <a:alphaModFix/>
          </a:blip>
          <a:srcRect b="0" l="27574" r="5990" t="0"/>
          <a:stretch/>
        </p:blipFill>
        <p:spPr>
          <a:xfrm>
            <a:off x="4495208" y="1906133"/>
            <a:ext cx="2665379" cy="2675482"/>
          </a:xfrm>
          <a:prstGeom prst="rect">
            <a:avLst/>
          </a:prstGeom>
          <a:noFill/>
          <a:ln>
            <a:noFill/>
          </a:ln>
        </p:spPr>
      </p:pic>
      <p:pic>
        <p:nvPicPr>
          <p:cNvPr id="227" name="Shape 227"/>
          <p:cNvPicPr preferRelativeResize="0"/>
          <p:nvPr/>
        </p:nvPicPr>
        <p:blipFill rotWithShape="1">
          <a:blip r:embed="rId4">
            <a:alphaModFix/>
          </a:blip>
          <a:srcRect b="0" l="0" r="0" t="0"/>
          <a:stretch/>
        </p:blipFill>
        <p:spPr>
          <a:xfrm>
            <a:off x="7790032" y="3415521"/>
            <a:ext cx="3790949" cy="2847975"/>
          </a:xfrm>
          <a:prstGeom prst="rect">
            <a:avLst/>
          </a:prstGeom>
          <a:noFill/>
          <a:ln>
            <a:noFill/>
          </a:ln>
        </p:spPr>
      </p:pic>
      <p:pic>
        <p:nvPicPr>
          <p:cNvPr descr="Afficher l'image d'origine" id="228" name="Shape 228"/>
          <p:cNvPicPr preferRelativeResize="0"/>
          <p:nvPr/>
        </p:nvPicPr>
        <p:blipFill rotWithShape="1">
          <a:blip r:embed="rId5">
            <a:alphaModFix/>
          </a:blip>
          <a:srcRect b="0" l="0" r="0" t="0"/>
          <a:stretch/>
        </p:blipFill>
        <p:spPr>
          <a:xfrm>
            <a:off x="136914" y="3243874"/>
            <a:ext cx="4190999" cy="28003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p:cNvSpPr/>
          <p:nvPr/>
        </p:nvSpPr>
        <p:spPr>
          <a:xfrm>
            <a:off x="3520100" y="5015700"/>
            <a:ext cx="2884800" cy="1670099"/>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234" name="Shape 234"/>
          <p:cNvSpPr txBox="1"/>
          <p:nvPr>
            <p:ph type="title"/>
          </p:nvPr>
        </p:nvSpPr>
        <p:spPr>
          <a:xfrm>
            <a:off x="1066800" y="245479"/>
            <a:ext cx="10058399" cy="795899"/>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pollution des cours d</a:t>
            </a:r>
            <a:r>
              <a:rPr b="0" i="0" lang="fr-FR" sz="4800" u="none" cap="none" strike="noStrike">
                <a:solidFill>
                  <a:srgbClr val="3F3F3F"/>
                </a:solidFill>
                <a:latin typeface="Calibri"/>
                <a:ea typeface="Calibri"/>
                <a:cs typeface="Calibri"/>
                <a:sym typeface="Calibri"/>
              </a:rPr>
              <a:t>’eau</a:t>
            </a:r>
          </a:p>
        </p:txBody>
      </p:sp>
      <p:sp>
        <p:nvSpPr>
          <p:cNvPr id="235" name="Shape 235"/>
          <p:cNvSpPr/>
          <p:nvPr/>
        </p:nvSpPr>
        <p:spPr>
          <a:xfrm>
            <a:off x="3520100" y="5041000"/>
            <a:ext cx="2960699" cy="1670099"/>
          </a:xfrm>
          <a:prstGeom prst="roundRect">
            <a:avLst>
              <a:gd fmla="val 1666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pic>
        <p:nvPicPr>
          <p:cNvPr id="236" name="Shape 236"/>
          <p:cNvPicPr preferRelativeResize="0"/>
          <p:nvPr/>
        </p:nvPicPr>
        <p:blipFill rotWithShape="1">
          <a:blip r:embed="rId3">
            <a:alphaModFix/>
          </a:blip>
          <a:srcRect b="0" l="0" r="0" t="56619"/>
          <a:stretch/>
        </p:blipFill>
        <p:spPr>
          <a:xfrm>
            <a:off x="680975" y="916074"/>
            <a:ext cx="10830074" cy="5815450"/>
          </a:xfrm>
          <a:prstGeom prst="rect">
            <a:avLst/>
          </a:prstGeom>
          <a:noFill/>
          <a:ln>
            <a:noFill/>
          </a:ln>
        </p:spPr>
      </p:pic>
      <p:sp>
        <p:nvSpPr>
          <p:cNvPr id="237" name="Shape 237"/>
          <p:cNvSpPr/>
          <p:nvPr/>
        </p:nvSpPr>
        <p:spPr>
          <a:xfrm>
            <a:off x="3660625" y="4977725"/>
            <a:ext cx="2706900" cy="1087172"/>
          </a:xfrm>
          <a:prstGeom prst="roundRect">
            <a:avLst>
              <a:gd fmla="val 16667" name="adj"/>
            </a:avLst>
          </a:prstGeom>
          <a:no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txBox="1"/>
          <p:nvPr>
            <p:ph type="title"/>
          </p:nvPr>
        </p:nvSpPr>
        <p:spPr>
          <a:xfrm>
            <a:off x="1066800" y="245479"/>
            <a:ext cx="10058399" cy="795899"/>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pollution des cours d</a:t>
            </a:r>
            <a:r>
              <a:rPr b="0" i="0" lang="fr-FR" sz="4800" u="none" cap="none" strike="noStrike">
                <a:solidFill>
                  <a:srgbClr val="3F3F3F"/>
                </a:solidFill>
                <a:latin typeface="Calibri"/>
                <a:ea typeface="Calibri"/>
                <a:cs typeface="Calibri"/>
                <a:sym typeface="Calibri"/>
              </a:rPr>
              <a:t>’eau</a:t>
            </a:r>
          </a:p>
        </p:txBody>
      </p:sp>
      <p:pic>
        <p:nvPicPr>
          <p:cNvPr id="243" name="Shape 243"/>
          <p:cNvPicPr preferRelativeResize="0"/>
          <p:nvPr/>
        </p:nvPicPr>
        <p:blipFill rotWithShape="1">
          <a:blip r:embed="rId3">
            <a:alphaModFix/>
          </a:blip>
          <a:srcRect b="0" l="0" r="0" t="0"/>
          <a:stretch/>
        </p:blipFill>
        <p:spPr>
          <a:xfrm>
            <a:off x="1177875" y="1041375"/>
            <a:ext cx="9947324" cy="5664824"/>
          </a:xfrm>
          <a:prstGeom prst="rect">
            <a:avLst/>
          </a:prstGeom>
          <a:noFill/>
          <a:ln>
            <a:noFill/>
          </a:ln>
        </p:spPr>
      </p:pic>
      <p:sp>
        <p:nvSpPr>
          <p:cNvPr id="244" name="Shape 244"/>
          <p:cNvSpPr/>
          <p:nvPr/>
        </p:nvSpPr>
        <p:spPr>
          <a:xfrm>
            <a:off x="8419639" y="458760"/>
            <a:ext cx="3115789" cy="369332"/>
          </a:xfrm>
          <a:prstGeom prst="rect">
            <a:avLst/>
          </a:prstGeom>
          <a:noFill/>
          <a:ln cap="flat" cmpd="sng" w="9525">
            <a:solidFill>
              <a:srgbClr val="1F394D"/>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b="1" lang="fr-FR" sz="1800">
                <a:solidFill>
                  <a:srgbClr val="000000"/>
                </a:solidFill>
                <a:latin typeface="Calibri"/>
                <a:ea typeface="Calibri"/>
                <a:cs typeface="Calibri"/>
                <a:sym typeface="Calibri"/>
              </a:rPr>
              <a:t>L’Alsace – Vendredi 4/11/2011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type="title"/>
          </p:nvPr>
        </p:nvSpPr>
        <p:spPr>
          <a:xfrm>
            <a:off x="1066800" y="245479"/>
            <a:ext cx="10058399" cy="795899"/>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pollution des cours d</a:t>
            </a:r>
            <a:r>
              <a:rPr b="0" i="0" lang="fr-FR" sz="4800" u="none" cap="none" strike="noStrike">
                <a:solidFill>
                  <a:srgbClr val="3F3F3F"/>
                </a:solidFill>
                <a:latin typeface="Calibri"/>
                <a:ea typeface="Calibri"/>
                <a:cs typeface="Calibri"/>
                <a:sym typeface="Calibri"/>
              </a:rPr>
              <a:t>’eau</a:t>
            </a:r>
          </a:p>
        </p:txBody>
      </p:sp>
      <p:sp>
        <p:nvSpPr>
          <p:cNvPr id="250" name="Shape 250"/>
          <p:cNvSpPr txBox="1"/>
          <p:nvPr/>
        </p:nvSpPr>
        <p:spPr>
          <a:xfrm>
            <a:off x="5342175" y="3003900"/>
            <a:ext cx="11006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600">
                <a:solidFill>
                  <a:schemeClr val="dk1"/>
                </a:solidFill>
                <a:latin typeface="Calibri"/>
                <a:ea typeface="Calibri"/>
                <a:cs typeface="Calibri"/>
                <a:sym typeface="Calibri"/>
              </a:rPr>
              <a:t>SVT</a:t>
            </a:r>
          </a:p>
        </p:txBody>
      </p:sp>
      <p:sp>
        <p:nvSpPr>
          <p:cNvPr id="251" name="Shape 251"/>
          <p:cNvSpPr/>
          <p:nvPr/>
        </p:nvSpPr>
        <p:spPr>
          <a:xfrm rot="8659824">
            <a:off x="4399428" y="3887510"/>
            <a:ext cx="999639" cy="417514"/>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252" name="Shape 252"/>
          <p:cNvSpPr/>
          <p:nvPr/>
        </p:nvSpPr>
        <p:spPr>
          <a:xfrm rot="-1875698">
            <a:off x="6272708" y="2635406"/>
            <a:ext cx="999523" cy="417569"/>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253" name="Shape 253"/>
          <p:cNvSpPr txBox="1"/>
          <p:nvPr/>
        </p:nvSpPr>
        <p:spPr>
          <a:xfrm>
            <a:off x="7214825" y="2295275"/>
            <a:ext cx="72881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2400">
                <a:solidFill>
                  <a:schemeClr val="dk1"/>
                </a:solidFill>
                <a:latin typeface="Calibri"/>
                <a:ea typeface="Calibri"/>
                <a:cs typeface="Calibri"/>
                <a:sym typeface="Calibri"/>
              </a:rPr>
              <a:t>PHILOSOPHIE (le devoir)</a:t>
            </a:r>
          </a:p>
        </p:txBody>
      </p:sp>
      <p:sp>
        <p:nvSpPr>
          <p:cNvPr id="254" name="Shape 254"/>
          <p:cNvSpPr txBox="1"/>
          <p:nvPr/>
        </p:nvSpPr>
        <p:spPr>
          <a:xfrm>
            <a:off x="1255150" y="4557375"/>
            <a:ext cx="72881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2400">
                <a:solidFill>
                  <a:schemeClr val="dk1"/>
                </a:solidFill>
                <a:latin typeface="Calibri"/>
                <a:ea typeface="Calibri"/>
                <a:cs typeface="Calibri"/>
                <a:sym typeface="Calibri"/>
              </a:rPr>
              <a:t>SCIENCES ECONOMIQUES ET SOCIALES (Économie du développement durable)</a:t>
            </a:r>
          </a:p>
        </p:txBody>
      </p:sp>
      <p:sp>
        <p:nvSpPr>
          <p:cNvPr id="255" name="Shape 255"/>
          <p:cNvSpPr/>
          <p:nvPr/>
        </p:nvSpPr>
        <p:spPr>
          <a:xfrm rot="-9139196">
            <a:off x="4399401" y="2749598"/>
            <a:ext cx="999711" cy="417467"/>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256" name="Shape 256"/>
          <p:cNvSpPr txBox="1"/>
          <p:nvPr/>
        </p:nvSpPr>
        <p:spPr>
          <a:xfrm>
            <a:off x="1660100" y="2042225"/>
            <a:ext cx="3277199" cy="850199"/>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Calibri"/>
              <a:buNone/>
            </a:pPr>
            <a:r>
              <a:rPr lang="fr-FR" sz="2400">
                <a:solidFill>
                  <a:schemeClr val="dk1"/>
                </a:solidFill>
                <a:latin typeface="Calibri"/>
                <a:ea typeface="Calibri"/>
                <a:cs typeface="Calibri"/>
                <a:sym typeface="Calibri"/>
              </a:rPr>
              <a:t>GEOGRAPHIE</a:t>
            </a:r>
          </a:p>
          <a:p>
            <a:pPr indent="0" lvl="0" marL="0" marR="0" rtl="0" algn="l">
              <a:spcBef>
                <a:spcPts val="0"/>
              </a:spcBef>
              <a:buClr>
                <a:schemeClr val="dk1"/>
              </a:buClr>
              <a:buSzPct val="25000"/>
              <a:buFont typeface="Calibri"/>
              <a:buNone/>
            </a:pPr>
            <a:r>
              <a:rPr lang="fr-FR" sz="2400">
                <a:solidFill>
                  <a:schemeClr val="dk1"/>
                </a:solidFill>
                <a:latin typeface="Calibri"/>
                <a:ea typeface="Calibri"/>
                <a:cs typeface="Calibri"/>
                <a:sym typeface="Calibri"/>
              </a:rPr>
              <a:t>(Dynamique géographique de grandes aires continentales)</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ph type="title"/>
          </p:nvPr>
        </p:nvSpPr>
        <p:spPr>
          <a:xfrm>
            <a:off x="1066800" y="245479"/>
            <a:ext cx="10058399" cy="795899"/>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pollution des cours d</a:t>
            </a:r>
            <a:r>
              <a:rPr b="0" i="0" lang="fr-FR" sz="4800" u="none" cap="none" strike="noStrike">
                <a:solidFill>
                  <a:srgbClr val="3F3F3F"/>
                </a:solidFill>
                <a:latin typeface="Calibri"/>
                <a:ea typeface="Calibri"/>
                <a:cs typeface="Calibri"/>
                <a:sym typeface="Calibri"/>
              </a:rPr>
              <a:t>’eau</a:t>
            </a:r>
          </a:p>
        </p:txBody>
      </p:sp>
      <p:sp>
        <p:nvSpPr>
          <p:cNvPr id="262" name="Shape 262"/>
          <p:cNvSpPr txBox="1"/>
          <p:nvPr/>
        </p:nvSpPr>
        <p:spPr>
          <a:xfrm>
            <a:off x="2545800" y="1852400"/>
            <a:ext cx="7288199" cy="850199"/>
          </a:xfrm>
          <a:prstGeom prst="rect">
            <a:avLst/>
          </a:prstGeom>
          <a:noFill/>
          <a:ln>
            <a:noFill/>
          </a:ln>
        </p:spPr>
        <p:txBody>
          <a:bodyPr anchorCtr="0" anchor="t" bIns="91425" lIns="91425" rIns="91425" tIns="91425">
            <a:noAutofit/>
          </a:bodyPr>
          <a:lstStyle/>
          <a:p>
            <a:pPr indent="0" lvl="0" marL="0" marR="0" rtl="0" algn="ctr">
              <a:spcBef>
                <a:spcPts val="0"/>
              </a:spcBef>
              <a:buClr>
                <a:srgbClr val="CC0000"/>
              </a:buClr>
              <a:buSzPct val="25000"/>
              <a:buFont typeface="Comic Sans MS"/>
              <a:buNone/>
            </a:pPr>
            <a:r>
              <a:rPr lang="fr-FR" sz="3000">
                <a:solidFill>
                  <a:srgbClr val="CC0000"/>
                </a:solidFill>
                <a:latin typeface="Comic Sans MS"/>
                <a:ea typeface="Comic Sans MS"/>
                <a:cs typeface="Comic Sans MS"/>
                <a:sym typeface="Comic Sans MS"/>
              </a:rPr>
              <a:t>JEUX DE RÔLE...</a:t>
            </a:r>
          </a:p>
        </p:txBody>
      </p:sp>
      <p:sp>
        <p:nvSpPr>
          <p:cNvPr id="263" name="Shape 263"/>
          <p:cNvSpPr txBox="1"/>
          <p:nvPr/>
        </p:nvSpPr>
        <p:spPr>
          <a:xfrm>
            <a:off x="1508275" y="2586300"/>
            <a:ext cx="2264999" cy="10503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Les industriels</a:t>
            </a:r>
          </a:p>
        </p:txBody>
      </p:sp>
      <p:sp>
        <p:nvSpPr>
          <p:cNvPr id="264" name="Shape 264"/>
          <p:cNvSpPr txBox="1"/>
          <p:nvPr/>
        </p:nvSpPr>
        <p:spPr>
          <a:xfrm>
            <a:off x="2621725" y="4092025"/>
            <a:ext cx="31505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Les scientifiques</a:t>
            </a:r>
          </a:p>
        </p:txBody>
      </p:sp>
      <p:sp>
        <p:nvSpPr>
          <p:cNvPr id="265" name="Shape 265"/>
          <p:cNvSpPr txBox="1"/>
          <p:nvPr/>
        </p:nvSpPr>
        <p:spPr>
          <a:xfrm>
            <a:off x="4519700" y="3016500"/>
            <a:ext cx="72881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Les agriculteurs</a:t>
            </a:r>
          </a:p>
        </p:txBody>
      </p:sp>
      <p:sp>
        <p:nvSpPr>
          <p:cNvPr id="266" name="Shape 266"/>
          <p:cNvSpPr txBox="1"/>
          <p:nvPr/>
        </p:nvSpPr>
        <p:spPr>
          <a:xfrm>
            <a:off x="6329100" y="4028750"/>
            <a:ext cx="72881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Les représentants de l’état</a:t>
            </a:r>
          </a:p>
        </p:txBody>
      </p:sp>
      <p:sp>
        <p:nvSpPr>
          <p:cNvPr id="267" name="Shape 267"/>
          <p:cNvSpPr txBox="1"/>
          <p:nvPr/>
        </p:nvSpPr>
        <p:spPr>
          <a:xfrm>
            <a:off x="4722150" y="5091625"/>
            <a:ext cx="7288199" cy="8501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Les riverains</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x="0" y="0"/>
          <a:ext cx="0" cy="0"/>
          <a:chOff x="0" y="0"/>
          <a:chExt cx="0" cy="0"/>
        </a:xfrm>
      </p:grpSpPr>
      <p:sp>
        <p:nvSpPr>
          <p:cNvPr id="272" name="Shape 272"/>
          <p:cNvSpPr txBox="1"/>
          <p:nvPr>
            <p:ph type="title"/>
          </p:nvPr>
        </p:nvSpPr>
        <p:spPr>
          <a:xfrm>
            <a:off x="1066800" y="245479"/>
            <a:ext cx="10058399" cy="795899"/>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pollution des cours d</a:t>
            </a:r>
            <a:r>
              <a:rPr b="0" i="0" lang="fr-FR" sz="4800" u="none" cap="none" strike="noStrike">
                <a:solidFill>
                  <a:srgbClr val="3F3F3F"/>
                </a:solidFill>
                <a:latin typeface="Calibri"/>
                <a:ea typeface="Calibri"/>
                <a:cs typeface="Calibri"/>
                <a:sym typeface="Calibri"/>
              </a:rPr>
              <a:t>’eau</a:t>
            </a:r>
          </a:p>
        </p:txBody>
      </p:sp>
      <p:sp>
        <p:nvSpPr>
          <p:cNvPr id="273" name="Shape 273"/>
          <p:cNvSpPr txBox="1"/>
          <p:nvPr/>
        </p:nvSpPr>
        <p:spPr>
          <a:xfrm>
            <a:off x="164500" y="4105325"/>
            <a:ext cx="11554799" cy="593999"/>
          </a:xfrm>
          <a:prstGeom prst="rect">
            <a:avLst/>
          </a:prstGeom>
          <a:noFill/>
          <a:ln>
            <a:noFill/>
          </a:ln>
        </p:spPr>
        <p:txBody>
          <a:bodyPr anchorCtr="0" anchor="ctr" bIns="91425" lIns="91425" rIns="91425" tIns="91425">
            <a:noAutofit/>
          </a:bodyPr>
          <a:lstStyle/>
          <a:p>
            <a:pPr indent="0" lvl="0" marL="0" marR="0" rtl="0" algn="l">
              <a:spcBef>
                <a:spcPts val="0"/>
              </a:spcBef>
              <a:spcAft>
                <a:spcPts val="0"/>
              </a:spcAft>
              <a:buClr>
                <a:schemeClr val="hlink"/>
              </a:buClr>
              <a:buSzPct val="25000"/>
              <a:buFont typeface="Calibri"/>
              <a:buNone/>
            </a:pPr>
            <a:r>
              <a:rPr lang="fr-FR" sz="1800" u="sng">
                <a:solidFill>
                  <a:schemeClr val="hlink"/>
                </a:solidFill>
                <a:latin typeface="Calibri"/>
                <a:ea typeface="Calibri"/>
                <a:cs typeface="Calibri"/>
                <a:sym typeface="Calibri"/>
                <a:hlinkClick r:id="rId3"/>
              </a:rPr>
              <a:t>http://www.per.alsace.developpement-durable.gouv.fr/accueil/thematiques_environnementales/ressources_en_eau/les_eaux_souterraines_une_ressource_vulnerable_mais_degradee</a:t>
            </a: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hlink"/>
              </a:buClr>
              <a:buSzPct val="25000"/>
              <a:buFont typeface="Calibri"/>
              <a:buNone/>
            </a:pPr>
            <a:r>
              <a:rPr lang="fr-FR" sz="1800" u="sng">
                <a:solidFill>
                  <a:schemeClr val="hlink"/>
                </a:solidFill>
                <a:latin typeface="Calibri"/>
                <a:ea typeface="Calibri"/>
                <a:cs typeface="Calibri"/>
                <a:sym typeface="Calibri"/>
                <a:hlinkClick r:id="rId4"/>
              </a:rPr>
              <a:t>http://www.developpement-durable.gouv.fr/D-ou-viennent-les-principales.html</a:t>
            </a: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hlink"/>
              </a:buClr>
              <a:buSzPct val="25000"/>
              <a:buFont typeface="Calibri"/>
              <a:buNone/>
            </a:pPr>
            <a:r>
              <a:rPr lang="fr-FR" sz="1800" u="sng">
                <a:solidFill>
                  <a:schemeClr val="hlink"/>
                </a:solidFill>
                <a:latin typeface="Calibri"/>
                <a:ea typeface="Calibri"/>
                <a:cs typeface="Calibri"/>
                <a:sym typeface="Calibri"/>
                <a:hlinkClick r:id="rId5"/>
              </a:rPr>
              <a:t>http://www.cnrs.fr/cw/dossiers/doseau/decouv/degradation/menuDegrada.html</a:t>
            </a: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ct val="25000"/>
              <a:buFont typeface="Calibri"/>
              <a:buNone/>
            </a:pPr>
            <a:r>
              <a:rPr lang="fr-FR" sz="1800">
                <a:solidFill>
                  <a:schemeClr val="dk1"/>
                </a:solidFill>
                <a:latin typeface="Calibri"/>
                <a:ea typeface="Calibri"/>
                <a:cs typeface="Calibri"/>
                <a:sym typeface="Calibri"/>
              </a:rPr>
              <a:t>Réserve citoyenne</a:t>
            </a: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ct val="25000"/>
              <a:buFont typeface="Calibri"/>
              <a:buNone/>
            </a:pPr>
            <a:r>
              <a:rPr lang="fr-FR" sz="1800">
                <a:solidFill>
                  <a:schemeClr val="dk1"/>
                </a:solidFill>
                <a:latin typeface="Calibri"/>
                <a:ea typeface="Calibri"/>
                <a:cs typeface="Calibri"/>
                <a:sym typeface="Calibri"/>
              </a:rPr>
              <a:t>le réseau Ariena Association Régionale pour l’Initiation à l’Environnement et à la Nature en Alsace </a:t>
            </a: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lnSpc>
                <a:spcPct val="90000"/>
              </a:lnSpc>
              <a:spcBef>
                <a:spcPts val="1200"/>
              </a:spcBef>
              <a:spcAft>
                <a:spcPts val="0"/>
              </a:spcAft>
              <a:buClr>
                <a:schemeClr val="dk1"/>
              </a:buClr>
              <a:buSzPct val="25000"/>
              <a:buFont typeface="Calibri"/>
              <a:buNone/>
            </a:pPr>
            <a:r>
              <a:rPr lang="fr-FR" sz="2000">
                <a:solidFill>
                  <a:schemeClr val="dk1"/>
                </a:solidFill>
                <a:latin typeface="Calibri"/>
                <a:ea typeface="Calibri"/>
                <a:cs typeface="Calibri"/>
                <a:sym typeface="Calibri"/>
              </a:rPr>
              <a:t>Fiches du GFA académique : “travailler la citoyenneté européenne en EMC”</a:t>
            </a:r>
          </a:p>
          <a:p>
            <a:pPr indent="0" lvl="0" marL="0" marR="0" rtl="0" algn="l">
              <a:spcBef>
                <a:spcPts val="20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1097275" y="286600"/>
            <a:ext cx="6548400" cy="1450799"/>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un exemple de ressource: l’Ariena</a:t>
            </a:r>
          </a:p>
        </p:txBody>
      </p:sp>
      <p:sp>
        <p:nvSpPr>
          <p:cNvPr id="279" name="Shape 279"/>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280" name="Shape 280"/>
          <p:cNvPicPr preferRelativeResize="0"/>
          <p:nvPr/>
        </p:nvPicPr>
        <p:blipFill rotWithShape="1">
          <a:blip r:embed="rId3">
            <a:alphaModFix/>
          </a:blip>
          <a:srcRect b="0" l="0" r="0" t="0"/>
          <a:stretch/>
        </p:blipFill>
        <p:spPr>
          <a:xfrm>
            <a:off x="7834353" y="154211"/>
            <a:ext cx="3856199" cy="6549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x="0" y="0"/>
          <a:ext cx="0" cy="0"/>
          <a:chOff x="0" y="0"/>
          <a:chExt cx="0" cy="0"/>
        </a:xfrm>
      </p:grpSpPr>
      <p:sp>
        <p:nvSpPr>
          <p:cNvPr id="285" name="Shape 285"/>
          <p:cNvSpPr txBox="1"/>
          <p:nvPr>
            <p:ph idx="1" type="body"/>
          </p:nvPr>
        </p:nvSpPr>
        <p:spPr>
          <a:xfrm>
            <a:off x="10182525" y="1218975"/>
            <a:ext cx="1808700" cy="4648800"/>
          </a:xfrm>
          <a:prstGeom prst="rect">
            <a:avLst/>
          </a:prstGeom>
          <a:noFill/>
          <a:ln>
            <a:noFill/>
          </a:ln>
        </p:spPr>
        <p:txBody>
          <a:bodyPr anchorCtr="0" anchor="t" bIns="45700" lIns="0" rIns="0" tIns="45700">
            <a:noAutofit/>
          </a:bodyPr>
          <a:lstStyle/>
          <a:p>
            <a:pPr indent="-91440" lvl="0" marL="91440" marR="0" rtl="0" algn="l">
              <a:lnSpc>
                <a:spcPct val="90000"/>
              </a:lnSpc>
              <a:spcBef>
                <a:spcPts val="0"/>
              </a:spcBef>
              <a:spcAft>
                <a:spcPts val="0"/>
              </a:spcAft>
              <a:buClr>
                <a:srgbClr val="E48312"/>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0"/>
              </a:spcBef>
              <a:spcAft>
                <a:spcPts val="0"/>
              </a:spcAft>
              <a:buClr>
                <a:srgbClr val="E48312"/>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0"/>
              </a:spcBef>
              <a:spcAft>
                <a:spcPts val="0"/>
              </a:spcAft>
              <a:buClr>
                <a:srgbClr val="E48312"/>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0"/>
              </a:spcBef>
              <a:spcAft>
                <a:spcPts val="0"/>
              </a:spcAft>
              <a:buClr>
                <a:srgbClr val="E48312"/>
              </a:buClr>
              <a:buSzPct val="25000"/>
              <a:buFont typeface="Calibri"/>
              <a:buNone/>
            </a:pPr>
            <a:r>
              <a:rPr b="0" i="0" lang="fr-FR" sz="2000" u="none" cap="none" strike="noStrike">
                <a:solidFill>
                  <a:srgbClr val="3F3F3F"/>
                </a:solidFill>
                <a:latin typeface="Calibri"/>
                <a:ea typeface="Calibri"/>
                <a:cs typeface="Calibri"/>
                <a:sym typeface="Calibri"/>
              </a:rPr>
              <a:t>Evolution de l’éthique médicale, rôle du comité consultatif national d'éthique - les problèmes bioéthiques contemporains </a:t>
            </a:r>
          </a:p>
        </p:txBody>
      </p:sp>
      <p:pic>
        <p:nvPicPr>
          <p:cNvPr id="286" name="Shape 286"/>
          <p:cNvPicPr preferRelativeResize="0"/>
          <p:nvPr/>
        </p:nvPicPr>
        <p:blipFill rotWithShape="1">
          <a:blip r:embed="rId3">
            <a:alphaModFix/>
          </a:blip>
          <a:srcRect b="0" l="0" r="0" t="56619"/>
          <a:stretch/>
        </p:blipFill>
        <p:spPr>
          <a:xfrm>
            <a:off x="680975" y="916075"/>
            <a:ext cx="9419825" cy="5058174"/>
          </a:xfrm>
          <a:prstGeom prst="rect">
            <a:avLst/>
          </a:prstGeom>
          <a:noFill/>
          <a:ln>
            <a:noFill/>
          </a:ln>
        </p:spPr>
      </p:pic>
      <p:sp>
        <p:nvSpPr>
          <p:cNvPr id="287" name="Shape 287"/>
          <p:cNvSpPr/>
          <p:nvPr/>
        </p:nvSpPr>
        <p:spPr>
          <a:xfrm>
            <a:off x="3133058" y="3258296"/>
            <a:ext cx="2543400" cy="1173745"/>
          </a:xfrm>
          <a:prstGeom prst="roundRect">
            <a:avLst>
              <a:gd fmla="val 16667" name="adj"/>
            </a:avLst>
          </a:prstGeom>
          <a:no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sp>
        <p:nvSpPr>
          <p:cNvPr id="292" name="Shape 292"/>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L’embryon et la médecine: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des pistes pour entrer dans le sujet</a:t>
            </a:r>
          </a:p>
        </p:txBody>
      </p:sp>
      <p:sp>
        <p:nvSpPr>
          <p:cNvPr id="293" name="Shape 293"/>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294" name="Shape 294"/>
          <p:cNvPicPr preferRelativeResize="0"/>
          <p:nvPr/>
        </p:nvPicPr>
        <p:blipFill rotWithShape="1">
          <a:blip r:embed="rId3">
            <a:alphaModFix/>
          </a:blip>
          <a:srcRect b="0" l="0" r="0" t="0"/>
          <a:stretch/>
        </p:blipFill>
        <p:spPr>
          <a:xfrm>
            <a:off x="6154425" y="2041811"/>
            <a:ext cx="4591049" cy="3552825"/>
          </a:xfrm>
          <a:prstGeom prst="rect">
            <a:avLst/>
          </a:prstGeom>
          <a:noFill/>
          <a:ln>
            <a:noFill/>
          </a:ln>
        </p:spPr>
      </p:pic>
      <p:pic>
        <p:nvPicPr>
          <p:cNvPr id="295" name="Shape 295"/>
          <p:cNvPicPr preferRelativeResize="0"/>
          <p:nvPr/>
        </p:nvPicPr>
        <p:blipFill rotWithShape="1">
          <a:blip r:embed="rId4">
            <a:alphaModFix/>
          </a:blip>
          <a:srcRect b="0" l="0" r="0" t="0"/>
          <a:stretch/>
        </p:blipFill>
        <p:spPr>
          <a:xfrm>
            <a:off x="1478312" y="2666750"/>
            <a:ext cx="1514474" cy="2381249"/>
          </a:xfrm>
          <a:prstGeom prst="rect">
            <a:avLst/>
          </a:prstGeom>
          <a:noFill/>
          <a:ln>
            <a:noFill/>
          </a:ln>
        </p:spPr>
      </p:pic>
      <p:pic>
        <p:nvPicPr>
          <p:cNvPr id="296" name="Shape 296"/>
          <p:cNvPicPr preferRelativeResize="0"/>
          <p:nvPr/>
        </p:nvPicPr>
        <p:blipFill rotWithShape="1">
          <a:blip r:embed="rId5">
            <a:alphaModFix/>
          </a:blip>
          <a:srcRect b="0" l="0" r="0" t="0"/>
          <a:stretch/>
        </p:blipFill>
        <p:spPr>
          <a:xfrm>
            <a:off x="3292162" y="2485886"/>
            <a:ext cx="2009774" cy="2847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sp>
        <p:nvSpPr>
          <p:cNvPr id="301" name="Shape 301"/>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L’embryon et la médecine: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au carrefour de plusieurs disciplines</a:t>
            </a:r>
          </a:p>
        </p:txBody>
      </p:sp>
      <p:sp>
        <p:nvSpPr>
          <p:cNvPr id="302" name="Shape 302"/>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1"/>
              </a:buClr>
              <a:buSzPct val="25000"/>
              <a:buFont typeface="Calibri"/>
              <a:buNone/>
            </a:pPr>
            <a:r>
              <a:t/>
            </a:r>
            <a:endParaRPr b="0" i="0" sz="3000" u="none" cap="none" strike="noStrike">
              <a:solidFill>
                <a:srgbClr val="000000"/>
              </a:solidFill>
              <a:latin typeface="Arial"/>
              <a:ea typeface="Arial"/>
              <a:cs typeface="Arial"/>
              <a:sym typeface="Arial"/>
            </a:endParaRPr>
          </a:p>
          <a:p>
            <a:pPr indent="-91440" lvl="0" marL="91440" marR="0" rtl="0" algn="l">
              <a:lnSpc>
                <a:spcPct val="90000"/>
              </a:lnSpc>
              <a:spcBef>
                <a:spcPts val="0"/>
              </a:spcBef>
              <a:spcAft>
                <a:spcPts val="0"/>
              </a:spcAft>
              <a:buClr>
                <a:schemeClr val="accent1"/>
              </a:buClr>
              <a:buSzPct val="25000"/>
              <a:buFont typeface="Calibri"/>
              <a:buNone/>
            </a:pPr>
            <a:r>
              <a:t/>
            </a:r>
            <a:endParaRPr b="0" i="0" sz="3000" u="none" cap="none" strike="noStrike">
              <a:solidFill>
                <a:srgbClr val="3F3F3F"/>
              </a:solidFill>
              <a:latin typeface="Calibri"/>
              <a:ea typeface="Calibri"/>
              <a:cs typeface="Calibri"/>
              <a:sym typeface="Calibri"/>
            </a:endParaRPr>
          </a:p>
        </p:txBody>
      </p:sp>
      <p:sp>
        <p:nvSpPr>
          <p:cNvPr id="303" name="Shape 303"/>
          <p:cNvSpPr txBox="1"/>
          <p:nvPr/>
        </p:nvSpPr>
        <p:spPr>
          <a:xfrm>
            <a:off x="7050400" y="2253925"/>
            <a:ext cx="3312299" cy="7832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rPr lang="fr-FR" sz="3600">
                <a:solidFill>
                  <a:schemeClr val="dk1"/>
                </a:solidFill>
                <a:latin typeface="Calibri"/>
                <a:ea typeface="Calibri"/>
                <a:cs typeface="Calibri"/>
                <a:sym typeface="Calibri"/>
              </a:rPr>
              <a:t>PHILOSOPHIE</a:t>
            </a:r>
          </a:p>
        </p:txBody>
      </p:sp>
      <p:sp>
        <p:nvSpPr>
          <p:cNvPr id="304" name="Shape 304"/>
          <p:cNvSpPr txBox="1"/>
          <p:nvPr/>
        </p:nvSpPr>
        <p:spPr>
          <a:xfrm>
            <a:off x="4988875" y="3339675"/>
            <a:ext cx="1841700" cy="783299"/>
          </a:xfrm>
          <a:prstGeom prst="rect">
            <a:avLst/>
          </a:prstGeom>
          <a:noFill/>
          <a:ln>
            <a:noFill/>
          </a:ln>
        </p:spPr>
        <p:txBody>
          <a:bodyPr anchorCtr="0" anchor="t" bIns="91425" lIns="91425" rIns="91425" tIns="91425">
            <a:noAutofit/>
          </a:bodyPr>
          <a:lstStyle/>
          <a:p>
            <a:pPr indent="-40639" lvl="0" marL="91440" marR="0" rtl="0" algn="l">
              <a:lnSpc>
                <a:spcPct val="90000"/>
              </a:lnSpc>
              <a:spcBef>
                <a:spcPts val="0"/>
              </a:spcBef>
              <a:spcAft>
                <a:spcPts val="0"/>
              </a:spcAft>
              <a:buClr>
                <a:schemeClr val="dk1"/>
              </a:buClr>
              <a:buSzPct val="25000"/>
              <a:buFont typeface="Arial"/>
              <a:buNone/>
            </a:pPr>
            <a:r>
              <a:rPr lang="fr-FR" sz="3600">
                <a:solidFill>
                  <a:srgbClr val="404040"/>
                </a:solidFill>
                <a:latin typeface="Calibri"/>
                <a:ea typeface="Calibri"/>
                <a:cs typeface="Calibri"/>
                <a:sym typeface="Calibri"/>
              </a:rPr>
              <a:t>SVT</a:t>
            </a:r>
          </a:p>
        </p:txBody>
      </p:sp>
      <p:sp>
        <p:nvSpPr>
          <p:cNvPr id="305" name="Shape 305"/>
          <p:cNvSpPr txBox="1"/>
          <p:nvPr/>
        </p:nvSpPr>
        <p:spPr>
          <a:xfrm>
            <a:off x="1594250" y="2171475"/>
            <a:ext cx="3312299" cy="6735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Calibri"/>
              <a:buNone/>
            </a:pPr>
            <a:r>
              <a:rPr lang="fr-FR" sz="3600">
                <a:solidFill>
                  <a:schemeClr val="dk1"/>
                </a:solidFill>
                <a:latin typeface="Calibri"/>
                <a:ea typeface="Calibri"/>
                <a:cs typeface="Calibri"/>
                <a:sym typeface="Calibri"/>
              </a:rPr>
              <a:t>LITTERATURE</a:t>
            </a:r>
          </a:p>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306" name="Shape 306"/>
          <p:cNvSpPr txBox="1"/>
          <p:nvPr/>
        </p:nvSpPr>
        <p:spPr>
          <a:xfrm>
            <a:off x="1924100" y="4452900"/>
            <a:ext cx="2198999" cy="6735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600">
                <a:solidFill>
                  <a:schemeClr val="dk1"/>
                </a:solidFill>
                <a:latin typeface="Calibri"/>
                <a:ea typeface="Calibri"/>
                <a:cs typeface="Calibri"/>
                <a:sym typeface="Calibri"/>
              </a:rPr>
              <a:t>ANGLAIS</a:t>
            </a:r>
          </a:p>
        </p:txBody>
      </p:sp>
      <p:sp>
        <p:nvSpPr>
          <p:cNvPr id="307" name="Shape 307"/>
          <p:cNvSpPr/>
          <p:nvPr/>
        </p:nvSpPr>
        <p:spPr>
          <a:xfrm rot="-1775685">
            <a:off x="6025786" y="2912331"/>
            <a:ext cx="989045" cy="466530"/>
          </a:xfrm>
          <a:prstGeom prst="rightArrow">
            <a:avLst>
              <a:gd fmla="val 50000" name="adj1"/>
              <a:gd fmla="val 50000" name="adj2"/>
            </a:avLst>
          </a:prstGeom>
          <a:solidFill>
            <a:schemeClr val="accent1"/>
          </a:solidFill>
          <a:ln cap="flat" cmpd="sng" w="15875">
            <a:solidFill>
              <a:srgbClr val="A65F0D"/>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08" name="Shape 308"/>
          <p:cNvSpPr/>
          <p:nvPr/>
        </p:nvSpPr>
        <p:spPr>
          <a:xfrm rot="-7922876">
            <a:off x="4133005" y="2835935"/>
            <a:ext cx="989045" cy="466531"/>
          </a:xfrm>
          <a:prstGeom prst="rightArrow">
            <a:avLst>
              <a:gd fmla="val 50000" name="adj1"/>
              <a:gd fmla="val 50000" name="adj2"/>
            </a:avLst>
          </a:prstGeom>
          <a:solidFill>
            <a:schemeClr val="accent1"/>
          </a:solidFill>
          <a:ln cap="flat" cmpd="sng" w="15875">
            <a:solidFill>
              <a:srgbClr val="A65F0D"/>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09" name="Shape 309"/>
          <p:cNvSpPr/>
          <p:nvPr/>
        </p:nvSpPr>
        <p:spPr>
          <a:xfrm rot="7949221">
            <a:off x="4030471" y="4105650"/>
            <a:ext cx="989045" cy="466530"/>
          </a:xfrm>
          <a:prstGeom prst="rightArrow">
            <a:avLst>
              <a:gd fmla="val 50000" name="adj1"/>
              <a:gd fmla="val 50000" name="adj2"/>
            </a:avLst>
          </a:prstGeom>
          <a:solidFill>
            <a:schemeClr val="accent1"/>
          </a:solidFill>
          <a:ln cap="flat" cmpd="sng" w="15875">
            <a:solidFill>
              <a:srgbClr val="A65F0D"/>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p:nvPr/>
        </p:nvSpPr>
        <p:spPr>
          <a:xfrm>
            <a:off x="905069" y="532931"/>
            <a:ext cx="9834465" cy="403187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lt1"/>
              </a:buClr>
              <a:buSzPct val="25000"/>
              <a:buFont typeface="Calibri"/>
              <a:buNone/>
            </a:pPr>
            <a:r>
              <a:rPr b="0" i="0" lang="fr-FR" sz="3200" u="none" cap="none" strike="noStrike">
                <a:solidFill>
                  <a:schemeClr val="lt1"/>
                </a:solidFill>
                <a:latin typeface="Calibri"/>
                <a:ea typeface="Calibri"/>
                <a:cs typeface="Calibri"/>
                <a:sym typeface="Calibri"/>
              </a:rPr>
              <a:t>C’est l’histoire de Stéphanie, 22 ans et de son fiancé Cameron 25 ans. Ils s’aiment passionnément et veulent un enfant ensemble. </a:t>
            </a:r>
            <a:r>
              <a:rPr b="0" i="0" lang="fr-FR" sz="3200" u="none" cap="none" strike="noStrike">
                <a:solidFill>
                  <a:schemeClr val="dk1"/>
                </a:solidFill>
                <a:latin typeface="Calibri"/>
                <a:ea typeface="Calibri"/>
                <a:cs typeface="Calibri"/>
                <a:sym typeface="Calibri"/>
              </a:rPr>
              <a:t>Seulement voilà, vendredi dernier, Cameron est victime d’un accident de moto.  Lundi, le jeune homme a succombé à ses blessures.</a:t>
            </a:r>
          </a:p>
          <a:p>
            <a:pPr indent="0" lvl="0" marL="0" marR="0" rtl="0" algn="l">
              <a:spcBef>
                <a:spcPts val="0"/>
              </a:spcBef>
              <a:buClr>
                <a:schemeClr val="dk1"/>
              </a:buClr>
              <a:buSzPct val="25000"/>
              <a:buFont typeface="Calibri"/>
              <a:buNone/>
            </a:pPr>
            <a:r>
              <a:rPr b="0" i="0" lang="fr-FR" sz="3200" u="none" cap="none" strike="noStrike">
                <a:solidFill>
                  <a:schemeClr val="dk1"/>
                </a:solidFill>
                <a:latin typeface="Calibri"/>
                <a:ea typeface="Calibri"/>
                <a:cs typeface="Calibri"/>
                <a:sym typeface="Calibri"/>
              </a:rPr>
              <a:t>Stéphanie est bien entendu abattue mais ne renonce toutefois pas à leur rêve commun : celui d’avoir un enfant ensemble. </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sp>
        <p:nvSpPr>
          <p:cNvPr id="314" name="Shape 314"/>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L’embryon et la médecine:</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un exemple de mise en oeuvre</a:t>
            </a:r>
          </a:p>
        </p:txBody>
      </p:sp>
      <p:sp>
        <p:nvSpPr>
          <p:cNvPr id="315" name="Shape 315"/>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rPr b="0" i="0" lang="fr-FR" sz="2000" u="none" cap="none" strike="noStrike">
                <a:solidFill>
                  <a:srgbClr val="3F3F3F"/>
                </a:solidFill>
                <a:latin typeface="Calibri"/>
                <a:ea typeface="Calibri"/>
                <a:cs typeface="Calibri"/>
                <a:sym typeface="Calibri"/>
              </a:rPr>
              <a:t>Constitution d’un dossier documentaire à mettre en forme comme un magazine : </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éditorial</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interview</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aspects techniques</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bibliographie</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rappel des lois</a:t>
            </a:r>
          </a:p>
          <a:p>
            <a:pPr indent="-91440" lvl="0" marL="91440" marR="0" rtl="0" algn="l">
              <a:lnSpc>
                <a:spcPct val="90000"/>
              </a:lnSpc>
              <a:spcBef>
                <a:spcPts val="200"/>
              </a:spcBef>
              <a:spcAft>
                <a:spcPts val="0"/>
              </a:spcAft>
              <a:buClr>
                <a:schemeClr val="accent1"/>
              </a:buClr>
              <a:buSzPct val="25000"/>
              <a:buFont typeface="Calibri"/>
              <a:buNone/>
            </a:pPr>
            <a:r>
              <a:rPr b="0" i="0" lang="fr-FR" sz="2000" u="none" cap="none" strike="noStrike">
                <a:solidFill>
                  <a:srgbClr val="3F3F3F"/>
                </a:solidFill>
                <a:latin typeface="Calibri"/>
                <a:ea typeface="Calibri"/>
                <a:cs typeface="Calibri"/>
                <a:sym typeface="Calibri"/>
              </a:rPr>
              <a:t>Article sur le blog ou le journal du lycée</a:t>
            </a:r>
          </a:p>
          <a:p>
            <a:pPr indent="-91440" lvl="0" marL="91440" marR="0" rtl="0" algn="l">
              <a:lnSpc>
                <a:spcPct val="90000"/>
              </a:lnSpc>
              <a:spcBef>
                <a:spcPts val="200"/>
              </a:spcBef>
              <a:spcAft>
                <a:spcPts val="0"/>
              </a:spcAft>
              <a:buClr>
                <a:schemeClr val="accent1"/>
              </a:buClr>
              <a:buSzPct val="25000"/>
              <a:buFont typeface="Calibri"/>
              <a:buNone/>
            </a:pPr>
            <a:r>
              <a:rPr b="0" i="0" lang="fr-FR" sz="2000" u="none" cap="none" strike="noStrike">
                <a:solidFill>
                  <a:srgbClr val="3F3F3F"/>
                </a:solidFill>
                <a:latin typeface="Calibri"/>
                <a:ea typeface="Calibri"/>
                <a:cs typeface="Calibri"/>
                <a:sym typeface="Calibri"/>
              </a:rPr>
              <a:t>Affiches au CDI</a:t>
            </a:r>
          </a:p>
          <a:p>
            <a:pPr indent="-91440" lvl="0" marL="91440" marR="0" rtl="0" algn="l">
              <a:lnSpc>
                <a:spcPct val="90000"/>
              </a:lnSpc>
              <a:spcBef>
                <a:spcPts val="200"/>
              </a:spcBef>
              <a:spcAft>
                <a:spcPts val="0"/>
              </a:spcAft>
              <a:buClr>
                <a:schemeClr val="accent1"/>
              </a:buClr>
              <a:buSzPct val="25000"/>
              <a:buFont typeface="Calibri"/>
              <a:buNone/>
            </a:pPr>
            <a:r>
              <a:rPr b="0" i="0" lang="fr-FR" sz="2000" u="none" cap="none" strike="noStrike">
                <a:solidFill>
                  <a:srgbClr val="3F3F3F"/>
                </a:solidFill>
                <a:latin typeface="Calibri"/>
                <a:ea typeface="Calibri"/>
                <a:cs typeface="Calibri"/>
                <a:sym typeface="Calibri"/>
              </a:rPr>
              <a:t>etc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L’embryon et la médecine:</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des ressources</a:t>
            </a:r>
          </a:p>
        </p:txBody>
      </p:sp>
      <p:sp>
        <p:nvSpPr>
          <p:cNvPr id="321" name="Shape 321"/>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228600" lvl="0" marL="457200" marR="0" rtl="0" algn="l">
              <a:lnSpc>
                <a:spcPct val="90000"/>
              </a:lnSpc>
              <a:spcBef>
                <a:spcPts val="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Fiches du GFA académique : “travailler la citoyenneté européenne en EMC”</a:t>
            </a:r>
          </a:p>
          <a:p>
            <a:pPr indent="0" lvl="0" marL="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Le Jardin des Sciences de l’Université de Strasbourg</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La réserve citoyenne</a:t>
            </a: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La bioéthique, 25 questions décisives. Gérard FELDMANN, éditions Armand Colin. </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Dieu, l'embryon et la médecine. René FRYDMAN , éditions Odile Jacob. </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L'enfant oublié ou les folies génétiques. Jean-François MATTEI, éditions Albin Michel </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Entre nos mains l'embryon. Jean-Marc THEVOZ, éditions Labor et Fides.</a:t>
            </a: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5" name="Shape 325"/>
        <p:cNvGrpSpPr/>
        <p:nvPr/>
      </p:nvGrpSpPr>
      <p:grpSpPr>
        <a:xfrm>
          <a:off x="0" y="0"/>
          <a:ext cx="0" cy="0"/>
          <a:chOff x="0" y="0"/>
          <a:chExt cx="0" cy="0"/>
        </a:xfrm>
      </p:grpSpPr>
      <p:sp>
        <p:nvSpPr>
          <p:cNvPr id="326" name="Shape 326"/>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fin de vie </a:t>
            </a:r>
            <a:r>
              <a:rPr b="0" i="0" lang="fr-FR" sz="4800" u="none" cap="none" strike="noStrike">
                <a:solidFill>
                  <a:srgbClr val="3F3F3F"/>
                </a:solidFill>
                <a:latin typeface="Calibri"/>
                <a:ea typeface="Calibri"/>
                <a:cs typeface="Calibri"/>
                <a:sym typeface="Calibri"/>
              </a:rPr>
              <a:t>:</a:t>
            </a:r>
            <a:r>
              <a:rPr b="0" i="0" lang="fr-FR" sz="4800" u="none" cap="none" strike="noStrike">
                <a:solidFill>
                  <a:srgbClr val="404040"/>
                </a:solidFill>
                <a:latin typeface="Calibri"/>
                <a:ea typeface="Calibri"/>
                <a:cs typeface="Calibri"/>
                <a:sym typeface="Calibri"/>
              </a:rPr>
              <a:t> </a:t>
            </a:r>
          </a:p>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quelle place dans les programmes ?</a:t>
            </a:r>
          </a:p>
        </p:txBody>
      </p:sp>
      <p:sp>
        <p:nvSpPr>
          <p:cNvPr id="327" name="Shape 327"/>
          <p:cNvSpPr txBox="1"/>
          <p:nvPr>
            <p:ph idx="1" type="body"/>
          </p:nvPr>
        </p:nvSpPr>
        <p:spPr>
          <a:xfrm>
            <a:off x="9746525" y="1335275"/>
            <a:ext cx="2499300" cy="4425300"/>
          </a:xfrm>
          <a:prstGeom prst="rect">
            <a:avLst/>
          </a:prstGeom>
          <a:noFill/>
          <a:ln>
            <a:noFill/>
          </a:ln>
        </p:spPr>
        <p:txBody>
          <a:bodyPr anchorCtr="0" anchor="t" bIns="45700" lIns="0" rIns="0" tIns="45700">
            <a:noAutofit/>
          </a:bodyPr>
          <a:lstStyle/>
          <a:p>
            <a:pPr indent="0" lvl="0" marL="0" marR="0" rtl="0" algn="l">
              <a:lnSpc>
                <a:spcPct val="90000"/>
              </a:lnSpc>
              <a:spcBef>
                <a:spcPts val="0"/>
              </a:spcBef>
              <a:spcAft>
                <a:spcPts val="0"/>
              </a:spcAft>
              <a:buClr>
                <a:srgbClr val="E48312"/>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0"/>
              </a:spcBef>
              <a:spcAft>
                <a:spcPts val="0"/>
              </a:spcAft>
              <a:buClr>
                <a:srgbClr val="E48312"/>
              </a:buClr>
              <a:buSzPct val="25000"/>
              <a:buFont typeface="Calibri"/>
              <a:buNone/>
            </a:pPr>
            <a:br>
              <a:rPr b="0" i="0" lang="fr-FR" sz="2000" u="none" cap="none" strike="noStrike">
                <a:solidFill>
                  <a:srgbClr val="3F3F3F"/>
                </a:solidFill>
                <a:latin typeface="Calibri"/>
                <a:ea typeface="Calibri"/>
                <a:cs typeface="Calibri"/>
                <a:sym typeface="Calibri"/>
              </a:rPr>
            </a:br>
            <a:r>
              <a:rPr b="0" i="0" lang="fr-FR" sz="2000" u="none" cap="none" strike="noStrike">
                <a:solidFill>
                  <a:srgbClr val="3F3F3F"/>
                </a:solidFill>
                <a:latin typeface="Calibri"/>
                <a:ea typeface="Calibri"/>
                <a:cs typeface="Calibri"/>
                <a:sym typeface="Calibri"/>
              </a:rPr>
              <a:t>Lien avec la partie « Pluralisme des croyances et laïcité » en classe de Terminale</a:t>
            </a:r>
            <a:br>
              <a:rPr b="0" i="0" lang="fr-FR" sz="2000" u="none" cap="none" strike="noStrike">
                <a:solidFill>
                  <a:srgbClr val="3F3F3F"/>
                </a:solidFill>
                <a:latin typeface="Calibri"/>
                <a:ea typeface="Calibri"/>
                <a:cs typeface="Calibri"/>
                <a:sym typeface="Calibri"/>
              </a:rPr>
            </a:br>
            <a:r>
              <a:rPr b="0" i="0" lang="fr-FR" sz="2000" u="none" cap="none" strike="noStrike">
                <a:solidFill>
                  <a:srgbClr val="3F3F3F"/>
                </a:solidFill>
                <a:latin typeface="Calibri"/>
                <a:ea typeface="Calibri"/>
                <a:cs typeface="Calibri"/>
                <a:sym typeface="Calibri"/>
              </a:rPr>
              <a:t>- - La diversité des croyances et pratiques religieuses dans la société française contemporaine</a:t>
            </a:r>
          </a:p>
        </p:txBody>
      </p:sp>
      <p:pic>
        <p:nvPicPr>
          <p:cNvPr id="328" name="Shape 328"/>
          <p:cNvPicPr preferRelativeResize="0"/>
          <p:nvPr/>
        </p:nvPicPr>
        <p:blipFill rotWithShape="1">
          <a:blip r:embed="rId3">
            <a:alphaModFix/>
          </a:blip>
          <a:srcRect b="0" l="0" r="0" t="56619"/>
          <a:stretch/>
        </p:blipFill>
        <p:spPr>
          <a:xfrm>
            <a:off x="435725" y="1737350"/>
            <a:ext cx="9201798" cy="4941100"/>
          </a:xfrm>
          <a:prstGeom prst="rect">
            <a:avLst/>
          </a:prstGeom>
          <a:noFill/>
          <a:ln>
            <a:noFill/>
          </a:ln>
        </p:spPr>
      </p:pic>
      <p:sp>
        <p:nvSpPr>
          <p:cNvPr id="329" name="Shape 329"/>
          <p:cNvSpPr/>
          <p:nvPr/>
        </p:nvSpPr>
        <p:spPr>
          <a:xfrm>
            <a:off x="2943025" y="4051225"/>
            <a:ext cx="2398199" cy="1180799"/>
          </a:xfrm>
          <a:prstGeom prst="roundRect">
            <a:avLst>
              <a:gd fmla="val 16667" name="adj"/>
            </a:avLst>
          </a:prstGeom>
          <a:no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3" name="Shape 333"/>
        <p:cNvGrpSpPr/>
        <p:nvPr/>
      </p:nvGrpSpPr>
      <p:grpSpPr>
        <a:xfrm>
          <a:off x="0" y="0"/>
          <a:ext cx="0" cy="0"/>
          <a:chOff x="0" y="0"/>
          <a:chExt cx="0" cy="0"/>
        </a:xfrm>
      </p:grpSpPr>
      <p:sp>
        <p:nvSpPr>
          <p:cNvPr id="334" name="Shape 334"/>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La fin de vie : </a:t>
            </a:r>
          </a:p>
          <a:p>
            <a:pPr indent="0" lvl="0" marL="0" marR="0" rtl="0" algn="l">
              <a:lnSpc>
                <a:spcPct val="85000"/>
              </a:lnSpc>
              <a:spcBef>
                <a:spcPts val="0"/>
              </a:spcBef>
              <a:buClr>
                <a:srgbClr val="404040"/>
              </a:buClr>
              <a:buSzPct val="25000"/>
              <a:buFont typeface="Calibri"/>
              <a:buNone/>
            </a:pPr>
            <a:r>
              <a:rPr b="0" i="0" lang="fr-FR" sz="4800" u="none" cap="none" strike="noStrike">
                <a:solidFill>
                  <a:srgbClr val="3F3F3F"/>
                </a:solidFill>
                <a:latin typeface="Calibri"/>
                <a:ea typeface="Calibri"/>
                <a:cs typeface="Calibri"/>
                <a:sym typeface="Calibri"/>
              </a:rPr>
              <a:t>des pistes pour entrer dans le sujet</a:t>
            </a:r>
          </a:p>
        </p:txBody>
      </p:sp>
      <p:sp>
        <p:nvSpPr>
          <p:cNvPr id="335" name="Shape 335"/>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pic>
        <p:nvPicPr>
          <p:cNvPr id="336" name="Shape 336"/>
          <p:cNvPicPr preferRelativeResize="0"/>
          <p:nvPr/>
        </p:nvPicPr>
        <p:blipFill rotWithShape="1">
          <a:blip r:embed="rId3">
            <a:alphaModFix/>
          </a:blip>
          <a:srcRect b="0" l="0" r="0" t="0"/>
          <a:stretch/>
        </p:blipFill>
        <p:spPr>
          <a:xfrm>
            <a:off x="7334500" y="1783175"/>
            <a:ext cx="3111323" cy="4148399"/>
          </a:xfrm>
          <a:prstGeom prst="rect">
            <a:avLst/>
          </a:prstGeom>
          <a:noFill/>
          <a:ln>
            <a:noFill/>
          </a:ln>
        </p:spPr>
      </p:pic>
      <p:pic>
        <p:nvPicPr>
          <p:cNvPr id="337" name="Shape 337"/>
          <p:cNvPicPr preferRelativeResize="0"/>
          <p:nvPr/>
        </p:nvPicPr>
        <p:blipFill rotWithShape="1">
          <a:blip r:embed="rId4">
            <a:alphaModFix/>
          </a:blip>
          <a:srcRect b="0" l="0" r="0" t="0"/>
          <a:stretch/>
        </p:blipFill>
        <p:spPr>
          <a:xfrm>
            <a:off x="1470525" y="1984375"/>
            <a:ext cx="4522824" cy="31862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sp>
        <p:nvSpPr>
          <p:cNvPr id="342" name="Shape 342"/>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La fin de vie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au carrefour de plusieurs disciplines</a:t>
            </a:r>
          </a:p>
        </p:txBody>
      </p:sp>
      <p:sp>
        <p:nvSpPr>
          <p:cNvPr id="343" name="Shape 343"/>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1"/>
              </a:buClr>
              <a:buSzPct val="25000"/>
              <a:buFont typeface="Calibri"/>
              <a:buNone/>
            </a:pPr>
            <a:r>
              <a:rPr b="0" i="0" lang="fr-FR" sz="3000" u="none" cap="none" strike="noStrike">
                <a:solidFill>
                  <a:srgbClr val="000000"/>
                </a:solidFill>
                <a:latin typeface="Arial"/>
                <a:ea typeface="Arial"/>
                <a:cs typeface="Arial"/>
                <a:sym typeface="Arial"/>
              </a:rPr>
              <a:t>HISTOIRE (1ere)</a:t>
            </a:r>
          </a:p>
          <a:p>
            <a:pPr indent="0" lvl="0" marL="0" marR="0" rtl="0" algn="l">
              <a:lnSpc>
                <a:spcPct val="100000"/>
              </a:lnSpc>
              <a:spcBef>
                <a:spcPts val="0"/>
              </a:spcBef>
              <a:spcAft>
                <a:spcPts val="0"/>
              </a:spcAft>
              <a:buClr>
                <a:schemeClr val="accent1"/>
              </a:buClr>
              <a:buSzPct val="25000"/>
              <a:buFont typeface="Calibri"/>
              <a:buNone/>
            </a:pPr>
            <a:r>
              <a:rPr b="0" i="0" lang="fr-FR" sz="3000" u="none" cap="none" strike="noStrike">
                <a:solidFill>
                  <a:srgbClr val="000000"/>
                </a:solidFill>
                <a:latin typeface="Arial"/>
                <a:ea typeface="Arial"/>
                <a:cs typeface="Arial"/>
                <a:sym typeface="Arial"/>
              </a:rPr>
              <a:t>Genèse et affirmation des </a:t>
            </a:r>
          </a:p>
          <a:p>
            <a:pPr indent="0" lvl="0" marL="0" marR="0" rtl="0" algn="l">
              <a:lnSpc>
                <a:spcPct val="100000"/>
              </a:lnSpc>
              <a:spcBef>
                <a:spcPts val="0"/>
              </a:spcBef>
              <a:spcAft>
                <a:spcPts val="0"/>
              </a:spcAft>
              <a:buClr>
                <a:schemeClr val="accent1"/>
              </a:buClr>
              <a:buSzPct val="25000"/>
              <a:buFont typeface="Calibri"/>
              <a:buNone/>
            </a:pPr>
            <a:r>
              <a:rPr b="0" i="0" lang="fr-FR" sz="3000" u="none" cap="none" strike="noStrike">
                <a:solidFill>
                  <a:srgbClr val="000000"/>
                </a:solidFill>
                <a:latin typeface="Arial"/>
                <a:ea typeface="Arial"/>
                <a:cs typeface="Arial"/>
                <a:sym typeface="Arial"/>
              </a:rPr>
              <a:t>régimes totalitaires (soviétique, </a:t>
            </a:r>
          </a:p>
          <a:p>
            <a:pPr indent="0" lvl="0" marL="0" marR="0" rtl="0" algn="l">
              <a:lnSpc>
                <a:spcPct val="100000"/>
              </a:lnSpc>
              <a:spcBef>
                <a:spcPts val="0"/>
              </a:spcBef>
              <a:spcAft>
                <a:spcPts val="0"/>
              </a:spcAft>
              <a:buClr>
                <a:schemeClr val="accent1"/>
              </a:buClr>
              <a:buSzPct val="25000"/>
              <a:buFont typeface="Calibri"/>
              <a:buNone/>
            </a:pPr>
            <a:r>
              <a:rPr b="0" i="0" lang="fr-FR" sz="3000" u="none" cap="none" strike="noStrike">
                <a:solidFill>
                  <a:srgbClr val="000000"/>
                </a:solidFill>
                <a:latin typeface="Arial"/>
                <a:ea typeface="Arial"/>
                <a:cs typeface="Arial"/>
                <a:sym typeface="Arial"/>
              </a:rPr>
              <a:t>fasciste, nazi)</a:t>
            </a:r>
          </a:p>
          <a:p>
            <a:pPr indent="0" lvl="0" marL="0" marR="0" rtl="0" algn="l">
              <a:lnSpc>
                <a:spcPct val="100000"/>
              </a:lnSpc>
              <a:spcBef>
                <a:spcPts val="0"/>
              </a:spcBef>
              <a:spcAft>
                <a:spcPts val="0"/>
              </a:spcAft>
              <a:buClr>
                <a:schemeClr val="accent1"/>
              </a:buClr>
              <a:buSzPct val="25000"/>
              <a:buFont typeface="Calibri"/>
              <a:buNone/>
            </a:pPr>
            <a:r>
              <a:t/>
            </a:r>
            <a:endParaRPr b="0" i="0" sz="3000" u="none" cap="none" strike="noStrike">
              <a:solidFill>
                <a:srgbClr val="000000"/>
              </a:solidFill>
              <a:latin typeface="Arial"/>
              <a:ea typeface="Arial"/>
              <a:cs typeface="Arial"/>
              <a:sym typeface="Arial"/>
            </a:endParaRPr>
          </a:p>
          <a:p>
            <a:pPr indent="-91440" lvl="0" marL="91440" marR="0" rtl="0" algn="l">
              <a:lnSpc>
                <a:spcPct val="90000"/>
              </a:lnSpc>
              <a:spcBef>
                <a:spcPts val="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sp>
        <p:nvSpPr>
          <p:cNvPr id="344" name="Shape 344"/>
          <p:cNvSpPr txBox="1"/>
          <p:nvPr/>
        </p:nvSpPr>
        <p:spPr>
          <a:xfrm>
            <a:off x="5779130" y="4316371"/>
            <a:ext cx="963899" cy="6485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SVT</a:t>
            </a:r>
          </a:p>
        </p:txBody>
      </p:sp>
      <p:sp>
        <p:nvSpPr>
          <p:cNvPr id="345" name="Shape 345"/>
          <p:cNvSpPr txBox="1"/>
          <p:nvPr/>
        </p:nvSpPr>
        <p:spPr>
          <a:xfrm>
            <a:off x="8028038" y="2939377"/>
            <a:ext cx="2789399" cy="622799"/>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Calibri"/>
              <a:buNone/>
            </a:pPr>
            <a:r>
              <a:rPr lang="fr-FR" sz="3000">
                <a:solidFill>
                  <a:schemeClr val="dk1"/>
                </a:solidFill>
                <a:latin typeface="Calibri"/>
                <a:ea typeface="Calibri"/>
                <a:cs typeface="Calibri"/>
                <a:sym typeface="Calibri"/>
              </a:rPr>
              <a:t>PHILOSOPHIE</a:t>
            </a:r>
          </a:p>
        </p:txBody>
      </p:sp>
      <p:sp>
        <p:nvSpPr>
          <p:cNvPr id="346" name="Shape 346"/>
          <p:cNvSpPr/>
          <p:nvPr/>
        </p:nvSpPr>
        <p:spPr>
          <a:xfrm rot="-2463894">
            <a:off x="6596743" y="3792101"/>
            <a:ext cx="1404791" cy="458957"/>
          </a:xfrm>
          <a:prstGeom prst="rightArrow">
            <a:avLst>
              <a:gd fmla="val 50000" name="adj1"/>
              <a:gd fmla="val 50000" name="adj2"/>
            </a:avLst>
          </a:prstGeom>
          <a:solidFill>
            <a:schemeClr val="accent1"/>
          </a:solidFill>
          <a:ln cap="flat" cmpd="sng" w="15875">
            <a:solidFill>
              <a:srgbClr val="A65F0D"/>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347" name="Shape 347"/>
          <p:cNvSpPr/>
          <p:nvPr/>
        </p:nvSpPr>
        <p:spPr>
          <a:xfrm rot="-8399400">
            <a:off x="4192555" y="3960049"/>
            <a:ext cx="1404791" cy="458958"/>
          </a:xfrm>
          <a:prstGeom prst="rightArrow">
            <a:avLst>
              <a:gd fmla="val 50000" name="adj1"/>
              <a:gd fmla="val 50000" name="adj2"/>
            </a:avLst>
          </a:prstGeom>
          <a:solidFill>
            <a:schemeClr val="accent1"/>
          </a:solidFill>
          <a:ln cap="flat" cmpd="sng" w="15875">
            <a:solidFill>
              <a:srgbClr val="A65F0D"/>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1" name="Shape 351"/>
        <p:cNvGrpSpPr/>
        <p:nvPr/>
      </p:nvGrpSpPr>
      <p:grpSpPr>
        <a:xfrm>
          <a:off x="0" y="0"/>
          <a:ext cx="0" cy="0"/>
          <a:chOff x="0" y="0"/>
          <a:chExt cx="0" cy="0"/>
        </a:xfrm>
      </p:grpSpPr>
      <p:sp>
        <p:nvSpPr>
          <p:cNvPr id="352" name="Shape 352"/>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spcAft>
                <a:spcPts val="0"/>
              </a:spcAft>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La fin de vie :</a:t>
            </a:r>
          </a:p>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un exemple de mise en oeuvre</a:t>
            </a:r>
          </a:p>
        </p:txBody>
      </p:sp>
      <p:sp>
        <p:nvSpPr>
          <p:cNvPr id="353" name="Shape 353"/>
          <p:cNvSpPr txBox="1"/>
          <p:nvPr>
            <p:ph idx="1" type="body"/>
          </p:nvPr>
        </p:nvSpPr>
        <p:spPr>
          <a:xfrm>
            <a:off x="1097275" y="1737400"/>
            <a:ext cx="10058399" cy="467550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rPr b="0" i="0" lang="fr-FR" sz="2400" u="none" cap="none" strike="noStrike">
                <a:solidFill>
                  <a:srgbClr val="E06666"/>
                </a:solidFill>
                <a:latin typeface="Calibri"/>
                <a:ea typeface="Calibri"/>
                <a:cs typeface="Calibri"/>
                <a:sym typeface="Calibri"/>
              </a:rPr>
              <a:t>                                       </a:t>
            </a:r>
            <a:r>
              <a:rPr b="0" i="0" lang="fr-FR" sz="3600" u="none" cap="none" strike="noStrike">
                <a:solidFill>
                  <a:srgbClr val="E06666"/>
                </a:solidFill>
                <a:latin typeface="Calibri"/>
                <a:ea typeface="Calibri"/>
                <a:cs typeface="Calibri"/>
                <a:sym typeface="Calibri"/>
              </a:rPr>
              <a:t>UN DEBAT ARGUMENTE</a:t>
            </a:r>
          </a:p>
          <a:p>
            <a:pPr indent="-91440" lvl="0" marL="91440" marR="0" rtl="0" algn="l">
              <a:lnSpc>
                <a:spcPct val="90000"/>
              </a:lnSpc>
              <a:spcBef>
                <a:spcPts val="200"/>
              </a:spcBef>
              <a:spcAft>
                <a:spcPts val="0"/>
              </a:spcAft>
              <a:buClr>
                <a:schemeClr val="accent1"/>
              </a:buClr>
              <a:buSzPct val="25000"/>
              <a:buFont typeface="Calibri"/>
              <a:buNone/>
            </a:pPr>
            <a:r>
              <a:rPr b="0" i="0" lang="fr-FR" sz="3600" u="none" cap="none" strike="noStrike">
                <a:solidFill>
                  <a:srgbClr val="000000"/>
                </a:solidFill>
                <a:latin typeface="Calibri"/>
                <a:ea typeface="Calibri"/>
                <a:cs typeface="Calibri"/>
                <a:sym typeface="Calibri"/>
              </a:rPr>
              <a:t>               Faut-il faire évoluer la loi Léonetti ?</a:t>
            </a:r>
          </a:p>
          <a:p>
            <a:pPr indent="-91440" lvl="0" marL="91440" marR="0" rtl="0" algn="l">
              <a:lnSpc>
                <a:spcPct val="90000"/>
              </a:lnSpc>
              <a:spcBef>
                <a:spcPts val="200"/>
              </a:spcBef>
              <a:spcAft>
                <a:spcPts val="0"/>
              </a:spcAft>
              <a:buClr>
                <a:schemeClr val="accent1"/>
              </a:buClr>
              <a:buSzPct val="25000"/>
              <a:buFont typeface="Calibri"/>
              <a:buNone/>
            </a:pPr>
            <a:r>
              <a:t/>
            </a:r>
            <a:endParaRPr b="0" i="0" sz="3600" u="none" cap="none" strike="noStrike">
              <a:solidFill>
                <a:srgbClr val="000000"/>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rPr b="0" i="0" lang="fr-FR" sz="2400" u="none" cap="none" strike="noStrike">
                <a:solidFill>
                  <a:srgbClr val="000000"/>
                </a:solidFill>
                <a:latin typeface="Calibri"/>
                <a:ea typeface="Calibri"/>
                <a:cs typeface="Calibri"/>
                <a:sym typeface="Calibri"/>
              </a:rPr>
              <a:t>Pour structurer sa pensée, un dossier documentaire :</a:t>
            </a:r>
          </a:p>
          <a:p>
            <a:pPr indent="-381000" lvl="0" marL="457200" marR="0" rtl="0" algn="l">
              <a:lnSpc>
                <a:spcPct val="90000"/>
              </a:lnSpc>
              <a:spcBef>
                <a:spcPts val="200"/>
              </a:spcBef>
              <a:spcAft>
                <a:spcPts val="0"/>
              </a:spcAft>
              <a:buClr>
                <a:srgbClr val="000000"/>
              </a:buClr>
              <a:buSzPct val="100000"/>
              <a:buFont typeface="Calibri"/>
              <a:buChar char=" "/>
            </a:pPr>
            <a:r>
              <a:rPr b="0" i="0" lang="fr-FR" sz="2400" u="none" cap="none" strike="noStrike">
                <a:solidFill>
                  <a:srgbClr val="000000"/>
                </a:solidFill>
                <a:latin typeface="Calibri"/>
                <a:ea typeface="Calibri"/>
                <a:cs typeface="Calibri"/>
                <a:sym typeface="Calibri"/>
              </a:rPr>
              <a:t>le cas Vincent Lambert.</a:t>
            </a:r>
          </a:p>
          <a:p>
            <a:pPr indent="-381000" lvl="0" marL="457200" marR="0" rtl="0" algn="l">
              <a:lnSpc>
                <a:spcPct val="90000"/>
              </a:lnSpc>
              <a:spcBef>
                <a:spcPts val="200"/>
              </a:spcBef>
              <a:spcAft>
                <a:spcPts val="0"/>
              </a:spcAft>
              <a:buClr>
                <a:srgbClr val="000000"/>
              </a:buClr>
              <a:buSzPct val="100000"/>
              <a:buFont typeface="Calibri"/>
              <a:buChar char=" "/>
            </a:pPr>
            <a:r>
              <a:rPr b="0" i="0" lang="fr-FR" sz="2400" u="none" cap="none" strike="noStrike">
                <a:solidFill>
                  <a:srgbClr val="000000"/>
                </a:solidFill>
                <a:latin typeface="Calibri"/>
                <a:ea typeface="Calibri"/>
                <a:cs typeface="Calibri"/>
                <a:sym typeface="Calibri"/>
              </a:rPr>
              <a:t>la situation dans d’autres pays européens.</a:t>
            </a:r>
          </a:p>
          <a:p>
            <a:pPr indent="-381000" lvl="0" marL="457200" marR="0" rtl="0" algn="l">
              <a:lnSpc>
                <a:spcPct val="90000"/>
              </a:lnSpc>
              <a:spcBef>
                <a:spcPts val="200"/>
              </a:spcBef>
              <a:spcAft>
                <a:spcPts val="0"/>
              </a:spcAft>
              <a:buClr>
                <a:srgbClr val="000000"/>
              </a:buClr>
              <a:buSzPct val="100000"/>
              <a:buFont typeface="Calibri"/>
              <a:buChar char=" "/>
            </a:pPr>
            <a:r>
              <a:rPr b="0" i="0" lang="fr-FR" sz="2400" u="none" cap="none" strike="noStrike">
                <a:solidFill>
                  <a:srgbClr val="000000"/>
                </a:solidFill>
                <a:latin typeface="Calibri"/>
                <a:ea typeface="Calibri"/>
                <a:cs typeface="Calibri"/>
                <a:sym typeface="Calibri"/>
              </a:rPr>
              <a:t>la loi Léonetti.</a:t>
            </a:r>
          </a:p>
          <a:p>
            <a:pPr indent="-381000" lvl="0" marL="457200" marR="0" rtl="0" algn="l">
              <a:lnSpc>
                <a:spcPct val="90000"/>
              </a:lnSpc>
              <a:spcBef>
                <a:spcPts val="200"/>
              </a:spcBef>
              <a:spcAft>
                <a:spcPts val="0"/>
              </a:spcAft>
              <a:buClr>
                <a:srgbClr val="000000"/>
              </a:buClr>
              <a:buSzPct val="100000"/>
              <a:buFont typeface="Calibri"/>
              <a:buChar char=" "/>
            </a:pPr>
            <a:r>
              <a:rPr b="0" i="0" lang="fr-FR" sz="2400" u="none" cap="none" strike="noStrike">
                <a:solidFill>
                  <a:srgbClr val="000000"/>
                </a:solidFill>
                <a:latin typeface="Calibri"/>
                <a:ea typeface="Calibri"/>
                <a:cs typeface="Calibri"/>
                <a:sym typeface="Calibri"/>
              </a:rPr>
              <a:t>La question du consentement du patient.</a:t>
            </a:r>
          </a:p>
          <a:p>
            <a:pPr indent="-91440" lvl="0" marL="91440" marR="0" rtl="0" algn="l">
              <a:lnSpc>
                <a:spcPct val="90000"/>
              </a:lnSpc>
              <a:spcBef>
                <a:spcPts val="200"/>
              </a:spcBef>
              <a:spcAft>
                <a:spcPts val="0"/>
              </a:spcAft>
              <a:buClr>
                <a:schemeClr val="accent1"/>
              </a:buClr>
              <a:buSzPct val="25000"/>
              <a:buFont typeface="Calibri"/>
              <a:buNone/>
            </a:pPr>
            <a:r>
              <a:rPr b="0" i="0" lang="fr-FR" sz="2400" u="none" cap="none" strike="noStrike">
                <a:solidFill>
                  <a:srgbClr val="000000"/>
                </a:solidFill>
                <a:latin typeface="Calibri"/>
                <a:ea typeface="Calibri"/>
                <a:cs typeface="Calibri"/>
                <a:sym typeface="Calibri"/>
              </a:rPr>
              <a:t> </a:t>
            </a:r>
          </a:p>
          <a:p>
            <a:pPr indent="-91440" lvl="0" marL="91440" marR="0" rtl="0" algn="l">
              <a:lnSpc>
                <a:spcPct val="90000"/>
              </a:lnSpc>
              <a:spcBef>
                <a:spcPts val="200"/>
              </a:spcBef>
              <a:spcAft>
                <a:spcPts val="0"/>
              </a:spcAft>
              <a:buClr>
                <a:schemeClr val="accent1"/>
              </a:buClr>
              <a:buSzPct val="25000"/>
              <a:buFont typeface="Calibri"/>
              <a:buNone/>
            </a:pPr>
            <a:r>
              <a:t/>
            </a:r>
            <a:endParaRPr b="0" i="0" sz="2400" u="none" cap="none" strike="noStrike">
              <a:solidFill>
                <a:srgbClr val="000000"/>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sp>
        <p:nvSpPr>
          <p:cNvPr id="358" name="Shape 358"/>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La fin de vie : ressources</a:t>
            </a:r>
          </a:p>
        </p:txBody>
      </p:sp>
      <p:sp>
        <p:nvSpPr>
          <p:cNvPr id="359" name="Shape 359"/>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228600" lvl="0" marL="457200" marR="0" rtl="0" algn="l">
              <a:lnSpc>
                <a:spcPct val="90000"/>
              </a:lnSpc>
              <a:spcBef>
                <a:spcPts val="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Fiches du GFA académique : “travailler la citoyenneté européenne en EMC”</a:t>
            </a:r>
          </a:p>
          <a:p>
            <a:pPr indent="0" lvl="0" marL="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Association pour le Droit à Mourir dans la Dignité ADMD</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ERERAL Espace Réflexion Ethique de la Région Alsace</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Association Paul Clément</a:t>
            </a:r>
          </a:p>
          <a:p>
            <a:pPr indent="-228600" lvl="0" marL="457200" marR="0" rtl="0" algn="l">
              <a:lnSpc>
                <a:spcPct val="9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Réserve citoyenne</a:t>
            </a: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228600" lvl="0" marL="457200" marR="0" rtl="0" algn="l">
              <a:lnSpc>
                <a:spcPct val="100000"/>
              </a:lnSpc>
              <a:spcBef>
                <a:spcPts val="20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Qui décide de ma vie et de ma mort ? - 25 questions de bioéthique </a:t>
            </a:r>
          </a:p>
          <a:p>
            <a:pPr indent="-91440" lvl="0" marL="91440" marR="0" rtl="0" algn="l">
              <a:lnSpc>
                <a:spcPct val="100000"/>
              </a:lnSpc>
              <a:spcBef>
                <a:spcPts val="0"/>
              </a:spcBef>
              <a:spcAft>
                <a:spcPts val="0"/>
              </a:spcAft>
              <a:buClr>
                <a:schemeClr val="accent1"/>
              </a:buClr>
              <a:buSzPct val="25000"/>
              <a:buFont typeface="Calibri"/>
              <a:buNone/>
            </a:pPr>
            <a:r>
              <a:rPr b="0" i="0" lang="fr-FR" sz="2000" u="none" cap="none" strike="noStrike">
                <a:solidFill>
                  <a:srgbClr val="3F3F3F"/>
                </a:solidFill>
                <a:latin typeface="Calibri"/>
                <a:ea typeface="Calibri"/>
                <a:cs typeface="Calibri"/>
                <a:sym typeface="Calibri"/>
              </a:rPr>
              <a:t>Editeur : LE POMMIER LaurentDegos</a:t>
            </a:r>
          </a:p>
          <a:p>
            <a:pPr indent="-228600" lvl="0" marL="457200" marR="0" rtl="0" algn="l">
              <a:lnSpc>
                <a:spcPct val="90000"/>
              </a:lnSpc>
              <a:spcBef>
                <a:spcPts val="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etc ...</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3" name="Shape 363"/>
        <p:cNvGrpSpPr/>
        <p:nvPr/>
      </p:nvGrpSpPr>
      <p:grpSpPr>
        <a:xfrm>
          <a:off x="0" y="0"/>
          <a:ext cx="0" cy="0"/>
          <a:chOff x="0" y="0"/>
          <a:chExt cx="0" cy="0"/>
        </a:xfrm>
      </p:grpSpPr>
      <p:sp>
        <p:nvSpPr>
          <p:cNvPr id="364" name="Shape 364"/>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CCNE</a:t>
            </a:r>
          </a:p>
        </p:txBody>
      </p:sp>
      <p:sp>
        <p:nvSpPr>
          <p:cNvPr id="365" name="Shape 365"/>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228600" lvl="0" marL="457200" marR="0" rtl="0" algn="l">
              <a:lnSpc>
                <a:spcPct val="90000"/>
              </a:lnSpc>
              <a:spcBef>
                <a:spcPts val="0"/>
              </a:spcBef>
              <a:spcAft>
                <a:spcPts val="0"/>
              </a:spcAft>
              <a:buClr>
                <a:schemeClr val="accent1"/>
              </a:buClr>
              <a:buSzPct val="100000"/>
              <a:buFont typeface="Calibri"/>
              <a:buChar char=" "/>
            </a:pPr>
            <a:r>
              <a:rPr b="0" i="0" lang="fr-FR" sz="2000" u="none" cap="none" strike="noStrike">
                <a:solidFill>
                  <a:srgbClr val="3F3F3F"/>
                </a:solidFill>
                <a:latin typeface="Calibri"/>
                <a:ea typeface="Calibri"/>
                <a:cs typeface="Calibri"/>
                <a:sym typeface="Calibri"/>
              </a:rPr>
              <a:t>http://www.ccne-ethique.fr/fr/type_publication/avis</a:t>
            </a:r>
          </a:p>
        </p:txBody>
      </p:sp>
      <p:pic>
        <p:nvPicPr>
          <p:cNvPr descr="Accueil" id="366" name="Shape 366">
            <a:hlinkClick r:id="rId3"/>
          </p:cNvPr>
          <p:cNvPicPr preferRelativeResize="0"/>
          <p:nvPr/>
        </p:nvPicPr>
        <p:blipFill rotWithShape="1">
          <a:blip r:embed="rId4">
            <a:alphaModFix/>
          </a:blip>
          <a:srcRect b="0" l="0" r="0" t="0"/>
          <a:stretch/>
        </p:blipFill>
        <p:spPr>
          <a:xfrm>
            <a:off x="4121085" y="2507439"/>
            <a:ext cx="2495934" cy="253109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0" name="Shape 370"/>
        <p:cNvGrpSpPr/>
        <p:nvPr/>
      </p:nvGrpSpPr>
      <p:grpSpPr>
        <a:xfrm>
          <a:off x="0" y="0"/>
          <a:ext cx="0" cy="0"/>
          <a:chOff x="0" y="0"/>
          <a:chExt cx="0" cy="0"/>
        </a:xfrm>
      </p:grpSpPr>
      <p:sp>
        <p:nvSpPr>
          <p:cNvPr id="371" name="Shape 371"/>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t/>
            </a:r>
            <a:endParaRPr b="0" i="0" sz="4800" u="none" cap="none" strike="noStrike">
              <a:solidFill>
                <a:srgbClr val="404040"/>
              </a:solidFill>
              <a:latin typeface="Calibri"/>
              <a:ea typeface="Calibri"/>
              <a:cs typeface="Calibri"/>
              <a:sym typeface="Calibri"/>
            </a:endParaRPr>
          </a:p>
        </p:txBody>
      </p:sp>
      <p:pic>
        <p:nvPicPr>
          <p:cNvPr id="372" name="Shape 372"/>
          <p:cNvPicPr preferRelativeResize="0"/>
          <p:nvPr/>
        </p:nvPicPr>
        <p:blipFill rotWithShape="1">
          <a:blip r:embed="rId3">
            <a:alphaModFix/>
          </a:blip>
          <a:srcRect b="0" l="0" r="0" t="56619"/>
          <a:stretch/>
        </p:blipFill>
        <p:spPr>
          <a:xfrm>
            <a:off x="435725" y="1737350"/>
            <a:ext cx="9201798" cy="4941100"/>
          </a:xfrm>
          <a:prstGeom prst="rect">
            <a:avLst/>
          </a:prstGeom>
          <a:noFill/>
          <a:ln>
            <a:noFill/>
          </a:ln>
        </p:spPr>
      </p:pic>
      <p:sp>
        <p:nvSpPr>
          <p:cNvPr id="373" name="Shape 373"/>
          <p:cNvSpPr/>
          <p:nvPr/>
        </p:nvSpPr>
        <p:spPr>
          <a:xfrm>
            <a:off x="2849718" y="5868953"/>
            <a:ext cx="2398199" cy="725339"/>
          </a:xfrm>
          <a:prstGeom prst="roundRect">
            <a:avLst>
              <a:gd fmla="val 16667" name="adj"/>
            </a:avLst>
          </a:prstGeom>
          <a:no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x="0" y="0"/>
          <a:ext cx="0" cy="0"/>
          <a:chOff x="0" y="0"/>
          <a:chExt cx="0" cy="0"/>
        </a:xfrm>
      </p:grpSpPr>
      <p:sp>
        <p:nvSpPr>
          <p:cNvPr id="378" name="Shape 378"/>
          <p:cNvSpPr txBox="1"/>
          <p:nvPr>
            <p:ph type="title"/>
          </p:nvPr>
        </p:nvSpPr>
        <p:spPr>
          <a:xfrm>
            <a:off x="4798076" y="286600"/>
            <a:ext cx="6357599" cy="1450799"/>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Un cas particulier...</a:t>
            </a:r>
          </a:p>
        </p:txBody>
      </p:sp>
      <p:sp>
        <p:nvSpPr>
          <p:cNvPr id="379" name="Shape 379"/>
          <p:cNvSpPr txBox="1"/>
          <p:nvPr>
            <p:ph idx="1" type="body"/>
          </p:nvPr>
        </p:nvSpPr>
        <p:spPr>
          <a:xfrm>
            <a:off x="4899301" y="1845725"/>
            <a:ext cx="6256500" cy="4023299"/>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rPr b="0" i="0" lang="fr-FR" sz="1100" u="none" cap="none" strike="noStrike">
                <a:solidFill>
                  <a:schemeClr val="dk1"/>
                </a:solidFill>
                <a:latin typeface="Arial"/>
                <a:ea typeface="Arial"/>
                <a:cs typeface="Arial"/>
                <a:sym typeface="Arial"/>
              </a:rPr>
              <a:t> </a:t>
            </a:r>
            <a:r>
              <a:rPr b="0" i="0" lang="fr-FR" sz="1800" u="none" cap="none" strike="noStrike">
                <a:solidFill>
                  <a:schemeClr val="dk1"/>
                </a:solidFill>
                <a:latin typeface="Arial"/>
                <a:ea typeface="Arial"/>
                <a:cs typeface="Arial"/>
                <a:sym typeface="Arial"/>
              </a:rPr>
              <a:t>“</a:t>
            </a:r>
            <a:r>
              <a:rPr b="0" i="1" lang="fr-FR" sz="1800" u="none" cap="none" strike="noStrike">
                <a:solidFill>
                  <a:schemeClr val="dk1"/>
                </a:solidFill>
                <a:latin typeface="Arial"/>
                <a:ea typeface="Arial"/>
                <a:cs typeface="Arial"/>
                <a:sym typeface="Arial"/>
              </a:rPr>
              <a:t>On dit dans l’Europe chrétienne que les Anglais sont des fous et des enragés. Des fous parce qu’ils donnent à leurs enfants la petite vérole pour les empêcher de l’avoir ; des enragés parce qu’ils communiquent de gaieté de cœur une maladie certaine et affreuse dans le but de prévenir un mal incertain. Les Anglais, de leur côté, disent : les autres Européens sont des lâches et des dénaturés : lâches en ce qu’ils craignent de faire un peu de mal à leurs enfants ; dénaturés en ce qu’ils les exposent à mourir un jour de la petite vérole.</a:t>
            </a:r>
            <a:r>
              <a:rPr b="0" i="0" lang="fr-FR" sz="1800" u="none" cap="none" strike="noStrike">
                <a:solidFill>
                  <a:schemeClr val="dk1"/>
                </a:solidFill>
                <a:latin typeface="Arial"/>
                <a:ea typeface="Arial"/>
                <a:cs typeface="Arial"/>
                <a:sym typeface="Arial"/>
              </a:rPr>
              <a:t> » </a:t>
            </a:r>
          </a:p>
          <a:p>
            <a:pPr indent="-91440" lvl="0" marL="91440" marR="0" rtl="0" algn="r">
              <a:lnSpc>
                <a:spcPct val="90000"/>
              </a:lnSpc>
              <a:spcBef>
                <a:spcPts val="200"/>
              </a:spcBef>
              <a:spcAft>
                <a:spcPts val="0"/>
              </a:spcAft>
              <a:buClr>
                <a:schemeClr val="accent1"/>
              </a:buClr>
              <a:buSzPct val="25000"/>
              <a:buFont typeface="Calibri"/>
              <a:buNone/>
            </a:pPr>
            <a:r>
              <a:rPr b="0" i="0" lang="fr-FR" sz="1800" u="none" cap="none" strike="noStrike">
                <a:solidFill>
                  <a:schemeClr val="dk1"/>
                </a:solidFill>
                <a:latin typeface="Arial"/>
                <a:ea typeface="Arial"/>
                <a:cs typeface="Arial"/>
                <a:sym typeface="Arial"/>
              </a:rPr>
              <a:t>Voltaire, </a:t>
            </a:r>
            <a:r>
              <a:rPr b="0" i="1" lang="fr-FR" sz="1800" u="none" cap="none" strike="noStrike">
                <a:solidFill>
                  <a:schemeClr val="dk1"/>
                </a:solidFill>
                <a:latin typeface="Arial"/>
                <a:ea typeface="Arial"/>
                <a:cs typeface="Arial"/>
                <a:sym typeface="Arial"/>
              </a:rPr>
              <a:t>Lettres philosophiques</a:t>
            </a:r>
          </a:p>
        </p:txBody>
      </p:sp>
      <p:pic>
        <p:nvPicPr>
          <p:cNvPr id="380" name="Shape 380"/>
          <p:cNvPicPr preferRelativeResize="0"/>
          <p:nvPr/>
        </p:nvPicPr>
        <p:blipFill rotWithShape="1">
          <a:blip r:embed="rId3">
            <a:alphaModFix/>
          </a:blip>
          <a:srcRect b="0" l="0" r="0" t="0"/>
          <a:stretch/>
        </p:blipFill>
        <p:spPr>
          <a:xfrm>
            <a:off x="152400" y="152400"/>
            <a:ext cx="4470399" cy="6134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p:nvPr/>
        </p:nvSpPr>
        <p:spPr>
          <a:xfrm>
            <a:off x="905069" y="532931"/>
            <a:ext cx="9834465" cy="501675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25000"/>
              <a:buFont typeface="Calibri"/>
              <a:buNone/>
            </a:pPr>
            <a:r>
              <a:rPr b="0" i="0" lang="fr-FR" sz="3200" u="none" cap="none" strike="noStrike">
                <a:solidFill>
                  <a:schemeClr val="dk1"/>
                </a:solidFill>
                <a:latin typeface="Calibri"/>
                <a:ea typeface="Calibri"/>
                <a:cs typeface="Calibri"/>
                <a:sym typeface="Calibri"/>
              </a:rPr>
              <a:t>C’est l’histoire de Stéphanie, 22 ans et de son fiancé Cameron 25 ans. Ils s’aiment passionnément et veulent un enfant ensemble. Seulement voilà, vendredi dernier, Cameron est victime d’un accident de moto.  Lundi, le jeune homme a succombé à ses blessures.</a:t>
            </a:r>
          </a:p>
          <a:p>
            <a:pPr indent="0" lvl="0" marL="0" marR="0" rtl="0" algn="l">
              <a:spcBef>
                <a:spcPts val="0"/>
              </a:spcBef>
              <a:buClr>
                <a:schemeClr val="dk1"/>
              </a:buClr>
              <a:buSzPct val="25000"/>
              <a:buFont typeface="Calibri"/>
              <a:buNone/>
            </a:pPr>
            <a:r>
              <a:rPr b="0" i="0" lang="fr-FR" sz="3200" u="none" cap="none" strike="noStrike">
                <a:solidFill>
                  <a:schemeClr val="dk1"/>
                </a:solidFill>
                <a:latin typeface="Calibri"/>
                <a:ea typeface="Calibri"/>
                <a:cs typeface="Calibri"/>
                <a:sym typeface="Calibri"/>
              </a:rPr>
              <a:t>Stéphanie est bien entendu abattue mais ne renonce toutefois pas à leur rêve commun : celui d’avoir un enfant ensemble.  </a:t>
            </a:r>
            <a:r>
              <a:rPr b="1" i="0" lang="fr-FR" sz="3200" u="none" cap="none" strike="noStrike">
                <a:solidFill>
                  <a:srgbClr val="FF0000"/>
                </a:solidFill>
                <a:latin typeface="Calibri"/>
                <a:ea typeface="Calibri"/>
                <a:cs typeface="Calibri"/>
                <a:sym typeface="Calibri"/>
              </a:rPr>
              <a:t>La jeune femme a donc demandé de prélever un échantillon du sperme de Cameron juste après qu'il eut été déclaré en état de mort cérébrale. </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sp>
        <p:nvSpPr>
          <p:cNvPr id="385" name="Shape 385"/>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sng" cap="none" strike="noStrike">
                <a:solidFill>
                  <a:schemeClr val="hlink"/>
                </a:solidFill>
                <a:latin typeface="Calibri"/>
                <a:ea typeface="Calibri"/>
                <a:cs typeface="Calibri"/>
                <a:sym typeface="Calibri"/>
                <a:hlinkClick r:id="rId3"/>
              </a:rPr>
              <a:t>Principe de précaution</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9" name="Shape 389"/>
        <p:cNvGrpSpPr/>
        <p:nvPr/>
      </p:nvGrpSpPr>
      <p:grpSpPr>
        <a:xfrm>
          <a:off x="0" y="0"/>
          <a:ext cx="0" cy="0"/>
          <a:chOff x="0" y="0"/>
          <a:chExt cx="0" cy="0"/>
        </a:xfrm>
      </p:grpSpPr>
      <p:sp>
        <p:nvSpPr>
          <p:cNvPr id="390" name="Shape 390"/>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a:t>
            </a:r>
          </a:p>
        </p:txBody>
      </p:sp>
      <p:sp>
        <p:nvSpPr>
          <p:cNvPr id="391" name="Shape 391"/>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419100" lvl="0" marL="457200" marR="0" rtl="0" algn="l">
              <a:lnSpc>
                <a:spcPct val="90000"/>
              </a:lnSpc>
              <a:spcBef>
                <a:spcPts val="0"/>
              </a:spcBef>
              <a:spcAft>
                <a:spcPts val="0"/>
              </a:spcAft>
              <a:buClr>
                <a:schemeClr val="accent1"/>
              </a:buClr>
              <a:buSzPct val="100000"/>
              <a:buFont typeface="Calibri"/>
              <a:buChar char=" "/>
            </a:pPr>
            <a:r>
              <a:rPr b="0" i="0" lang="fr-FR" sz="3000" u="none" cap="none" strike="noStrike">
                <a:solidFill>
                  <a:srgbClr val="3F3F3F"/>
                </a:solidFill>
                <a:latin typeface="Calibri"/>
                <a:ea typeface="Calibri"/>
                <a:cs typeface="Calibri"/>
                <a:sym typeface="Calibri"/>
              </a:rPr>
              <a:t>« Lorsque la réalisation d’un dommage, bien qu’incertaine en l’état des connaissances scientifiques, pourrait affecter de manière grave et irréversible l’environnement, les autorités publiques veillent, par application du principe de précaution et dans leurs domaines d’attributions, à la mise en oeuvre de procédures d’évaluation des risques et à l’adoption de mesures provisoires et proportionnées afin de parer à la réalisation du dommage. »</a:t>
            </a:r>
          </a:p>
          <a:p>
            <a:pPr indent="-419100" lvl="0" marL="457200" marR="0" rtl="0" algn="l">
              <a:lnSpc>
                <a:spcPct val="90000"/>
              </a:lnSpc>
              <a:spcBef>
                <a:spcPts val="200"/>
              </a:spcBef>
              <a:spcAft>
                <a:spcPts val="0"/>
              </a:spcAft>
              <a:buClr>
                <a:schemeClr val="accent1"/>
              </a:buClr>
              <a:buSzPct val="100000"/>
              <a:buFont typeface="Calibri"/>
              <a:buNone/>
            </a:pPr>
            <a:r>
              <a:t/>
            </a:r>
            <a:endParaRPr b="0" i="0" sz="3000" u="none" cap="none" strike="noStrike">
              <a:solidFill>
                <a:srgbClr val="3F3F3F"/>
              </a:solidFill>
              <a:latin typeface="Calibri"/>
              <a:ea typeface="Calibri"/>
              <a:cs typeface="Calibri"/>
              <a:sym typeface="Calibri"/>
            </a:endParaRPr>
          </a:p>
          <a:p>
            <a:pPr indent="-419100" lvl="0" marL="457200" marR="0" rtl="0" algn="r">
              <a:lnSpc>
                <a:spcPct val="90000"/>
              </a:lnSpc>
              <a:spcBef>
                <a:spcPts val="200"/>
              </a:spcBef>
              <a:spcAft>
                <a:spcPts val="0"/>
              </a:spcAft>
              <a:buClr>
                <a:schemeClr val="accent1"/>
              </a:buClr>
              <a:buSzPct val="100000"/>
              <a:buFont typeface="Calibri"/>
              <a:buChar char=" "/>
            </a:pPr>
            <a:r>
              <a:rPr b="0" i="0" lang="fr-FR" sz="1800" u="none" cap="none" strike="noStrike">
                <a:solidFill>
                  <a:srgbClr val="3F3F3F"/>
                </a:solidFill>
                <a:latin typeface="Calibri"/>
                <a:ea typeface="Calibri"/>
                <a:cs typeface="Calibri"/>
                <a:sym typeface="Calibri"/>
              </a:rPr>
              <a:t>Article inscrit dans la constitution</a:t>
            </a:r>
          </a:p>
          <a:p>
            <a:pPr indent="0" lvl="0" marL="0" marR="0" rtl="0" algn="l">
              <a:lnSpc>
                <a:spcPct val="90000"/>
              </a:lnSpc>
              <a:spcBef>
                <a:spcPts val="200"/>
              </a:spcBef>
              <a:spcAft>
                <a:spcPts val="0"/>
              </a:spcAft>
              <a:buClr>
                <a:schemeClr val="accent1"/>
              </a:buClr>
              <a:buSzPct val="25000"/>
              <a:buFont typeface="Calibri"/>
              <a:buNone/>
            </a:pPr>
            <a:r>
              <a:t/>
            </a:r>
            <a:endParaRPr b="0" i="0" sz="3000" u="none" cap="none" strike="noStrike">
              <a:solidFill>
                <a:srgbClr val="3F3F3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x="0" y="0"/>
          <a:ext cx="0" cy="0"/>
          <a:chOff x="0" y="0"/>
          <a:chExt cx="0" cy="0"/>
        </a:xfrm>
      </p:grpSpPr>
      <p:sp>
        <p:nvSpPr>
          <p:cNvPr id="396" name="Shape 396"/>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a:t>
            </a:r>
          </a:p>
        </p:txBody>
      </p:sp>
      <p:sp>
        <p:nvSpPr>
          <p:cNvPr id="397" name="Shape 397"/>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419100" lvl="0" marL="457200" marR="0" rtl="0" algn="l">
              <a:lnSpc>
                <a:spcPct val="90000"/>
              </a:lnSpc>
              <a:spcBef>
                <a:spcPts val="0"/>
              </a:spcBef>
              <a:spcAft>
                <a:spcPts val="0"/>
              </a:spcAft>
              <a:buClr>
                <a:schemeClr val="accent1"/>
              </a:buClr>
              <a:buSzPct val="100000"/>
              <a:buFont typeface="Calibri"/>
              <a:buChar char=" "/>
            </a:pPr>
            <a:r>
              <a:rPr b="0" i="0" lang="fr-FR" sz="3000" u="none" cap="none" strike="noStrike">
                <a:solidFill>
                  <a:srgbClr val="3F3F3F"/>
                </a:solidFill>
                <a:latin typeface="Calibri"/>
                <a:ea typeface="Calibri"/>
                <a:cs typeface="Calibri"/>
                <a:sym typeface="Calibri"/>
              </a:rPr>
              <a:t>« Lorsque la réalisation d’un dommage, bien qu’incertaine en l’état des connaissances scientifiques, pourrait affecter de manière grave et irréversible l’environnement, les autorités publiques veillent, par application du principe de précaution et dans leurs domaines d’attributions, </a:t>
            </a:r>
            <a:r>
              <a:rPr b="0" i="0" lang="fr-FR" sz="3000" u="none" cap="none" strike="noStrike">
                <a:solidFill>
                  <a:srgbClr val="CC0000"/>
                </a:solidFill>
                <a:latin typeface="Calibri"/>
                <a:ea typeface="Calibri"/>
                <a:cs typeface="Calibri"/>
                <a:sym typeface="Calibri"/>
              </a:rPr>
              <a:t>à la mise en oeuvre de procédures d’évaluation des risques et à l’adoption de mesures provisoires et proportionnées afin de parer à la réalisation du dommage.</a:t>
            </a:r>
            <a:r>
              <a:rPr b="0" i="0" lang="fr-FR" sz="3000" u="none" cap="none" strike="noStrike">
                <a:solidFill>
                  <a:srgbClr val="3F3F3F"/>
                </a:solidFill>
                <a:latin typeface="Calibri"/>
                <a:ea typeface="Calibri"/>
                <a:cs typeface="Calibri"/>
                <a:sym typeface="Calibri"/>
              </a:rPr>
              <a:t> »</a:t>
            </a:r>
          </a:p>
          <a:p>
            <a:pPr indent="0" lvl="0" marL="0" marR="0" rtl="0" algn="l">
              <a:lnSpc>
                <a:spcPct val="90000"/>
              </a:lnSpc>
              <a:spcBef>
                <a:spcPts val="200"/>
              </a:spcBef>
              <a:spcAft>
                <a:spcPts val="0"/>
              </a:spcAft>
              <a:buClr>
                <a:schemeClr val="accent1"/>
              </a:buClr>
              <a:buSzPct val="25000"/>
              <a:buFont typeface="Calibri"/>
              <a:buNone/>
            </a:pPr>
            <a:r>
              <a:t/>
            </a:r>
            <a:endParaRPr b="0" i="0" sz="3000" u="none" cap="none" strike="noStrike">
              <a:solidFill>
                <a:srgbClr val="3F3F3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a:t>
            </a:r>
          </a:p>
        </p:txBody>
      </p:sp>
      <p:sp>
        <p:nvSpPr>
          <p:cNvPr id="403" name="Shape 403"/>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228600" lvl="0" marL="457200" marR="0" rtl="0" algn="l">
              <a:lnSpc>
                <a:spcPct val="90000"/>
              </a:lnSpc>
              <a:spcBef>
                <a:spcPts val="0"/>
              </a:spcBef>
              <a:spcAft>
                <a:spcPts val="0"/>
              </a:spcAft>
              <a:buClr>
                <a:schemeClr val="accent1"/>
              </a:buClr>
              <a:buSzPct val="150000"/>
              <a:buFont typeface="Calibri"/>
              <a:buChar char=" "/>
            </a:pPr>
            <a:r>
              <a:rPr b="0" i="0" lang="fr-FR" sz="2000" u="none" cap="none" strike="noStrike">
                <a:solidFill>
                  <a:srgbClr val="3F3F3F"/>
                </a:solidFill>
                <a:latin typeface="Calibri"/>
                <a:ea typeface="Calibri"/>
                <a:cs typeface="Calibri"/>
                <a:sym typeface="Calibri"/>
              </a:rPr>
              <a:t>...</a:t>
            </a:r>
            <a:r>
              <a:rPr b="1" i="0" lang="fr-FR" sz="3000" u="none" cap="none" strike="noStrike">
                <a:solidFill>
                  <a:srgbClr val="CC0000"/>
                </a:solidFill>
                <a:latin typeface="Calibri"/>
                <a:ea typeface="Calibri"/>
                <a:cs typeface="Calibri"/>
                <a:sym typeface="Calibri"/>
              </a:rPr>
              <a:t>la mesure ne peut être fondée sur de simples hypothèses scientifiquement non vérifiées, mais doit se fonder sur un risque potentiel ayant un certain degré de probabilité et qu’il est impossible de placer le risque au niveau « risque zéro ».</a:t>
            </a:r>
          </a:p>
          <a:p>
            <a:pPr indent="-228600" lvl="0" marL="457200" marR="0" rtl="0" algn="r">
              <a:lnSpc>
                <a:spcPct val="90000"/>
              </a:lnSpc>
              <a:spcBef>
                <a:spcPts val="200"/>
              </a:spcBef>
              <a:spcAft>
                <a:spcPts val="0"/>
              </a:spcAft>
              <a:buClr>
                <a:schemeClr val="accent1"/>
              </a:buClr>
              <a:buSzPct val="100000"/>
              <a:buFont typeface="Calibri"/>
              <a:buChar char=" "/>
            </a:pPr>
            <a:r>
              <a:rPr b="0" i="0" lang="fr-FR" sz="1400" u="none" cap="none" strike="noStrike">
                <a:solidFill>
                  <a:schemeClr val="dk1"/>
                </a:solidFill>
                <a:latin typeface="Calibri"/>
                <a:ea typeface="Calibri"/>
                <a:cs typeface="Calibri"/>
                <a:sym typeface="Calibri"/>
              </a:rPr>
              <a:t>D’après</a:t>
            </a:r>
            <a:r>
              <a:rPr b="1" i="0" lang="fr-FR" sz="1400" u="none" cap="none" strike="noStrike">
                <a:solidFill>
                  <a:srgbClr val="CC0000"/>
                </a:solidFill>
                <a:latin typeface="Calibri"/>
                <a:ea typeface="Calibri"/>
                <a:cs typeface="Calibri"/>
                <a:sym typeface="Calibri"/>
              </a:rPr>
              <a:t> </a:t>
            </a:r>
            <a:r>
              <a:rPr b="0" i="1" lang="fr-FR" sz="1400" u="sng" cap="none" strike="noStrike">
                <a:solidFill>
                  <a:schemeClr val="hlink"/>
                </a:solidFill>
                <a:latin typeface="Calibri"/>
                <a:ea typeface="Calibri"/>
                <a:cs typeface="Calibri"/>
                <a:sym typeface="Calibri"/>
                <a:hlinkClick r:id="rId3"/>
              </a:rPr>
              <a:t>www.hcsp.fr/Explore.cgi/Telecharger?NomFichier=ad480407.pdf</a:t>
            </a:r>
          </a:p>
          <a:p>
            <a:pPr indent="-228600" lvl="0" marL="457200" marR="0" rtl="0" algn="r">
              <a:lnSpc>
                <a:spcPct val="90000"/>
              </a:lnSpc>
              <a:spcBef>
                <a:spcPts val="200"/>
              </a:spcBef>
              <a:spcAft>
                <a:spcPts val="0"/>
              </a:spcAft>
              <a:buClr>
                <a:schemeClr val="accent1"/>
              </a:buClr>
              <a:buSzPct val="100000"/>
              <a:buFont typeface="Calibri"/>
              <a:buChar char=" "/>
            </a:pPr>
            <a:r>
              <a:rPr b="0" i="1" lang="fr-FR" sz="1400" u="none" cap="none" strike="noStrike">
                <a:solidFill>
                  <a:schemeClr val="dk1"/>
                </a:solidFill>
                <a:latin typeface="Calibri"/>
                <a:ea typeface="Calibri"/>
                <a:cs typeface="Calibri"/>
                <a:sym typeface="Calibri"/>
              </a:rPr>
              <a:t>(hcsp : Haut conseil de la Santé Publique)</a:t>
            </a:r>
          </a:p>
          <a:p>
            <a:pPr indent="0" lvl="0" marL="0" marR="0" rtl="0" algn="l">
              <a:lnSpc>
                <a:spcPct val="90000"/>
              </a:lnSpc>
              <a:spcBef>
                <a:spcPts val="200"/>
              </a:spcBef>
              <a:spcAft>
                <a:spcPts val="0"/>
              </a:spcAft>
              <a:buClr>
                <a:schemeClr val="accent1"/>
              </a:buClr>
              <a:buSzPct val="25000"/>
              <a:buFont typeface="Calibri"/>
              <a:buNone/>
            </a:pPr>
            <a:r>
              <a:t/>
            </a:r>
            <a:endParaRPr b="1" i="0" sz="3000" u="none" cap="none" strike="noStrike">
              <a:solidFill>
                <a:srgbClr val="CC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7" name="Shape 407"/>
        <p:cNvGrpSpPr/>
        <p:nvPr/>
      </p:nvGrpSpPr>
      <p:grpSpPr>
        <a:xfrm>
          <a:off x="0" y="0"/>
          <a:ext cx="0" cy="0"/>
          <a:chOff x="0" y="0"/>
          <a:chExt cx="0" cy="0"/>
        </a:xfrm>
      </p:grpSpPr>
      <p:pic>
        <p:nvPicPr>
          <p:cNvPr id="408" name="Shape 408"/>
          <p:cNvPicPr preferRelativeResize="0"/>
          <p:nvPr/>
        </p:nvPicPr>
        <p:blipFill rotWithShape="1">
          <a:blip r:embed="rId3">
            <a:alphaModFix/>
          </a:blip>
          <a:srcRect b="0" l="0" r="0" t="56619"/>
          <a:stretch/>
        </p:blipFill>
        <p:spPr>
          <a:xfrm>
            <a:off x="544725" y="1466762"/>
            <a:ext cx="9201798" cy="4941100"/>
          </a:xfrm>
          <a:prstGeom prst="rect">
            <a:avLst/>
          </a:prstGeom>
          <a:noFill/>
          <a:ln>
            <a:noFill/>
          </a:ln>
        </p:spPr>
      </p:pic>
      <p:sp>
        <p:nvSpPr>
          <p:cNvPr id="409" name="Shape 409"/>
          <p:cNvSpPr/>
          <p:nvPr/>
        </p:nvSpPr>
        <p:spPr>
          <a:xfrm>
            <a:off x="2952355" y="2175771"/>
            <a:ext cx="2398199" cy="1621786"/>
          </a:xfrm>
          <a:prstGeom prst="roundRect">
            <a:avLst>
              <a:gd fmla="val 16667" name="adj"/>
            </a:avLst>
          </a:prstGeom>
          <a:noFill/>
          <a:ln cap="flat" cmpd="sng" w="2857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
        <p:nvSpPr>
          <p:cNvPr id="410" name="Shape 410"/>
          <p:cNvSpPr txBox="1"/>
          <p:nvPr>
            <p:ph type="title"/>
          </p:nvPr>
        </p:nvSpPr>
        <p:spPr>
          <a:xfrm>
            <a:off x="544725" y="50858"/>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 et OGM</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4" name="Shape 414"/>
        <p:cNvGrpSpPr/>
        <p:nvPr/>
      </p:nvGrpSpPr>
      <p:grpSpPr>
        <a:xfrm>
          <a:off x="0" y="0"/>
          <a:ext cx="0" cy="0"/>
          <a:chOff x="0" y="0"/>
          <a:chExt cx="0" cy="0"/>
        </a:xfrm>
      </p:grpSpPr>
      <p:sp>
        <p:nvSpPr>
          <p:cNvPr id="415" name="Shape 415"/>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 et OGM</a:t>
            </a:r>
          </a:p>
        </p:txBody>
      </p:sp>
      <p:sp>
        <p:nvSpPr>
          <p:cNvPr id="416" name="Shape 416"/>
          <p:cNvSpPr txBox="1"/>
          <p:nvPr>
            <p:ph idx="1" type="body"/>
          </p:nvPr>
        </p:nvSpPr>
        <p:spPr>
          <a:xfrm>
            <a:off x="1097274" y="1845725"/>
            <a:ext cx="3422399" cy="4023299"/>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rPr b="0" i="0" lang="fr-FR" sz="2000" u="sng" cap="none" strike="noStrike">
                <a:solidFill>
                  <a:schemeClr val="hlink"/>
                </a:solidFill>
                <a:latin typeface="Calibri"/>
                <a:ea typeface="Calibri"/>
                <a:cs typeface="Calibri"/>
                <a:sym typeface="Calibri"/>
                <a:hlinkClick r:id="rId3"/>
              </a:rPr>
              <a:t>http://www.futura-sciences.com/magazines/sante/infos/dossiers/d/genetique-ogm-tour-horizon-complet-223/page/4/</a:t>
            </a: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rPr b="1" i="0" lang="fr-FR" sz="3000" u="none" cap="none" strike="noStrike">
                <a:solidFill>
                  <a:srgbClr val="CC0000"/>
                </a:solidFill>
                <a:latin typeface="Calibri"/>
                <a:ea typeface="Calibri"/>
                <a:cs typeface="Calibri"/>
                <a:sym typeface="Calibri"/>
              </a:rPr>
              <a:t>Cas Serralini </a:t>
            </a:r>
          </a:p>
        </p:txBody>
      </p:sp>
      <p:pic>
        <p:nvPicPr>
          <p:cNvPr id="417" name="Shape 417"/>
          <p:cNvPicPr preferRelativeResize="0"/>
          <p:nvPr/>
        </p:nvPicPr>
        <p:blipFill rotWithShape="1">
          <a:blip r:embed="rId4">
            <a:alphaModFix/>
          </a:blip>
          <a:srcRect b="0" l="0" r="0" t="0"/>
          <a:stretch/>
        </p:blipFill>
        <p:spPr>
          <a:xfrm>
            <a:off x="4669600" y="1737399"/>
            <a:ext cx="6695475" cy="46812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 et OGM</a:t>
            </a:r>
          </a:p>
        </p:txBody>
      </p:sp>
      <p:sp>
        <p:nvSpPr>
          <p:cNvPr id="423" name="Shape 423"/>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accent1"/>
              </a:buClr>
              <a:buSzPct val="25000"/>
              <a:buFont typeface="Calibri"/>
              <a:buNone/>
            </a:pPr>
            <a:r>
              <a:rPr b="0" i="0" lang="fr-FR" sz="2000" u="sng" cap="none" strike="noStrike">
                <a:solidFill>
                  <a:schemeClr val="hlink"/>
                </a:solidFill>
                <a:latin typeface="Calibri"/>
                <a:ea typeface="Calibri"/>
                <a:cs typeface="Calibri"/>
                <a:sym typeface="Calibri"/>
                <a:hlinkClick r:id="rId3"/>
              </a:rPr>
              <a:t>http://www.developpement-durable.gouv.fr/OGM-application-du-principe-de.html</a:t>
            </a: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rPr b="0" i="0" lang="fr-FR" sz="2000" u="sng" cap="none" strike="noStrike">
                <a:solidFill>
                  <a:schemeClr val="hlink"/>
                </a:solidFill>
                <a:latin typeface="Calibri"/>
                <a:ea typeface="Calibri"/>
                <a:cs typeface="Calibri"/>
                <a:sym typeface="Calibri"/>
                <a:hlinkClick r:id="rId4"/>
              </a:rPr>
              <a:t>http://www7.inra.fr/lecourrier/assets/C43Larrere.pdf</a:t>
            </a: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rPr b="0" i="0" lang="fr-FR" sz="2000" u="sng" cap="none" strike="noStrike">
                <a:solidFill>
                  <a:schemeClr val="hlink"/>
                </a:solidFill>
                <a:latin typeface="Calibri"/>
                <a:ea typeface="Calibri"/>
                <a:cs typeface="Calibri"/>
                <a:sym typeface="Calibri"/>
                <a:hlinkClick r:id="rId5"/>
              </a:rPr>
              <a:t>http://www.vie-publique.fr/politiques-publiques/evaluation/principe-precaution-retour-quatre-ans-application.html</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7" name="Shape 427"/>
        <p:cNvGrpSpPr/>
        <p:nvPr/>
      </p:nvGrpSpPr>
      <p:grpSpPr>
        <a:xfrm>
          <a:off x="0" y="0"/>
          <a:ext cx="0" cy="0"/>
          <a:chOff x="0" y="0"/>
          <a:chExt cx="0" cy="0"/>
        </a:xfrm>
      </p:grpSpPr>
      <p:sp>
        <p:nvSpPr>
          <p:cNvPr id="428" name="Shape 428"/>
          <p:cNvSpPr txBox="1"/>
          <p:nvPr>
            <p:ph type="title"/>
          </p:nvPr>
        </p:nvSpPr>
        <p:spPr>
          <a:xfrm>
            <a:off x="1097279" y="286603"/>
            <a:ext cx="10058399" cy="1450756"/>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 et AMM</a:t>
            </a:r>
          </a:p>
        </p:txBody>
      </p:sp>
      <p:sp>
        <p:nvSpPr>
          <p:cNvPr id="429" name="Shape 429"/>
          <p:cNvSpPr txBox="1"/>
          <p:nvPr>
            <p:ph idx="1" type="body"/>
          </p:nvPr>
        </p:nvSpPr>
        <p:spPr>
          <a:xfrm>
            <a:off x="1097279" y="1845733"/>
            <a:ext cx="10058399" cy="4023360"/>
          </a:xfrm>
          <a:prstGeom prst="rect">
            <a:avLst/>
          </a:prstGeom>
          <a:noFill/>
          <a:ln>
            <a:noFill/>
          </a:ln>
        </p:spPr>
        <p:txBody>
          <a:bodyPr anchorCtr="0" anchor="t" bIns="91425" lIns="91425" rIns="91425" tIns="91425">
            <a:noAutofit/>
          </a:bodyPr>
          <a:lstStyle/>
          <a:p>
            <a:pPr indent="-91440" lvl="0" marL="91440" marR="0" rtl="0" algn="l">
              <a:lnSpc>
                <a:spcPct val="90000"/>
              </a:lnSpc>
              <a:spcBef>
                <a:spcPts val="0"/>
              </a:spcBef>
              <a:spcAft>
                <a:spcPts val="0"/>
              </a:spcAft>
              <a:buClr>
                <a:schemeClr val="dk1"/>
              </a:buClr>
              <a:buSzPct val="25000"/>
              <a:buFont typeface="Arial"/>
              <a:buNone/>
            </a:pPr>
            <a:r>
              <a:rPr b="0" i="0" lang="fr-FR" sz="2000" u="none" cap="none" strike="noStrike">
                <a:solidFill>
                  <a:srgbClr val="3F3F3F"/>
                </a:solidFill>
                <a:latin typeface="Calibri"/>
                <a:ea typeface="Calibri"/>
                <a:cs typeface="Calibri"/>
                <a:sym typeface="Calibri"/>
              </a:rPr>
              <a:t>En avril 2000, cette question a été évoquée devant le juge communautaire dans une affaire Olivieri. En l’espèce, Mme Olivieri avait participé aux essais cliniques d’un médicament indiqué dans une anémie ferriprive qui ne pouvait, avant la mise sur le marché de ce produit, être traitée. Les autorités (représentants des États membres au Comité des spécialités pharmaceutiques et à la Commission européenne) avaient jugé qu’en informant le patient des effets secondaires, on pouvait lui donner accès à un traitement qui n’avait pas d’alternative. </a:t>
            </a:r>
            <a:r>
              <a:rPr b="1" i="0" lang="fr-FR" sz="2000" u="none" cap="none" strike="noStrike">
                <a:solidFill>
                  <a:srgbClr val="0070C0"/>
                </a:solidFill>
                <a:latin typeface="Calibri"/>
                <a:ea typeface="Calibri"/>
                <a:cs typeface="Calibri"/>
                <a:sym typeface="Calibri"/>
              </a:rPr>
              <a:t>Mme Olivieri, considérant qu’un effet secondaire apparu au cours des essais n’était pas suffisamment pris en compte dans l’évaluation de la balance bénéfice/risque, a introduit un recours en référé près le tribunal de première instance pour demander l’annulation de l’autorisation de mise sur le marché (AMM) communautaire, sur le fondement du principe de précaution. </a:t>
            </a:r>
            <a:r>
              <a:rPr b="0" i="0" lang="fr-FR" sz="2000" u="none" cap="none" strike="noStrike">
                <a:solidFill>
                  <a:srgbClr val="3F3F3F"/>
                </a:solidFill>
                <a:latin typeface="Calibri"/>
                <a:ea typeface="Calibri"/>
                <a:cs typeface="Calibri"/>
                <a:sym typeface="Calibri"/>
              </a:rPr>
              <a:t>Le juge communautaire a retenu le bien-fondé de l’invocation du principe de précaution en rappelant que l’expertise scientifique doit être séparée de la décision, alors même qu’il rejetait le recours.</a:t>
            </a:r>
          </a:p>
          <a:p>
            <a:pPr indent="-228600" lvl="0" marL="457200" marR="0" rtl="0" algn="r">
              <a:lnSpc>
                <a:spcPct val="90000"/>
              </a:lnSpc>
              <a:spcBef>
                <a:spcPts val="200"/>
              </a:spcBef>
              <a:spcAft>
                <a:spcPts val="0"/>
              </a:spcAft>
              <a:buClr>
                <a:schemeClr val="accent1"/>
              </a:buClr>
              <a:buSzPct val="100000"/>
              <a:buFont typeface="Calibri"/>
              <a:buChar char=" "/>
            </a:pPr>
            <a:r>
              <a:rPr b="0" i="0" lang="fr-FR" sz="1400" u="none" cap="none" strike="noStrike">
                <a:solidFill>
                  <a:schemeClr val="dk1"/>
                </a:solidFill>
                <a:latin typeface="Calibri"/>
                <a:ea typeface="Calibri"/>
                <a:cs typeface="Calibri"/>
                <a:sym typeface="Calibri"/>
              </a:rPr>
              <a:t>D’après</a:t>
            </a:r>
            <a:r>
              <a:rPr b="1" i="0" lang="fr-FR" sz="1400" u="none" cap="none" strike="noStrike">
                <a:solidFill>
                  <a:srgbClr val="CC0000"/>
                </a:solidFill>
                <a:latin typeface="Calibri"/>
                <a:ea typeface="Calibri"/>
                <a:cs typeface="Calibri"/>
                <a:sym typeface="Calibri"/>
              </a:rPr>
              <a:t> </a:t>
            </a:r>
            <a:r>
              <a:rPr b="0" i="1" lang="fr-FR" sz="1400" u="sng" cap="none" strike="noStrike">
                <a:solidFill>
                  <a:schemeClr val="hlink"/>
                </a:solidFill>
                <a:latin typeface="Calibri"/>
                <a:ea typeface="Calibri"/>
                <a:cs typeface="Calibri"/>
                <a:sym typeface="Calibri"/>
                <a:hlinkClick r:id="rId3"/>
              </a:rPr>
              <a:t>www.hcsp.fr/Explore.cgi/Telecharger?NomFichier=ad480407.pdf</a:t>
            </a:r>
          </a:p>
          <a:p>
            <a:pPr indent="-228600" lvl="0" marL="457200" marR="0" rtl="0" algn="r">
              <a:lnSpc>
                <a:spcPct val="90000"/>
              </a:lnSpc>
              <a:spcBef>
                <a:spcPts val="200"/>
              </a:spcBef>
              <a:spcAft>
                <a:spcPts val="0"/>
              </a:spcAft>
              <a:buClr>
                <a:schemeClr val="accent1"/>
              </a:buClr>
              <a:buSzPct val="100000"/>
              <a:buFont typeface="Calibri"/>
              <a:buChar char=" "/>
            </a:pPr>
            <a:r>
              <a:rPr b="0" i="1" lang="fr-FR" sz="1400" u="none" cap="none" strike="noStrike">
                <a:solidFill>
                  <a:schemeClr val="dk1"/>
                </a:solidFill>
                <a:latin typeface="Calibri"/>
                <a:ea typeface="Calibri"/>
                <a:cs typeface="Calibri"/>
                <a:sym typeface="Calibri"/>
              </a:rPr>
              <a:t>(hcsp : Haut conseil de la Santé Publique)</a:t>
            </a:r>
          </a:p>
          <a:p>
            <a:pPr indent="-91440" lvl="0" marL="91440" marR="0" rtl="0" algn="l">
              <a:lnSpc>
                <a:spcPct val="90000"/>
              </a:lnSpc>
              <a:spcBef>
                <a:spcPts val="200"/>
              </a:spcBef>
              <a:spcAft>
                <a:spcPts val="0"/>
              </a:spcAft>
              <a:buClr>
                <a:schemeClr val="dk1"/>
              </a:buClr>
              <a:buSzPct val="25000"/>
              <a:buFont typeface="Arial"/>
              <a:buNone/>
            </a:pPr>
            <a:r>
              <a:t/>
            </a:r>
            <a:endParaRPr b="0" i="0" sz="1400" u="none" cap="none" strike="noStrike">
              <a:solidFill>
                <a:srgbClr val="3F3F3F"/>
              </a:solidFill>
              <a:latin typeface="Calibri"/>
              <a:ea typeface="Calibri"/>
              <a:cs typeface="Calibri"/>
              <a:sym typeface="Calibri"/>
            </a:endParaRPr>
          </a:p>
          <a:p>
            <a:pPr indent="-91440" lvl="0" marL="91440" marR="0" rtl="0" algn="l">
              <a:lnSpc>
                <a:spcPct val="90000"/>
              </a:lnSpc>
              <a:spcBef>
                <a:spcPts val="200"/>
              </a:spcBef>
              <a:spcAft>
                <a:spcPts val="0"/>
              </a:spcAft>
              <a:buClr>
                <a:schemeClr val="dk1"/>
              </a:buClr>
              <a:buSzPct val="25000"/>
              <a:buFont typeface="Arial"/>
              <a:buNone/>
            </a:pPr>
            <a:r>
              <a:t/>
            </a:r>
            <a:endParaRPr b="0" i="0" sz="2000" u="none" cap="none" strike="noStrike">
              <a:solidFill>
                <a:srgbClr val="3F3F3F"/>
              </a:solidFill>
              <a:latin typeface="Calibri"/>
              <a:ea typeface="Calibri"/>
              <a:cs typeface="Calibri"/>
              <a:sym typeface="Calibri"/>
            </a:endParaRPr>
          </a:p>
          <a:p>
            <a:pPr indent="-91440" lvl="0" marL="91440" marR="0" rtl="0" algn="l">
              <a:lnSpc>
                <a:spcPct val="90000"/>
              </a:lnSpc>
              <a:spcBef>
                <a:spcPts val="200"/>
              </a:spcBef>
              <a:spcAft>
                <a:spcPts val="0"/>
              </a:spcAft>
              <a:buClr>
                <a:schemeClr val="accent1"/>
              </a:buClr>
              <a:buSzPct val="25000"/>
              <a:buFont typeface="Calibri"/>
              <a:buNone/>
            </a:pPr>
            <a:r>
              <a:t/>
            </a:r>
            <a:endParaRPr b="0" i="0" sz="2000" u="none" cap="none" strike="noStrike">
              <a:solidFill>
                <a:srgbClr val="3F3F3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3" name="Shape 433"/>
        <p:cNvGrpSpPr/>
        <p:nvPr/>
      </p:nvGrpSpPr>
      <p:grpSpPr>
        <a:xfrm>
          <a:off x="0" y="0"/>
          <a:ext cx="0" cy="0"/>
          <a:chOff x="0" y="0"/>
          <a:chExt cx="0" cy="0"/>
        </a:xfrm>
      </p:grpSpPr>
      <p:sp>
        <p:nvSpPr>
          <p:cNvPr id="434" name="Shape 434"/>
          <p:cNvSpPr txBox="1"/>
          <p:nvPr>
            <p:ph type="title"/>
          </p:nvPr>
        </p:nvSpPr>
        <p:spPr>
          <a:xfrm>
            <a:off x="5266225" y="286600"/>
            <a:ext cx="5889299" cy="1059599"/>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Principe de précaution</a:t>
            </a:r>
          </a:p>
        </p:txBody>
      </p:sp>
      <p:pic>
        <p:nvPicPr>
          <p:cNvPr id="435" name="Shape 435"/>
          <p:cNvPicPr preferRelativeResize="0"/>
          <p:nvPr/>
        </p:nvPicPr>
        <p:blipFill rotWithShape="1">
          <a:blip r:embed="rId3">
            <a:alphaModFix/>
          </a:blip>
          <a:srcRect b="0" l="0" r="0" t="0"/>
          <a:stretch/>
        </p:blipFill>
        <p:spPr>
          <a:xfrm>
            <a:off x="152400" y="152400"/>
            <a:ext cx="4737151" cy="6858000"/>
          </a:xfrm>
          <a:prstGeom prst="rect">
            <a:avLst/>
          </a:prstGeom>
          <a:noFill/>
          <a:ln>
            <a:noFill/>
          </a:ln>
        </p:spPr>
      </p:pic>
      <p:sp>
        <p:nvSpPr>
          <p:cNvPr id="436" name="Shape 436"/>
          <p:cNvSpPr txBox="1"/>
          <p:nvPr/>
        </p:nvSpPr>
        <p:spPr>
          <a:xfrm>
            <a:off x="5048625" y="2264925"/>
            <a:ext cx="6417599" cy="3000000"/>
          </a:xfrm>
          <a:prstGeom prst="rect">
            <a:avLst/>
          </a:prstGeom>
          <a:noFill/>
          <a:ln>
            <a:noFill/>
          </a:ln>
        </p:spPr>
        <p:txBody>
          <a:bodyPr anchorCtr="0" anchor="ctr" bIns="91425" lIns="91425" rIns="91425" tIns="91425">
            <a:noAutofit/>
          </a:bodyPr>
          <a:lstStyle/>
          <a:p>
            <a:pPr indent="0" lvl="0" marL="0" marR="0" rtl="0" algn="l">
              <a:spcBef>
                <a:spcPts val="0"/>
              </a:spcBef>
              <a:buClr>
                <a:schemeClr val="dk1"/>
              </a:buClr>
              <a:buSzPct val="25000"/>
              <a:buFont typeface="Calibri"/>
              <a:buNone/>
            </a:pPr>
            <a:r>
              <a:rPr lang="fr-FR" sz="1800">
                <a:solidFill>
                  <a:schemeClr val="dk1"/>
                </a:solidFill>
                <a:latin typeface="Calibri"/>
                <a:ea typeface="Calibri"/>
                <a:cs typeface="Calibri"/>
                <a:sym typeface="Calibri"/>
              </a:rPr>
              <a:t>https://www.conseil-national.medecin.fr/sites/default/files/precaution.pdf</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type="title"/>
          </p:nvPr>
        </p:nvSpPr>
        <p:spPr>
          <a:xfrm>
            <a:off x="5266225" y="286600"/>
            <a:ext cx="5889299" cy="1059599"/>
          </a:xfrm>
          <a:prstGeom prst="rect">
            <a:avLst/>
          </a:prstGeom>
          <a:noFill/>
          <a:ln>
            <a:noFill/>
          </a:ln>
        </p:spPr>
        <p:txBody>
          <a:bodyPr anchorCtr="0" anchor="b" bIns="91425" lIns="91425" rIns="91425" tIns="91425">
            <a:noAutofit/>
          </a:bodyPr>
          <a:lstStyle/>
          <a:p>
            <a:pPr indent="0" lvl="0" marL="0" marR="0" rtl="0" algn="l">
              <a:lnSpc>
                <a:spcPct val="85000"/>
              </a:lnSpc>
              <a:spcBef>
                <a:spcPts val="0"/>
              </a:spcBef>
              <a:buClr>
                <a:srgbClr val="3F3F3F"/>
              </a:buClr>
              <a:buSzPct val="25000"/>
              <a:buFont typeface="Calibri"/>
              <a:buNone/>
            </a:pPr>
            <a:r>
              <a:rPr b="0" i="0" lang="fr-FR" sz="4800" u="none" cap="none" strike="noStrike">
                <a:solidFill>
                  <a:srgbClr val="3F3F3F"/>
                </a:solidFill>
                <a:latin typeface="Calibri"/>
                <a:ea typeface="Calibri"/>
                <a:cs typeface="Calibri"/>
                <a:sym typeface="Calibri"/>
              </a:rPr>
              <a:t>Quelques références</a:t>
            </a:r>
          </a:p>
        </p:txBody>
      </p:sp>
      <p:pic>
        <p:nvPicPr>
          <p:cNvPr descr="Afficher l'image d'origine" id="442" name="Shape 442"/>
          <p:cNvPicPr preferRelativeResize="0"/>
          <p:nvPr/>
        </p:nvPicPr>
        <p:blipFill rotWithShape="1">
          <a:blip r:embed="rId3">
            <a:alphaModFix/>
          </a:blip>
          <a:srcRect b="0" l="0" r="0" t="0"/>
          <a:stretch/>
        </p:blipFill>
        <p:spPr>
          <a:xfrm>
            <a:off x="125268" y="2084321"/>
            <a:ext cx="2456264" cy="3756641"/>
          </a:xfrm>
          <a:prstGeom prst="rect">
            <a:avLst/>
          </a:prstGeom>
          <a:noFill/>
          <a:ln>
            <a:noFill/>
          </a:ln>
        </p:spPr>
      </p:pic>
      <p:pic>
        <p:nvPicPr>
          <p:cNvPr descr="Afficher l'image d'origine" id="443" name="Shape 443"/>
          <p:cNvPicPr preferRelativeResize="0"/>
          <p:nvPr/>
        </p:nvPicPr>
        <p:blipFill rotWithShape="1">
          <a:blip r:embed="rId4">
            <a:alphaModFix/>
          </a:blip>
          <a:srcRect b="0" l="0" r="0" t="0"/>
          <a:stretch/>
        </p:blipFill>
        <p:spPr>
          <a:xfrm>
            <a:off x="2674841" y="1810138"/>
            <a:ext cx="2981325" cy="4762499"/>
          </a:xfrm>
          <a:prstGeom prst="rect">
            <a:avLst/>
          </a:prstGeom>
          <a:noFill/>
          <a:ln>
            <a:noFill/>
          </a:ln>
        </p:spPr>
      </p:pic>
      <p:pic>
        <p:nvPicPr>
          <p:cNvPr descr="Afficher l'image d'origine" id="444" name="Shape 444"/>
          <p:cNvPicPr preferRelativeResize="0"/>
          <p:nvPr/>
        </p:nvPicPr>
        <p:blipFill rotWithShape="1">
          <a:blip r:embed="rId5">
            <a:alphaModFix/>
          </a:blip>
          <a:srcRect b="0" l="0" r="0" t="0"/>
          <a:stretch/>
        </p:blipFill>
        <p:spPr>
          <a:xfrm>
            <a:off x="5749473" y="1810138"/>
            <a:ext cx="2676069" cy="4092813"/>
          </a:xfrm>
          <a:prstGeom prst="rect">
            <a:avLst/>
          </a:prstGeom>
          <a:noFill/>
          <a:ln>
            <a:noFill/>
          </a:ln>
        </p:spPr>
      </p:pic>
      <p:pic>
        <p:nvPicPr>
          <p:cNvPr descr="Afficher l'image d'origine" id="445" name="Shape 445"/>
          <p:cNvPicPr preferRelativeResize="0"/>
          <p:nvPr/>
        </p:nvPicPr>
        <p:blipFill rotWithShape="1">
          <a:blip r:embed="rId6">
            <a:alphaModFix/>
          </a:blip>
          <a:srcRect b="0" l="0" r="0" t="0"/>
          <a:stretch/>
        </p:blipFill>
        <p:spPr>
          <a:xfrm>
            <a:off x="8655763" y="1650286"/>
            <a:ext cx="2979510" cy="45838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bioéthique ?</a:t>
            </a:r>
          </a:p>
        </p:txBody>
      </p:sp>
      <p:pic>
        <p:nvPicPr>
          <p:cNvPr id="123" name="Shape 123"/>
          <p:cNvPicPr preferRelativeResize="0"/>
          <p:nvPr>
            <p:ph idx="1" type="body"/>
          </p:nvPr>
        </p:nvPicPr>
        <p:blipFill rotWithShape="1">
          <a:blip r:embed="rId3">
            <a:alphaModFix/>
          </a:blip>
          <a:srcRect b="0" l="0" r="0" t="0"/>
          <a:stretch/>
        </p:blipFill>
        <p:spPr>
          <a:xfrm>
            <a:off x="1211650" y="1873993"/>
            <a:ext cx="5276234" cy="4078936"/>
          </a:xfrm>
          <a:prstGeom prst="rect">
            <a:avLst/>
          </a:prstGeom>
          <a:noFill/>
          <a:ln>
            <a:noFill/>
          </a:ln>
        </p:spPr>
      </p:pic>
      <p:sp>
        <p:nvSpPr>
          <p:cNvPr id="124" name="Shape 124"/>
          <p:cNvSpPr txBox="1"/>
          <p:nvPr/>
        </p:nvSpPr>
        <p:spPr>
          <a:xfrm>
            <a:off x="6727375" y="1987422"/>
            <a:ext cx="4786499" cy="175020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Calibri"/>
              <a:buNone/>
            </a:pPr>
            <a:r>
              <a:rPr b="0" i="0" lang="fr-FR" sz="2400" u="none" cap="none" strike="noStrike">
                <a:solidFill>
                  <a:schemeClr val="dk1"/>
                </a:solidFill>
                <a:latin typeface="Calibri"/>
                <a:ea typeface="Calibri"/>
                <a:cs typeface="Calibri"/>
                <a:sym typeface="Calibri"/>
              </a:rPr>
              <a:t>Une interrogation à l’issue de la deuxième guerre mondiale sur la “médecine nazie” et les horreurs perpétrées au nom de la science...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bioéthique ?</a:t>
            </a:r>
          </a:p>
        </p:txBody>
      </p:sp>
      <p:pic>
        <p:nvPicPr>
          <p:cNvPr id="130" name="Shape 130"/>
          <p:cNvPicPr preferRelativeResize="0"/>
          <p:nvPr/>
        </p:nvPicPr>
        <p:blipFill rotWithShape="1">
          <a:blip r:embed="rId3">
            <a:alphaModFix/>
          </a:blip>
          <a:srcRect b="0" l="0" r="0" t="0"/>
          <a:stretch/>
        </p:blipFill>
        <p:spPr>
          <a:xfrm>
            <a:off x="1784096" y="1814450"/>
            <a:ext cx="2803874" cy="4449399"/>
          </a:xfrm>
          <a:prstGeom prst="rect">
            <a:avLst/>
          </a:prstGeom>
          <a:noFill/>
          <a:ln>
            <a:noFill/>
          </a:ln>
        </p:spPr>
      </p:pic>
      <p:sp>
        <p:nvSpPr>
          <p:cNvPr id="131" name="Shape 131"/>
          <p:cNvSpPr txBox="1"/>
          <p:nvPr/>
        </p:nvSpPr>
        <p:spPr>
          <a:xfrm>
            <a:off x="4975225" y="1865075"/>
            <a:ext cx="6180599" cy="40869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SzPct val="25000"/>
              <a:buFont typeface="Calibri"/>
              <a:buNone/>
            </a:pPr>
            <a:r>
              <a:rPr b="0" i="0" lang="fr-FR" sz="2400" u="none" cap="none" strike="noStrike">
                <a:solidFill>
                  <a:schemeClr val="dk1"/>
                </a:solidFill>
                <a:latin typeface="Calibri"/>
                <a:ea typeface="Calibri"/>
                <a:cs typeface="Calibri"/>
                <a:sym typeface="Calibri"/>
              </a:rPr>
              <a:t>Selon le philosophe allemand, Hans JONAS</a:t>
            </a:r>
          </a:p>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ct val="25000"/>
              <a:buFont typeface="Calibri"/>
              <a:buNone/>
            </a:pPr>
            <a:r>
              <a:rPr b="0" i="0" lang="fr-FR" sz="2400" u="none" cap="none" strike="noStrike">
                <a:solidFill>
                  <a:schemeClr val="dk1"/>
                </a:solidFill>
                <a:latin typeface="Calibri"/>
                <a:ea typeface="Calibri"/>
                <a:cs typeface="Calibri"/>
                <a:sym typeface="Calibri"/>
              </a:rPr>
              <a:t>“</a:t>
            </a:r>
            <a:r>
              <a:rPr b="0" i="0" lang="fr-FR" sz="2400" u="none" cap="none" strike="noStrike">
                <a:solidFill>
                  <a:schemeClr val="dk1"/>
                </a:solidFill>
                <a:latin typeface="Libre Baskerville"/>
                <a:ea typeface="Libre Baskerville"/>
                <a:cs typeface="Libre Baskerville"/>
                <a:sym typeface="Libre Baskerville"/>
              </a:rPr>
              <a:t>La bioéthique, nouvelle discipline, nous permet de réfléchir et, par des entraves librement consenties, d'empêcher le pouvoir de l’homme de devenir une malédiction pour lui-même</a:t>
            </a:r>
            <a:r>
              <a:rPr b="0" i="0" lang="fr-FR" sz="2400" u="none" cap="none" strike="noStrike">
                <a:solidFill>
                  <a:schemeClr val="dk1"/>
                </a:solidFill>
                <a:latin typeface="Calibri"/>
                <a:ea typeface="Calibri"/>
                <a:cs typeface="Calibri"/>
                <a:sym typeface="Calibri"/>
              </a:rPr>
              <a:t>”</a:t>
            </a:r>
          </a:p>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Clr>
                <a:schemeClr val="dk1"/>
              </a:buClr>
              <a:buSzPct val="25000"/>
              <a:buFont typeface="Calibri"/>
              <a:buNone/>
            </a:pPr>
            <a:r>
              <a:rPr b="0" i="0" lang="fr-FR" sz="1200" u="none" cap="none" strike="noStrike">
                <a:solidFill>
                  <a:schemeClr val="dk1"/>
                </a:solidFill>
                <a:latin typeface="Calibri"/>
                <a:ea typeface="Calibri"/>
                <a:cs typeface="Calibri"/>
                <a:sym typeface="Calibri"/>
              </a:rPr>
              <a:t>Cité dans « Bioéthique, 25 questions décisives » Gérard FELDMANN, éd. Armand COLIN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bioéthique ?</a:t>
            </a:r>
          </a:p>
        </p:txBody>
      </p:sp>
      <p:sp>
        <p:nvSpPr>
          <p:cNvPr id="137" name="Shape 137"/>
          <p:cNvSpPr txBox="1"/>
          <p:nvPr/>
        </p:nvSpPr>
        <p:spPr>
          <a:xfrm>
            <a:off x="4975225" y="1865075"/>
            <a:ext cx="6180599" cy="4086900"/>
          </a:xfrm>
          <a:prstGeom prst="rect">
            <a:avLst/>
          </a:prstGeom>
          <a:noFill/>
          <a:ln>
            <a:noFill/>
          </a:ln>
        </p:spPr>
        <p:txBody>
          <a:bodyPr anchorCtr="0" anchor="t" bIns="91425" lIns="91425" rIns="91425"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a:p>
            <a:pPr indent="0" lvl="0" marL="0" marR="0" rtl="0" algn="l">
              <a:spcBef>
                <a:spcPts val="0"/>
              </a:spcBef>
              <a:buClr>
                <a:schemeClr val="dk1"/>
              </a:buClr>
              <a:buSzPct val="25000"/>
              <a:buFont typeface="Calibri"/>
              <a:buNone/>
            </a:pPr>
            <a:r>
              <a:rPr b="0" i="0" lang="fr-FR" sz="2400" u="none" cap="none" strike="noStrike">
                <a:solidFill>
                  <a:schemeClr val="dk1"/>
                </a:solidFill>
                <a:latin typeface="Calibri"/>
                <a:ea typeface="Calibri"/>
                <a:cs typeface="Calibri"/>
                <a:sym typeface="Calibri"/>
              </a:rPr>
              <a:t>“</a:t>
            </a:r>
            <a:r>
              <a:rPr b="0" i="0" lang="fr-FR" sz="2400" u="none" cap="none" strike="noStrike">
                <a:solidFill>
                  <a:schemeClr val="dk1"/>
                </a:solidFill>
                <a:latin typeface="Libre Baskerville"/>
                <a:ea typeface="Libre Baskerville"/>
                <a:cs typeface="Libre Baskerville"/>
                <a:sym typeface="Libre Baskerville"/>
              </a:rPr>
              <a:t>la bioéthique met ainsi en exergue l’Autre au sens d’E. LEVINAS où elle se fait la garante de la bienfaisance-le désir de rendre service et de toujours éviter de nuire, dont l'antonyme est malfaisance- du respect de l’autonomie de la personne humaine et des principes d’équité et de justice</a:t>
            </a:r>
            <a:r>
              <a:rPr b="0" i="0" lang="fr-FR" sz="2400" u="none" cap="none" strike="noStrike">
                <a:solidFill>
                  <a:schemeClr val="dk1"/>
                </a:solidFill>
                <a:latin typeface="Calibri"/>
                <a:ea typeface="Calibri"/>
                <a:cs typeface="Calibri"/>
                <a:sym typeface="Calibri"/>
              </a:rPr>
              <a:t>”</a:t>
            </a:r>
          </a:p>
          <a:p>
            <a:pPr indent="0" lvl="0" marL="0" marR="0" rtl="0" algn="l">
              <a:spcBef>
                <a:spcPts val="0"/>
              </a:spcBef>
              <a:buNone/>
            </a:pPr>
            <a:r>
              <a:t/>
            </a:r>
            <a:endParaRPr sz="1200">
              <a:solidFill>
                <a:schemeClr val="dk1"/>
              </a:solidFill>
              <a:latin typeface="Calibri"/>
              <a:ea typeface="Calibri"/>
              <a:cs typeface="Calibri"/>
              <a:sym typeface="Calibri"/>
            </a:endParaRPr>
          </a:p>
          <a:p>
            <a:pPr indent="0" lvl="0" marL="0" marR="0" rtl="0" algn="l">
              <a:spcBef>
                <a:spcPts val="0"/>
              </a:spcBef>
              <a:buSzPct val="25000"/>
              <a:buNone/>
            </a:pPr>
            <a:r>
              <a:rPr lang="fr-FR" sz="1200">
                <a:solidFill>
                  <a:schemeClr val="dk1"/>
                </a:solidFill>
                <a:latin typeface="Calibri"/>
                <a:ea typeface="Calibri"/>
                <a:cs typeface="Calibri"/>
                <a:sym typeface="Calibri"/>
              </a:rPr>
              <a:t>Source  : </a:t>
            </a:r>
          </a:p>
          <a:p>
            <a:pPr indent="0" lvl="0" marL="0" marR="0" rtl="0" algn="l">
              <a:spcBef>
                <a:spcPts val="0"/>
              </a:spcBef>
              <a:spcAft>
                <a:spcPts val="0"/>
              </a:spcAft>
              <a:buSzPct val="25000"/>
              <a:buNone/>
            </a:pPr>
            <a:r>
              <a:rPr lang="fr-FR" sz="1200">
                <a:solidFill>
                  <a:schemeClr val="dk1"/>
                </a:solidFill>
                <a:latin typeface="Calibri"/>
                <a:ea typeface="Calibri"/>
                <a:cs typeface="Calibri"/>
                <a:sym typeface="Calibri"/>
              </a:rPr>
              <a:t>« Bioéthique, 25 questions décisives » Gérard FELDMANN, éd. Armand COLIN</a:t>
            </a:r>
          </a:p>
          <a:p>
            <a:pPr indent="0" lvl="0" marL="0" marR="0" rtl="0" algn="l">
              <a:spcBef>
                <a:spcPts val="0"/>
              </a:spcBef>
              <a:buClr>
                <a:schemeClr val="dk1"/>
              </a:buClr>
              <a:buFont typeface="Calibri"/>
              <a:buNone/>
            </a:pPr>
            <a:r>
              <a:t/>
            </a:r>
            <a:endParaRPr sz="2400">
              <a:solidFill>
                <a:schemeClr val="dk1"/>
              </a:solidFill>
              <a:latin typeface="Calibri"/>
              <a:ea typeface="Calibri"/>
              <a:cs typeface="Calibri"/>
              <a:sym typeface="Calibri"/>
            </a:endParaRPr>
          </a:p>
        </p:txBody>
      </p:sp>
      <p:pic>
        <p:nvPicPr>
          <p:cNvPr id="138" name="Shape 138"/>
          <p:cNvPicPr preferRelativeResize="0"/>
          <p:nvPr/>
        </p:nvPicPr>
        <p:blipFill rotWithShape="1">
          <a:blip r:embed="rId3">
            <a:alphaModFix/>
          </a:blip>
          <a:srcRect b="0" l="0" r="0" t="0"/>
          <a:stretch/>
        </p:blipFill>
        <p:spPr>
          <a:xfrm>
            <a:off x="532000" y="2271736"/>
            <a:ext cx="4379950" cy="32735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bioéthique ?</a:t>
            </a:r>
          </a:p>
        </p:txBody>
      </p:sp>
      <p:sp>
        <p:nvSpPr>
          <p:cNvPr id="144" name="Shape 144"/>
          <p:cNvSpPr txBox="1"/>
          <p:nvPr/>
        </p:nvSpPr>
        <p:spPr>
          <a:xfrm>
            <a:off x="1097275" y="2100425"/>
            <a:ext cx="10058399" cy="3000000"/>
          </a:xfrm>
          <a:prstGeom prst="rect">
            <a:avLst/>
          </a:prstGeom>
          <a:noFill/>
          <a:ln>
            <a:noFill/>
          </a:ln>
        </p:spPr>
        <p:txBody>
          <a:bodyPr anchorCtr="0" anchor="ctr" bIns="91425" lIns="91425" rIns="91425" tIns="91425">
            <a:noAutofit/>
          </a:bodyPr>
          <a:lstStyle/>
          <a:p>
            <a:pPr indent="0" lvl="0" marL="0" marR="0" rtl="0" algn="l">
              <a:spcBef>
                <a:spcPts val="0"/>
              </a:spcBef>
              <a:spcAft>
                <a:spcPts val="0"/>
              </a:spcAft>
              <a:buClr>
                <a:schemeClr val="dk1"/>
              </a:buClr>
              <a:buSzPct val="25000"/>
              <a:buFont typeface="Calibri"/>
              <a:buNone/>
            </a:pPr>
            <a:r>
              <a:rPr lang="fr-FR" sz="3000">
                <a:solidFill>
                  <a:schemeClr val="dk1"/>
                </a:solidFill>
                <a:latin typeface="Calibri"/>
                <a:ea typeface="Calibri"/>
                <a:cs typeface="Calibri"/>
                <a:sym typeface="Calibri"/>
              </a:rPr>
              <a:t>Étude des problèmes moraux soulevés par la recherche biologique, médicale ou génétique et certaines de ses applications.</a:t>
            </a:r>
          </a:p>
          <a:p>
            <a:pPr indent="0" lvl="0" marL="0" marR="0" rtl="0" algn="l">
              <a:spcBef>
                <a:spcPts val="0"/>
              </a:spcBef>
              <a:buClr>
                <a:schemeClr val="dk1"/>
              </a:buClr>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sp>
        <p:nvSpPr>
          <p:cNvPr id="149" name="Shape 149"/>
          <p:cNvSpPr txBox="1"/>
          <p:nvPr>
            <p:ph type="title"/>
          </p:nvPr>
        </p:nvSpPr>
        <p:spPr>
          <a:xfrm>
            <a:off x="1097279" y="286603"/>
            <a:ext cx="10058399" cy="1450756"/>
          </a:xfrm>
          <a:prstGeom prst="rect">
            <a:avLst/>
          </a:prstGeom>
          <a:noFill/>
          <a:ln>
            <a:noFill/>
          </a:ln>
        </p:spPr>
        <p:txBody>
          <a:bodyPr anchorCtr="0" anchor="b" bIns="45700" lIns="91425" rIns="91425" tIns="45700">
            <a:noAutofit/>
          </a:bodyPr>
          <a:lstStyle/>
          <a:p>
            <a:pPr indent="0" lvl="0" marL="0" marR="0" rtl="0" algn="l">
              <a:lnSpc>
                <a:spcPct val="85000"/>
              </a:lnSpc>
              <a:spcBef>
                <a:spcPts val="0"/>
              </a:spcBef>
              <a:spcAft>
                <a:spcPts val="0"/>
              </a:spcAft>
              <a:buClr>
                <a:srgbClr val="404040"/>
              </a:buClr>
              <a:buSzPct val="25000"/>
              <a:buFont typeface="Calibri"/>
              <a:buNone/>
            </a:pPr>
            <a:r>
              <a:rPr b="0" i="0" lang="fr-FR" sz="4800" u="none" cap="none" strike="noStrike">
                <a:solidFill>
                  <a:srgbClr val="404040"/>
                </a:solidFill>
                <a:latin typeface="Calibri"/>
                <a:ea typeface="Calibri"/>
                <a:cs typeface="Calibri"/>
                <a:sym typeface="Calibri"/>
              </a:rPr>
              <a:t>La bioéthique ?</a:t>
            </a:r>
          </a:p>
        </p:txBody>
      </p:sp>
      <p:pic>
        <p:nvPicPr>
          <p:cNvPr id="150" name="Shape 150"/>
          <p:cNvPicPr preferRelativeResize="0"/>
          <p:nvPr>
            <p:ph idx="1" type="body"/>
          </p:nvPr>
        </p:nvPicPr>
        <p:blipFill rotWithShape="1">
          <a:blip r:embed="rId3">
            <a:alphaModFix/>
          </a:blip>
          <a:srcRect b="0" l="0" r="0" t="0"/>
          <a:stretch/>
        </p:blipFill>
        <p:spPr>
          <a:xfrm>
            <a:off x="1180841" y="2049916"/>
            <a:ext cx="10050230" cy="2260827"/>
          </a:xfrm>
          <a:prstGeom prst="rect">
            <a:avLst/>
          </a:prstGeom>
          <a:noFill/>
          <a:ln>
            <a:noFill/>
          </a:ln>
        </p:spPr>
      </p:pic>
      <p:sp>
        <p:nvSpPr>
          <p:cNvPr id="151" name="Shape 151"/>
          <p:cNvSpPr txBox="1"/>
          <p:nvPr/>
        </p:nvSpPr>
        <p:spPr>
          <a:xfrm>
            <a:off x="2784589" y="4861248"/>
            <a:ext cx="6175088" cy="584774"/>
          </a:xfrm>
          <a:prstGeom prst="rect">
            <a:avLst/>
          </a:prstGeom>
          <a:noFill/>
          <a:ln>
            <a:noFill/>
          </a:ln>
        </p:spPr>
        <p:txBody>
          <a:bodyPr anchorCtr="0" anchor="t" bIns="45700" lIns="91425" rIns="91425" tIns="45700">
            <a:noAutofit/>
          </a:bodyPr>
          <a:lstStyle/>
          <a:p>
            <a:pPr indent="0" lvl="0" marL="0" marR="0" rtl="0" algn="ctr">
              <a:spcBef>
                <a:spcPts val="0"/>
              </a:spcBef>
              <a:buClr>
                <a:srgbClr val="002060"/>
              </a:buClr>
              <a:buSzPct val="25000"/>
              <a:buFont typeface="Libre Baskerville"/>
              <a:buNone/>
            </a:pPr>
            <a:r>
              <a:rPr lang="fr-FR" sz="3200">
                <a:solidFill>
                  <a:srgbClr val="002060"/>
                </a:solidFill>
                <a:latin typeface="Libre Baskerville"/>
                <a:ea typeface="Libre Baskerville"/>
                <a:cs typeface="Libre Baskerville"/>
                <a:sym typeface="Libre Baskerville"/>
              </a:rPr>
              <a:t>Création par décret le 23 février1983</a:t>
            </a:r>
          </a:p>
        </p:txBody>
      </p:sp>
    </p:spTree>
  </p:cSld>
  <p:clrMapOvr>
    <a:masterClrMapping/>
  </p:clrMapOvr>
</p:sld>
</file>

<file path=ppt/theme/theme1.xml><?xml version="1.0" encoding="utf-8"?>
<a:theme xmlns:a="http://schemas.openxmlformats.org/drawingml/2006/main" xmlns:r="http://schemas.openxmlformats.org/officeDocument/2006/relationships" name="Rétrospective">
  <a:themeElements>
    <a:clrScheme name="Rétrospective">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