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5" r:id="rId2"/>
    <p:sldId id="272" r:id="rId3"/>
    <p:sldId id="257" r:id="rId4"/>
    <p:sldId id="258" r:id="rId5"/>
    <p:sldId id="259" r:id="rId6"/>
    <p:sldId id="264" r:id="rId7"/>
    <p:sldId id="273" r:id="rId8"/>
    <p:sldId id="260" r:id="rId9"/>
    <p:sldId id="263" r:id="rId1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Marchand" initials="CM" lastIdx="0" clrIdx="0">
    <p:extLst>
      <p:ext uri="{19B8F6BF-5375-455C-9EA6-DF929625EA0E}">
        <p15:presenceInfo xmlns:p15="http://schemas.microsoft.com/office/powerpoint/2012/main" userId="e2cc50fa45905e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1" autoAdjust="0"/>
    <p:restoredTop sz="66746" autoAdjust="0"/>
  </p:normalViewPr>
  <p:slideViewPr>
    <p:cSldViewPr snapToGrid="0">
      <p:cViewPr varScale="1">
        <p:scale>
          <a:sx n="75" d="100"/>
          <a:sy n="75" d="100"/>
        </p:scale>
        <p:origin x="1194" y="60"/>
      </p:cViewPr>
      <p:guideLst/>
    </p:cSldViewPr>
  </p:slideViewPr>
  <p:notesTextViewPr>
    <p:cViewPr>
      <p:scale>
        <a:sx n="1" d="1"/>
        <a:sy n="1" d="1"/>
      </p:scale>
      <p:origin x="0" y="0"/>
    </p:cViewPr>
  </p:notesText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ADCDC0-B2ED-490B-B732-C12FA71B5C8B}" type="datetimeFigureOut">
              <a:rPr lang="fr-FR" smtClean="0"/>
              <a:t>07/03/2016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1FF9CE-3B62-4DA4-A4C3-B77898AD8F0F}" type="slidenum">
              <a:rPr lang="fr-FR" smtClean="0"/>
              <a:t>‹N°›</a:t>
            </a:fld>
            <a:endParaRPr lang="fr-FR"/>
          </a:p>
        </p:txBody>
      </p:sp>
    </p:spTree>
    <p:extLst>
      <p:ext uri="{BB962C8B-B14F-4D97-AF65-F5344CB8AC3E}">
        <p14:creationId xmlns:p14="http://schemas.microsoft.com/office/powerpoint/2010/main" val="424999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1FF9CE-3B62-4DA4-A4C3-B77898AD8F0F}" type="slidenum">
              <a:rPr lang="fr-FR" smtClean="0"/>
              <a:t>1</a:t>
            </a:fld>
            <a:endParaRPr lang="fr-FR"/>
          </a:p>
        </p:txBody>
      </p:sp>
    </p:spTree>
    <p:extLst>
      <p:ext uri="{BB962C8B-B14F-4D97-AF65-F5344CB8AC3E}">
        <p14:creationId xmlns:p14="http://schemas.microsoft.com/office/powerpoint/2010/main" val="258163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1FF9CE-3B62-4DA4-A4C3-B77898AD8F0F}" type="slidenum">
              <a:rPr lang="fr-FR" smtClean="0"/>
              <a:t>2</a:t>
            </a:fld>
            <a:endParaRPr lang="fr-FR"/>
          </a:p>
        </p:txBody>
      </p:sp>
    </p:spTree>
    <p:extLst>
      <p:ext uri="{BB962C8B-B14F-4D97-AF65-F5344CB8AC3E}">
        <p14:creationId xmlns:p14="http://schemas.microsoft.com/office/powerpoint/2010/main" val="179166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I. </a:t>
            </a:r>
            <a:r>
              <a:rPr lang="fr-FR" sz="1200" b="1" u="sng" kern="1200" dirty="0" smtClean="0">
                <a:solidFill>
                  <a:schemeClr val="tx1"/>
                </a:solidFill>
                <a:effectLst/>
                <a:latin typeface="+mn-lt"/>
                <a:ea typeface="+mn-ea"/>
                <a:cs typeface="+mn-cs"/>
              </a:rPr>
              <a:t>Le Principe de laïcité en France</a:t>
            </a:r>
            <a:endParaRPr lang="fr-FR" sz="1200" kern="1200" dirty="0" smtClean="0">
              <a:solidFill>
                <a:schemeClr val="tx1"/>
              </a:solidFill>
              <a:effectLst/>
              <a:latin typeface="+mn-lt"/>
              <a:ea typeface="+mn-ea"/>
              <a:cs typeface="+mn-cs"/>
            </a:endParaRPr>
          </a:p>
          <a:p>
            <a:r>
              <a:rPr lang="fr-FR" sz="1200" b="1" u="none" strike="noStrike"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1. </a:t>
            </a:r>
            <a:r>
              <a:rPr lang="fr-FR" sz="1200" b="1" i="1" u="sng" kern="1200" dirty="0" smtClean="0">
                <a:solidFill>
                  <a:schemeClr val="tx1"/>
                </a:solidFill>
                <a:effectLst/>
                <a:latin typeface="+mn-lt"/>
                <a:ea typeface="+mn-ea"/>
                <a:cs typeface="+mn-cs"/>
              </a:rPr>
              <a:t>Les événements de 2015</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Depuis les évènements tragiques de début janvier 2015 et encore davantage aujourd’hui, la société se tourne vers l’Ecole. Elle l’interpelle sur sa capacité à transmettre les valeurs citoyennes.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Des actes ou des propos d’enfants ou d’adolescents ont surpris ou choqués car ils allaient à l’encontre des valeurs républicaines qui sont transmises à l’Ecole : par exemple, des incidents ont eu lieu pendant la minute de silence organisée dans des Ecoles pour rendre hommage aux victimes des attentats.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Ces actes ont été souvent relayés par les réseaux sociaux et ont eu un retentissement important = la société s’est étonnée que, pour les jeunes, les valeurs républicaines n’allaient pas de soi.</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Or, l’Ecole et l’enracinement des valeurs de la République sont très liées en France car</a:t>
            </a:r>
          </a:p>
          <a:p>
            <a:r>
              <a:rPr lang="fr-FR" sz="1200" kern="1200" dirty="0" smtClean="0">
                <a:solidFill>
                  <a:schemeClr val="tx1"/>
                </a:solidFill>
                <a:effectLst/>
                <a:latin typeface="+mn-lt"/>
                <a:ea typeface="+mn-ea"/>
                <a:cs typeface="+mn-cs"/>
              </a:rPr>
              <a:t>République et l’Ecole se sont construites à la même époque, à la fin du 19ème siècle : depuis l’origine, la transmission des valeurs républicaines est au cœur du projet de l’Ecole.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Comme à chaque grande crise où les valeurs de la République sont en jeux en France, la place de l’Ecole dans l’enseignement de ces valeurs est reposée et suscite des débats.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91FF9CE-3B62-4DA4-A4C3-B77898AD8F0F}" type="slidenum">
              <a:rPr lang="fr-FR" smtClean="0"/>
              <a:t>3</a:t>
            </a:fld>
            <a:endParaRPr lang="fr-FR"/>
          </a:p>
        </p:txBody>
      </p:sp>
    </p:spTree>
    <p:extLst>
      <p:ext uri="{BB962C8B-B14F-4D97-AF65-F5344CB8AC3E}">
        <p14:creationId xmlns:p14="http://schemas.microsoft.com/office/powerpoint/2010/main" val="397233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2. </a:t>
            </a:r>
            <a:r>
              <a:rPr lang="fr-FR" sz="1200" b="1" i="1" u="sng" kern="1200" dirty="0" smtClean="0">
                <a:solidFill>
                  <a:schemeClr val="tx1"/>
                </a:solidFill>
                <a:effectLst/>
                <a:latin typeface="+mn-lt"/>
                <a:ea typeface="+mn-ea"/>
                <a:cs typeface="+mn-cs"/>
              </a:rPr>
              <a:t>La laïcité est une valeur particulièrement sensible en France </a:t>
            </a:r>
            <a:r>
              <a:rPr lang="fr-FR" sz="1200" b="1" i="1"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Elle est difficile à définir de manière simple</a:t>
            </a:r>
          </a:p>
          <a:p>
            <a:r>
              <a:rPr lang="fr-FR" sz="1200" kern="1200" dirty="0" smtClean="0">
                <a:solidFill>
                  <a:schemeClr val="tx1"/>
                </a:solidFill>
                <a:effectLst/>
                <a:latin typeface="+mn-lt"/>
                <a:ea typeface="+mn-ea"/>
                <a:cs typeface="+mn-cs"/>
              </a:rPr>
              <a:t>La laïcité peut se définir comme le respect d’une stricte liberté de conscience = chaque citoyen doit pouvoir avoir librement les croyances qu’il veut. L’Etat ou aucun autre citoyen ne doivent pouvoir se mêler de ce que chaque citoyen croit ou ne croit pas. </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Elle suscite souvent des débats</a:t>
            </a:r>
          </a:p>
          <a:p>
            <a:r>
              <a:rPr lang="fr-FR" sz="1200" kern="1200" dirty="0" smtClean="0">
                <a:solidFill>
                  <a:schemeClr val="tx1"/>
                </a:solidFill>
                <a:effectLst/>
                <a:latin typeface="+mn-lt"/>
                <a:ea typeface="+mn-ea"/>
                <a:cs typeface="+mn-cs"/>
              </a:rPr>
              <a:t>Les interprétations faites du principe de laïcité varient beaucoup en fonction des options philosophiques de chacun = il n’y a pas forcément de consensus sur cette définition. </a:t>
            </a:r>
          </a:p>
          <a:p>
            <a:pPr lvl="0"/>
            <a:r>
              <a:rPr lang="fr-FR" sz="1200" kern="1200" dirty="0" smtClean="0">
                <a:solidFill>
                  <a:schemeClr val="tx1"/>
                </a:solidFill>
                <a:effectLst/>
                <a:latin typeface="+mn-lt"/>
                <a:ea typeface="+mn-ea"/>
                <a:cs typeface="+mn-cs"/>
              </a:rPr>
              <a:t>Certains interprètent la laïcité d’une manière très ouverte = elle permet simplement le respect des croyances</a:t>
            </a:r>
            <a:endParaRPr lang="fr-FR" dirty="0" smtClean="0">
              <a:effectLst/>
            </a:endParaRPr>
          </a:p>
          <a:p>
            <a:pPr lvl="0"/>
            <a:r>
              <a:rPr lang="fr-FR" sz="1200" kern="1200" dirty="0" smtClean="0">
                <a:solidFill>
                  <a:schemeClr val="tx1"/>
                </a:solidFill>
                <a:effectLst/>
                <a:latin typeface="+mn-lt"/>
                <a:ea typeface="+mn-ea"/>
                <a:cs typeface="+mn-cs"/>
              </a:rPr>
              <a:t>Certains interprètent la laïcité de manière très stricte = il faut strictement séparer la sphère publique de la sphère privée en excluant la religion de la sphère publique et en la réservant à la sphère privée.</a:t>
            </a:r>
            <a:endParaRPr lang="fr-FR" dirty="0" smtClean="0">
              <a:effectLst/>
            </a:endParaRP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Elle est relativement « unique » et suscite des incompréhensions à l’étranger.</a:t>
            </a:r>
            <a:r>
              <a:rPr lang="fr-FR" sz="1200" kern="1200" baseline="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391FF9CE-3B62-4DA4-A4C3-B77898AD8F0F}" type="slidenum">
              <a:rPr lang="fr-FR" smtClean="0"/>
              <a:t>4</a:t>
            </a:fld>
            <a:endParaRPr lang="fr-FR"/>
          </a:p>
        </p:txBody>
      </p:sp>
    </p:spTree>
    <p:extLst>
      <p:ext uri="{BB962C8B-B14F-4D97-AF65-F5344CB8AC3E}">
        <p14:creationId xmlns:p14="http://schemas.microsoft.com/office/powerpoint/2010/main" val="47463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0081" y="278257"/>
            <a:ext cx="6243840" cy="3513202"/>
          </a:xfrm>
        </p:spPr>
      </p:sp>
      <p:sp>
        <p:nvSpPr>
          <p:cNvPr id="3" name="Espace réservé des commentaires 2"/>
          <p:cNvSpPr>
            <a:spLocks noGrp="1"/>
          </p:cNvSpPr>
          <p:nvPr>
            <p:ph type="body" idx="1"/>
          </p:nvPr>
        </p:nvSpPr>
        <p:spPr>
          <a:xfrm>
            <a:off x="410081" y="4171762"/>
            <a:ext cx="6210173" cy="5374574"/>
          </a:xfrm>
        </p:spPr>
        <p:txBody>
          <a:bodyPr/>
          <a:lstStyle/>
          <a:p>
            <a:r>
              <a:rPr lang="fr-FR" sz="1100" b="1" i="1" kern="1200" dirty="0" smtClean="0">
                <a:solidFill>
                  <a:schemeClr val="tx1"/>
                </a:solidFill>
                <a:effectLst/>
                <a:latin typeface="+mn-lt"/>
                <a:ea typeface="+mn-ea"/>
                <a:cs typeface="+mn-cs"/>
              </a:rPr>
              <a:t>3. </a:t>
            </a:r>
            <a:r>
              <a:rPr lang="fr-FR" sz="1100" b="1" i="1" u="sng" kern="1200" dirty="0" smtClean="0">
                <a:solidFill>
                  <a:schemeClr val="tx1"/>
                </a:solidFill>
                <a:effectLst/>
                <a:latin typeface="+mn-lt"/>
                <a:ea typeface="+mn-ea"/>
                <a:cs typeface="+mn-cs"/>
              </a:rPr>
              <a:t>La laïcité en France est le résultat d’une difficile conquête</a:t>
            </a:r>
            <a:r>
              <a:rPr lang="fr-FR" sz="1100" b="1" i="1" kern="1200" dirty="0" smtClean="0">
                <a:solidFill>
                  <a:schemeClr val="tx1"/>
                </a:solidFill>
                <a:effectLst/>
                <a:latin typeface="+mn-lt"/>
                <a:ea typeface="+mn-ea"/>
                <a:cs typeface="+mn-cs"/>
              </a:rPr>
              <a:t> :</a:t>
            </a:r>
            <a:endParaRPr lang="fr-FR" sz="1100" kern="1200" dirty="0" smtClean="0">
              <a:solidFill>
                <a:schemeClr val="tx1"/>
              </a:solidFill>
              <a:effectLst/>
              <a:latin typeface="+mn-lt"/>
              <a:ea typeface="+mn-ea"/>
              <a:cs typeface="+mn-cs"/>
            </a:endParaRPr>
          </a:p>
          <a:p>
            <a:r>
              <a:rPr lang="fr-FR" sz="1100" b="1" kern="1200" dirty="0" smtClean="0">
                <a:solidFill>
                  <a:schemeClr val="tx1"/>
                </a:solidFill>
                <a:effectLst/>
                <a:latin typeface="+mn-lt"/>
                <a:ea typeface="+mn-ea"/>
                <a:cs typeface="+mn-cs"/>
              </a:rPr>
              <a:t> </a:t>
            </a:r>
            <a:endParaRPr lang="fr-FR" sz="1100" kern="1200" dirty="0" smtClean="0">
              <a:solidFill>
                <a:schemeClr val="tx1"/>
              </a:solidFill>
              <a:effectLst/>
              <a:latin typeface="+mn-lt"/>
              <a:ea typeface="+mn-ea"/>
              <a:cs typeface="+mn-cs"/>
            </a:endParaRPr>
          </a:p>
          <a:p>
            <a:r>
              <a:rPr lang="fr-FR" sz="1100" kern="1200" dirty="0" smtClean="0">
                <a:solidFill>
                  <a:schemeClr val="tx1"/>
                </a:solidFill>
                <a:effectLst/>
                <a:latin typeface="+mn-lt"/>
                <a:ea typeface="+mn-ea"/>
                <a:cs typeface="+mn-cs"/>
              </a:rPr>
              <a:t>S’il y a incompréhension sur ce qu’est la laïcité en France, c’est qu’elle est le fruit d’une histoire particulière en France axée sur un conflit entre l’Eglise et l’Etat</a:t>
            </a:r>
          </a:p>
          <a:p>
            <a:r>
              <a:rPr lang="fr-FR" sz="1100" kern="1200" dirty="0" smtClean="0">
                <a:solidFill>
                  <a:schemeClr val="tx1"/>
                </a:solidFill>
                <a:effectLst/>
                <a:latin typeface="+mn-lt"/>
                <a:ea typeface="+mn-ea"/>
                <a:cs typeface="+mn-cs"/>
              </a:rPr>
              <a:t> </a:t>
            </a:r>
          </a:p>
          <a:p>
            <a:r>
              <a:rPr lang="fr-FR" sz="1100" kern="1200" dirty="0" smtClean="0">
                <a:solidFill>
                  <a:schemeClr val="tx1"/>
                </a:solidFill>
                <a:effectLst/>
                <a:latin typeface="+mn-lt"/>
                <a:ea typeface="+mn-ea"/>
                <a:cs typeface="+mn-cs"/>
              </a:rPr>
              <a:t>Cette histoire conflictuelle est marquée par quelques moments forts : </a:t>
            </a:r>
          </a:p>
          <a:p>
            <a:r>
              <a:rPr lang="fr-FR" sz="1100" kern="1200" dirty="0" smtClean="0">
                <a:solidFill>
                  <a:schemeClr val="tx1"/>
                </a:solidFill>
                <a:effectLst/>
                <a:latin typeface="+mn-lt"/>
                <a:ea typeface="+mn-ea"/>
                <a:cs typeface="+mn-cs"/>
              </a:rPr>
              <a:t>1</a:t>
            </a:r>
            <a:r>
              <a:rPr lang="fr-FR" sz="1100" kern="1200" baseline="30000" dirty="0" smtClean="0">
                <a:solidFill>
                  <a:schemeClr val="tx1"/>
                </a:solidFill>
                <a:effectLst/>
                <a:latin typeface="+mn-lt"/>
                <a:ea typeface="+mn-ea"/>
                <a:cs typeface="+mn-cs"/>
              </a:rPr>
              <a:t>er</a:t>
            </a:r>
            <a:r>
              <a:rPr lang="fr-FR" sz="1100" kern="1200" dirty="0" smtClean="0">
                <a:solidFill>
                  <a:schemeClr val="tx1"/>
                </a:solidFill>
                <a:effectLst/>
                <a:latin typeface="+mn-lt"/>
                <a:ea typeface="+mn-ea"/>
                <a:cs typeface="+mn-cs"/>
              </a:rPr>
              <a:t> moment : La période des Lumières =  Les idées de liberté et de tolérance des philosophes des Lumières s’opposent à l’emprise de l’Eglise qui est l’un des piliers de la Monarchie absolue</a:t>
            </a:r>
          </a:p>
          <a:p>
            <a:r>
              <a:rPr lang="fr-FR" sz="1100" kern="1200" dirty="0" smtClean="0">
                <a:solidFill>
                  <a:schemeClr val="tx1"/>
                </a:solidFill>
                <a:effectLst/>
                <a:latin typeface="+mn-lt"/>
                <a:ea typeface="+mn-ea"/>
                <a:cs typeface="+mn-cs"/>
              </a:rPr>
              <a:t>2</a:t>
            </a:r>
            <a:r>
              <a:rPr lang="fr-FR" sz="1100" kern="1200" baseline="30000" dirty="0" smtClean="0">
                <a:solidFill>
                  <a:schemeClr val="tx1"/>
                </a:solidFill>
                <a:effectLst/>
                <a:latin typeface="+mn-lt"/>
                <a:ea typeface="+mn-ea"/>
                <a:cs typeface="+mn-cs"/>
              </a:rPr>
              <a:t>ème</a:t>
            </a:r>
            <a:r>
              <a:rPr lang="fr-FR" sz="1100" kern="1200" dirty="0" smtClean="0">
                <a:solidFill>
                  <a:schemeClr val="tx1"/>
                </a:solidFill>
                <a:effectLst/>
                <a:latin typeface="+mn-lt"/>
                <a:ea typeface="+mn-ea"/>
                <a:cs typeface="+mn-cs"/>
              </a:rPr>
              <a:t> moment : La période de la Révolution = Les révolutionnaires suppriment les privilèges de l’Eglise qui devient l’une des principales forces contre-révolutionnaires pendant tout le 19ème siècle</a:t>
            </a:r>
          </a:p>
          <a:p>
            <a:r>
              <a:rPr lang="fr-FR" sz="1100" kern="1200" dirty="0" smtClean="0">
                <a:solidFill>
                  <a:schemeClr val="tx1"/>
                </a:solidFill>
                <a:effectLst/>
                <a:latin typeface="+mn-lt"/>
                <a:ea typeface="+mn-ea"/>
                <a:cs typeface="+mn-cs"/>
              </a:rPr>
              <a:t>3</a:t>
            </a:r>
            <a:r>
              <a:rPr lang="fr-FR" sz="1100" kern="1200" baseline="30000" dirty="0" smtClean="0">
                <a:solidFill>
                  <a:schemeClr val="tx1"/>
                </a:solidFill>
                <a:effectLst/>
                <a:latin typeface="+mn-lt"/>
                <a:ea typeface="+mn-ea"/>
                <a:cs typeface="+mn-cs"/>
              </a:rPr>
              <a:t>ème</a:t>
            </a:r>
            <a:r>
              <a:rPr lang="fr-FR" sz="1100" kern="1200" dirty="0" smtClean="0">
                <a:solidFill>
                  <a:schemeClr val="tx1"/>
                </a:solidFill>
                <a:effectLst/>
                <a:latin typeface="+mn-lt"/>
                <a:ea typeface="+mn-ea"/>
                <a:cs typeface="+mn-cs"/>
              </a:rPr>
              <a:t> moment : Napoléon = réconciliation de l’Etat avec les Eglises par la signature d’un Concordat </a:t>
            </a:r>
          </a:p>
          <a:p>
            <a:r>
              <a:rPr lang="fr-FR" sz="1100" kern="1200" dirty="0" smtClean="0">
                <a:solidFill>
                  <a:schemeClr val="tx1"/>
                </a:solidFill>
                <a:effectLst/>
                <a:latin typeface="+mn-lt"/>
                <a:ea typeface="+mn-ea"/>
                <a:cs typeface="+mn-cs"/>
              </a:rPr>
              <a:t>4</a:t>
            </a:r>
            <a:r>
              <a:rPr lang="fr-FR" sz="1100" kern="1200" baseline="30000" dirty="0" smtClean="0">
                <a:solidFill>
                  <a:schemeClr val="tx1"/>
                </a:solidFill>
                <a:effectLst/>
                <a:latin typeface="+mn-lt"/>
                <a:ea typeface="+mn-ea"/>
                <a:cs typeface="+mn-cs"/>
              </a:rPr>
              <a:t>ème</a:t>
            </a:r>
            <a:r>
              <a:rPr lang="fr-FR" sz="1100" kern="1200" dirty="0" smtClean="0">
                <a:solidFill>
                  <a:schemeClr val="tx1"/>
                </a:solidFill>
                <a:effectLst/>
                <a:latin typeface="+mn-lt"/>
                <a:ea typeface="+mn-ea"/>
                <a:cs typeface="+mn-cs"/>
              </a:rPr>
              <a:t> moment : La IIIème République = les valeurs de la République s’imposent contre la résistance de l’Eglise </a:t>
            </a:r>
            <a:r>
              <a:rPr lang="fr-FR" sz="1100" kern="1200" dirty="0" smtClean="0">
                <a:solidFill>
                  <a:schemeClr val="tx1"/>
                </a:solidFill>
                <a:effectLst/>
                <a:latin typeface="+mn-lt"/>
                <a:ea typeface="+mn-ea"/>
                <a:cs typeface="+mn-cs"/>
                <a:sym typeface="Wingdings" panose="05000000000000000000" pitchFamily="2" charset="2"/>
              </a:rPr>
              <a:t></a:t>
            </a:r>
            <a:r>
              <a:rPr lang="fr-FR" sz="1100" kern="1200" dirty="0" smtClean="0">
                <a:solidFill>
                  <a:schemeClr val="tx1"/>
                </a:solidFill>
                <a:effectLst/>
                <a:latin typeface="+mn-lt"/>
                <a:ea typeface="+mn-ea"/>
                <a:cs typeface="+mn-cs"/>
              </a:rPr>
              <a:t> il s’agit d’une période d’anticléricalisme très marqué avec deux dates clefs :</a:t>
            </a:r>
          </a:p>
          <a:p>
            <a:r>
              <a:rPr lang="fr-FR" sz="1100" kern="1200" dirty="0" smtClean="0">
                <a:solidFill>
                  <a:schemeClr val="tx1"/>
                </a:solidFill>
                <a:effectLst/>
                <a:latin typeface="+mn-lt"/>
                <a:ea typeface="+mn-ea"/>
                <a:cs typeface="+mn-cs"/>
              </a:rPr>
              <a:t>- Années 1880 = Lois scolaires Ferry = l’Ecole devient totalement laïque </a:t>
            </a:r>
          </a:p>
          <a:p>
            <a:r>
              <a:rPr lang="fr-FR" sz="1100" kern="1200" dirty="0" smtClean="0">
                <a:solidFill>
                  <a:schemeClr val="tx1"/>
                </a:solidFill>
                <a:effectLst/>
                <a:latin typeface="+mn-lt"/>
                <a:ea typeface="+mn-ea"/>
                <a:cs typeface="+mn-cs"/>
              </a:rPr>
              <a:t>- 1905 = Loi de Séparation des Eglises et de l’Etat </a:t>
            </a:r>
          </a:p>
          <a:p>
            <a:r>
              <a:rPr lang="fr-FR" sz="1100" kern="1200" dirty="0" smtClean="0">
                <a:solidFill>
                  <a:schemeClr val="tx1"/>
                </a:solidFill>
                <a:effectLst/>
                <a:latin typeface="+mn-lt"/>
                <a:ea typeface="+mn-ea"/>
                <a:cs typeface="+mn-cs"/>
              </a:rPr>
              <a:t>Repose sur un triple refus : </a:t>
            </a:r>
          </a:p>
          <a:p>
            <a:r>
              <a:rPr lang="fr-FR" sz="1100" kern="1200" dirty="0" smtClean="0">
                <a:solidFill>
                  <a:schemeClr val="tx1"/>
                </a:solidFill>
                <a:effectLst/>
                <a:latin typeface="+mn-lt"/>
                <a:ea typeface="+mn-ea"/>
                <a:cs typeface="+mn-cs"/>
              </a:rPr>
              <a:t>Le refus d'une laïcité antireligieuse, qui était celle prônée par Maurice Allard = la suppression des églises par l'État.</a:t>
            </a:r>
          </a:p>
          <a:p>
            <a:r>
              <a:rPr lang="fr-FR" sz="1100" kern="1200" dirty="0" smtClean="0">
                <a:solidFill>
                  <a:schemeClr val="tx1"/>
                </a:solidFill>
                <a:effectLst/>
                <a:latin typeface="+mn-lt"/>
                <a:ea typeface="+mn-ea"/>
                <a:cs typeface="+mn-cs"/>
              </a:rPr>
              <a:t>Le second refus a été celui de la laïcité autoritaire d'Emile Combes = l'État contrôle les institutions religieuses, subordonne les églises à l'État.</a:t>
            </a:r>
          </a:p>
          <a:p>
            <a:r>
              <a:rPr lang="fr-FR" sz="1100" kern="1200" dirty="0" smtClean="0">
                <a:solidFill>
                  <a:schemeClr val="tx1"/>
                </a:solidFill>
                <a:effectLst/>
                <a:latin typeface="+mn-lt"/>
                <a:ea typeface="+mn-ea"/>
                <a:cs typeface="+mn-cs"/>
              </a:rPr>
              <a:t>Le troisième refus, a été celui de la laïcité libérale = l'organisation même de la religion devait s'inscrire sur le modèle des associations de 1901, et mettait fin à la singularité de l'organisation des institutions religieuses.</a:t>
            </a:r>
          </a:p>
          <a:p>
            <a:r>
              <a:rPr lang="fr-FR" sz="1100" kern="1200" dirty="0" smtClean="0">
                <a:solidFill>
                  <a:schemeClr val="tx1"/>
                </a:solidFill>
                <a:effectLst/>
                <a:latin typeface="+mn-lt"/>
                <a:ea typeface="+mn-ea"/>
                <a:cs typeface="+mn-cs"/>
              </a:rPr>
              <a:t>Ces trois refus, dessinent ce qu'aurait pu être la laïcité. Ils nous rappellent surtout aujourd'hui ce qu'elle n'est pas.</a:t>
            </a:r>
          </a:p>
          <a:p>
            <a:r>
              <a:rPr lang="fr-FR" sz="1100" kern="1200" dirty="0" smtClean="0">
                <a:solidFill>
                  <a:schemeClr val="tx1"/>
                </a:solidFill>
                <a:effectLst/>
                <a:latin typeface="+mn-lt"/>
                <a:ea typeface="+mn-ea"/>
                <a:cs typeface="+mn-cs"/>
              </a:rPr>
              <a:t>Le choix qui a été fait est celui soutenu par Aristide Briand et Jean Jaurès = la séparation </a:t>
            </a:r>
            <a:r>
              <a:rPr lang="fr-FR" sz="1100" kern="1200" dirty="0" smtClean="0">
                <a:solidFill>
                  <a:schemeClr val="tx1"/>
                </a:solidFill>
                <a:effectLst/>
                <a:latin typeface="+mn-lt"/>
                <a:ea typeface="+mn-ea"/>
                <a:cs typeface="+mn-cs"/>
                <a:sym typeface="Wingdings" panose="05000000000000000000" pitchFamily="2" charset="2"/>
              </a:rPr>
              <a:t></a:t>
            </a:r>
            <a:r>
              <a:rPr lang="fr-FR" sz="1100" kern="1200" dirty="0" smtClean="0">
                <a:solidFill>
                  <a:schemeClr val="tx1"/>
                </a:solidFill>
                <a:effectLst/>
                <a:latin typeface="+mn-lt"/>
                <a:ea typeface="+mn-ea"/>
                <a:cs typeface="+mn-cs"/>
              </a:rPr>
              <a:t> une distinction nette entre la croyance et le savoir, entre l'État et le citoyen, entre le service public et ses usagers. En termes simples, L’Etat ne s’occupe pas de religion. </a:t>
            </a:r>
          </a:p>
          <a:p>
            <a:r>
              <a:rPr lang="fr-FR" sz="1100" kern="1200" dirty="0" smtClean="0">
                <a:solidFill>
                  <a:schemeClr val="tx1"/>
                </a:solidFill>
                <a:effectLst/>
                <a:latin typeface="+mn-lt"/>
                <a:ea typeface="+mn-ea"/>
                <a:cs typeface="+mn-cs"/>
              </a:rPr>
              <a:t> </a:t>
            </a:r>
          </a:p>
          <a:p>
            <a:r>
              <a:rPr lang="fr-FR" sz="1100" kern="1200" dirty="0" smtClean="0">
                <a:solidFill>
                  <a:schemeClr val="tx1"/>
                </a:solidFill>
                <a:effectLst/>
                <a:latin typeface="+mn-lt"/>
                <a:ea typeface="+mn-ea"/>
                <a:cs typeface="+mn-cs"/>
              </a:rPr>
              <a:t>5</a:t>
            </a:r>
            <a:r>
              <a:rPr lang="fr-FR" sz="1100" kern="1200" baseline="30000" dirty="0" smtClean="0">
                <a:solidFill>
                  <a:schemeClr val="tx1"/>
                </a:solidFill>
                <a:effectLst/>
                <a:latin typeface="+mn-lt"/>
                <a:ea typeface="+mn-ea"/>
                <a:cs typeface="+mn-cs"/>
              </a:rPr>
              <a:t>ème</a:t>
            </a:r>
            <a:r>
              <a:rPr lang="fr-FR" sz="1100" kern="1200" dirty="0" smtClean="0">
                <a:solidFill>
                  <a:schemeClr val="tx1"/>
                </a:solidFill>
                <a:effectLst/>
                <a:latin typeface="+mn-lt"/>
                <a:ea typeface="+mn-ea"/>
                <a:cs typeface="+mn-cs"/>
              </a:rPr>
              <a:t> moment : La IVème et la Vème République inscrivent dans la constitution que « la République est laïque »</a:t>
            </a:r>
            <a:endParaRPr lang="fr-FR" sz="11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91FF9CE-3B62-4DA4-A4C3-B77898AD8F0F}" type="slidenum">
              <a:rPr lang="fr-FR" smtClean="0"/>
              <a:t>5</a:t>
            </a:fld>
            <a:endParaRPr lang="fr-FR"/>
          </a:p>
        </p:txBody>
      </p:sp>
    </p:spTree>
    <p:extLst>
      <p:ext uri="{BB962C8B-B14F-4D97-AF65-F5344CB8AC3E}">
        <p14:creationId xmlns:p14="http://schemas.microsoft.com/office/powerpoint/2010/main" val="168273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ln>
        </p:spPr>
      </p:sp>
      <p:sp>
        <p:nvSpPr>
          <p:cNvPr id="22530"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r>
              <a:rPr lang="fr-FR" altLang="fr-FR" dirty="0" smtClean="0">
                <a:solidFill>
                  <a:srgbClr val="000000"/>
                </a:solidFill>
                <a:latin typeface="Arial" panose="020B0604020202020204" pitchFamily="34" charset="0"/>
                <a:ea typeface="Microsoft YaHei" panose="020B0503020204020204" pitchFamily="34" charset="-122"/>
              </a:rPr>
              <a:t>Plus</a:t>
            </a:r>
            <a:r>
              <a:rPr lang="fr-FR" altLang="fr-FR" baseline="0" dirty="0" smtClean="0">
                <a:solidFill>
                  <a:srgbClr val="000000"/>
                </a:solidFill>
                <a:latin typeface="Arial" panose="020B0604020202020204" pitchFamily="34" charset="0"/>
                <a:ea typeface="Microsoft YaHei" panose="020B0503020204020204" pitchFamily="34" charset="-122"/>
              </a:rPr>
              <a:t> qu’une valeur en elle-même, la laïcité est un principe, un cadre, qui permet, compte-tenu de l’histoire spécifique de la construction de la culture républicaine en France, aux valeurs fondamentales de la République de s’exercer pleinement. Elle garantie ainsi : </a:t>
            </a:r>
          </a:p>
          <a:p>
            <a:pPr eaLnBrk="1">
              <a:spcBef>
                <a:spcPct val="0"/>
              </a:spcBef>
            </a:pPr>
            <a:endParaRPr lang="fr-FR" altLang="fr-FR" baseline="0" dirty="0" smtClean="0">
              <a:solidFill>
                <a:srgbClr val="000000"/>
              </a:solidFill>
              <a:latin typeface="Arial" panose="020B0604020202020204" pitchFamily="34" charset="0"/>
              <a:ea typeface="Microsoft YaHei" panose="020B0503020204020204" pitchFamily="34" charset="-122"/>
            </a:endParaRPr>
          </a:p>
          <a:p>
            <a:pPr marL="0" marR="0" indent="0" algn="l" defTabSz="914400" rtl="0" eaLnBrk="1" fontAlgn="auto" latinLnBrk="0" hangingPunct="1">
              <a:lnSpc>
                <a:spcPct val="100000"/>
              </a:lnSpc>
              <a:spcBef>
                <a:spcPct val="0"/>
              </a:spcBef>
              <a:spcAft>
                <a:spcPts val="0"/>
              </a:spcAft>
              <a:buClrTx/>
              <a:buSzTx/>
              <a:buFontTx/>
              <a:buNone/>
              <a:tabLst/>
              <a:defRPr/>
            </a:pPr>
            <a:r>
              <a:rPr lang="fr-FR" altLang="fr-FR" sz="1200" b="1" i="1" dirty="0" smtClean="0">
                <a:ea typeface="Microsoft YaHei" panose="020B0503020204020204" pitchFamily="34" charset="-122"/>
              </a:rPr>
              <a:t>La Liberté</a:t>
            </a:r>
          </a:p>
          <a:p>
            <a:pPr marL="0" marR="0" indent="0" algn="just" defTabSz="914400" rtl="0" eaLnBrk="1" fontAlgn="auto" latinLnBrk="0" hangingPunct="1">
              <a:lnSpc>
                <a:spcPct val="100000"/>
              </a:lnSpc>
              <a:spcBef>
                <a:spcPct val="0"/>
              </a:spcBef>
              <a:spcAft>
                <a:spcPts val="0"/>
              </a:spcAft>
              <a:buClrTx/>
              <a:buSzTx/>
              <a:buFontTx/>
              <a:buNone/>
              <a:tabLst/>
              <a:defRPr/>
            </a:pPr>
            <a:endParaRPr lang="fr-FR" altLang="fr-FR" sz="1200" b="1" i="1" dirty="0" smtClean="0">
              <a:ea typeface="Microsoft YaHei" panose="020B0503020204020204" pitchFamily="34" charset="-122"/>
            </a:endParaRPr>
          </a:p>
          <a:p>
            <a:pPr algn="just" eaLnBrk="1" hangingPunct="1">
              <a:buSzPct val="45000"/>
              <a:buFont typeface="StarSymbol" charset="0"/>
              <a:buNone/>
            </a:pPr>
            <a:r>
              <a:rPr lang="fr-FR" altLang="fr-FR" sz="1200" b="0" dirty="0" smtClean="0">
                <a:latin typeface="Calibri" panose="020F0502020204030204" pitchFamily="34" charset="0"/>
              </a:rPr>
              <a:t>En assurant la liberté de conscience :</a:t>
            </a:r>
            <a:r>
              <a:rPr lang="fr-FR" altLang="fr-FR" sz="1200" b="0" baseline="0" dirty="0" smtClean="0">
                <a:latin typeface="Calibri" panose="020F0502020204030204" pitchFamily="34" charset="0"/>
              </a:rPr>
              <a:t> </a:t>
            </a:r>
            <a:r>
              <a:rPr lang="fr-FR" altLang="fr-FR" sz="1200" dirty="0" smtClean="0">
                <a:latin typeface="Calibri" panose="020F0502020204030204" pitchFamily="34" charset="0"/>
              </a:rPr>
              <a:t>croire ou de ne pas croire</a:t>
            </a:r>
            <a:r>
              <a:rPr lang="fr-FR" altLang="fr-FR" sz="1200" baseline="0" dirty="0" smtClean="0">
                <a:latin typeface="Calibri" panose="020F0502020204030204" pitchFamily="34" charset="0"/>
              </a:rPr>
              <a:t> </a:t>
            </a:r>
            <a:r>
              <a:rPr lang="fr-FR" altLang="fr-FR" sz="1200" dirty="0" smtClean="0">
                <a:latin typeface="Calibri" panose="020F0502020204030204" pitchFamily="34" charset="0"/>
              </a:rPr>
              <a:t>est garanti dans les limites</a:t>
            </a:r>
            <a:r>
              <a:rPr lang="fr-FR" altLang="fr-FR" sz="1200" baseline="0" dirty="0" smtClean="0">
                <a:latin typeface="Calibri" panose="020F0502020204030204" pitchFamily="34" charset="0"/>
              </a:rPr>
              <a:t> </a:t>
            </a:r>
            <a:r>
              <a:rPr lang="fr-FR" altLang="fr-FR" sz="1200" dirty="0" smtClean="0">
                <a:latin typeface="Calibri" panose="020F0502020204030204" pitchFamily="34" charset="0"/>
              </a:rPr>
              <a:t>imposées par la Loi. </a:t>
            </a:r>
          </a:p>
          <a:p>
            <a:pPr algn="just" eaLnBrk="1" hangingPunct="1">
              <a:buSzPct val="45000"/>
              <a:buFont typeface="StarSymbol" charset="0"/>
              <a:buNone/>
            </a:pPr>
            <a:endParaRPr lang="fr-FR" altLang="fr-FR" sz="1200" dirty="0" smtClean="0">
              <a:solidFill>
                <a:srgbClr val="000000"/>
              </a:solidFill>
              <a:latin typeface="Calibri" panose="020F0502020204030204" pitchFamily="34" charset="0"/>
              <a:ea typeface="Microsoft YaHei" panose="020B0503020204020204" pitchFamily="34" charset="-122"/>
            </a:endParaRPr>
          </a:p>
          <a:p>
            <a:pPr algn="just" eaLnBrk="1" hangingPunct="1">
              <a:buSzPct val="45000"/>
              <a:buFont typeface="StarSymbol" charset="0"/>
              <a:buNone/>
            </a:pPr>
            <a:r>
              <a:rPr lang="fr-FR" altLang="fr-FR" b="1" i="1" dirty="0" smtClean="0">
                <a:solidFill>
                  <a:srgbClr val="000000"/>
                </a:solidFill>
                <a:latin typeface="Arial" panose="020B0604020202020204" pitchFamily="34" charset="0"/>
                <a:ea typeface="Microsoft YaHei" panose="020B0503020204020204" pitchFamily="34" charset="-122"/>
              </a:rPr>
              <a:t>L’Egalité </a:t>
            </a:r>
          </a:p>
          <a:p>
            <a:pPr algn="just" eaLnBrk="1" hangingPunct="1">
              <a:buSzPct val="45000"/>
              <a:buFont typeface="StarSymbol" charset="0"/>
              <a:buNone/>
            </a:pPr>
            <a:endParaRPr lang="fr-FR" altLang="fr-FR" dirty="0" smtClean="0">
              <a:solidFill>
                <a:srgbClr val="000000"/>
              </a:solidFill>
              <a:latin typeface="Arial" panose="020B0604020202020204" pitchFamily="34" charset="0"/>
              <a:ea typeface="Microsoft YaHei" panose="020B0503020204020204" pitchFamily="34" charset="-122"/>
            </a:endParaRPr>
          </a:p>
          <a:p>
            <a:pPr algn="l" eaLnBrk="1" hangingPunct="1">
              <a:buSzPct val="45000"/>
              <a:buFont typeface="StarSymbol" charset="0"/>
              <a:buNone/>
            </a:pPr>
            <a:r>
              <a:rPr lang="fr-FR" altLang="ja-JP" sz="1200" b="0" i="0" dirty="0" smtClean="0">
                <a:latin typeface="Calibri" panose="020F0502020204030204" pitchFamily="34" charset="0"/>
              </a:rPr>
              <a:t>En</a:t>
            </a:r>
            <a:r>
              <a:rPr lang="fr-FR" altLang="ja-JP" sz="1200" b="0" i="0" baseline="0" dirty="0" smtClean="0">
                <a:latin typeface="Calibri" panose="020F0502020204030204" pitchFamily="34" charset="0"/>
              </a:rPr>
              <a:t> garantissant l</a:t>
            </a:r>
            <a:r>
              <a:rPr lang="fr-FR" altLang="ja-JP" sz="1200" b="0" i="0" dirty="0" smtClean="0">
                <a:latin typeface="Calibri" panose="020F0502020204030204" pitchFamily="34" charset="0"/>
              </a:rPr>
              <a:t>’égal traitement de tous :</a:t>
            </a:r>
            <a:r>
              <a:rPr lang="fr-FR" altLang="ja-JP" sz="1200" b="0" i="0" baseline="0" dirty="0" smtClean="0">
                <a:latin typeface="Calibri" panose="020F0502020204030204" pitchFamily="34" charset="0"/>
              </a:rPr>
              <a:t> t</a:t>
            </a:r>
            <a:r>
              <a:rPr lang="fr-FR" altLang="ja-JP" sz="1200" b="0" i="0" dirty="0" smtClean="0">
                <a:latin typeface="Calibri" panose="020F0502020204030204" pitchFamily="34" charset="0"/>
              </a:rPr>
              <a:t>ous les </a:t>
            </a:r>
            <a:r>
              <a:rPr lang="fr-FR" altLang="fr-FR" sz="1200" b="0" i="0" dirty="0" smtClean="0">
                <a:latin typeface="Calibri" panose="020F0502020204030204" pitchFamily="34" charset="0"/>
              </a:rPr>
              <a:t>citoyens sont égaux </a:t>
            </a:r>
            <a:r>
              <a:rPr lang="fr-FR" altLang="fr-FR" sz="1200" b="0" i="0" baseline="0" dirty="0" smtClean="0">
                <a:latin typeface="Calibri" panose="020F0502020204030204" pitchFamily="34" charset="0"/>
              </a:rPr>
              <a:t> </a:t>
            </a:r>
            <a:r>
              <a:rPr lang="fr-FR" altLang="fr-FR" sz="1200" b="0" i="0" dirty="0" smtClean="0">
                <a:latin typeface="Calibri" panose="020F0502020204030204" pitchFamily="34" charset="0"/>
              </a:rPr>
              <a:t>quelles que</a:t>
            </a:r>
            <a:r>
              <a:rPr lang="fr-FR" altLang="fr-FR" sz="1200" b="0" i="0" baseline="0" dirty="0" smtClean="0">
                <a:latin typeface="Calibri" panose="020F0502020204030204" pitchFamily="34" charset="0"/>
              </a:rPr>
              <a:t> </a:t>
            </a:r>
            <a:r>
              <a:rPr lang="fr-FR" altLang="fr-FR" sz="1200" b="0" i="0" dirty="0" smtClean="0">
                <a:latin typeface="Calibri" panose="020F0502020204030204" pitchFamily="34" charset="0"/>
              </a:rPr>
              <a:t>soient leurs croyances.</a:t>
            </a:r>
          </a:p>
          <a:p>
            <a:pPr algn="l" eaLnBrk="1" hangingPunct="1">
              <a:buSzPct val="45000"/>
              <a:buFont typeface="StarSymbol" charset="0"/>
              <a:buNone/>
            </a:pPr>
            <a:endParaRPr lang="fr-FR" altLang="fr-FR" sz="1200" b="1" i="1" dirty="0" smtClean="0">
              <a:latin typeface="Calibri" panose="020F0502020204030204" pitchFamily="34" charset="0"/>
            </a:endParaRPr>
          </a:p>
          <a:p>
            <a:pPr algn="l" eaLnBrk="1" hangingPunct="1">
              <a:buSzPct val="45000"/>
              <a:buFont typeface="StarSymbol" charset="0"/>
              <a:buNone/>
            </a:pPr>
            <a:r>
              <a:rPr lang="fr-FR" altLang="fr-FR" sz="1200" b="1" i="1" dirty="0" smtClean="0">
                <a:latin typeface="Calibri" panose="020F0502020204030204" pitchFamily="34" charset="0"/>
              </a:rPr>
              <a:t>La Fraternité</a:t>
            </a:r>
          </a:p>
          <a:p>
            <a:pPr algn="l" eaLnBrk="1" hangingPunct="1">
              <a:buSzPct val="45000"/>
              <a:buFont typeface="StarSymbol" charset="0"/>
              <a:buNone/>
            </a:pPr>
            <a:endParaRPr lang="fr-FR" altLang="fr-FR" sz="1200" b="0" i="0" dirty="0" smtClean="0">
              <a:latin typeface="Calibri" panose="020F0502020204030204" pitchFamily="34" charset="0"/>
            </a:endParaRPr>
          </a:p>
          <a:p>
            <a:pPr algn="l" eaLnBrk="1" hangingPunct="1">
              <a:buSzPct val="45000"/>
              <a:buFont typeface="StarSymbol" charset="0"/>
              <a:buNone/>
            </a:pPr>
            <a:r>
              <a:rPr lang="fr-FR" altLang="fr-FR" sz="1200" b="0" dirty="0" smtClean="0">
                <a:latin typeface="Calibri" panose="020F0502020204030204" pitchFamily="34" charset="0"/>
              </a:rPr>
              <a:t>En</a:t>
            </a:r>
            <a:r>
              <a:rPr lang="fr-FR" altLang="fr-FR" sz="1200" b="0" baseline="0" dirty="0" smtClean="0">
                <a:latin typeface="Calibri" panose="020F0502020204030204" pitchFamily="34" charset="0"/>
              </a:rPr>
              <a:t> garantissant le respect du principe de </a:t>
            </a:r>
            <a:r>
              <a:rPr lang="fr-FR" altLang="fr-FR" sz="1200" b="0" dirty="0" smtClean="0">
                <a:latin typeface="Calibri" panose="020F0502020204030204" pitchFamily="34" charset="0"/>
              </a:rPr>
              <a:t>tolérance :</a:t>
            </a:r>
            <a:r>
              <a:rPr lang="fr-FR" altLang="fr-FR" sz="1200" b="0" baseline="0" dirty="0" smtClean="0">
                <a:latin typeface="Calibri" panose="020F0502020204030204" pitchFamily="34" charset="0"/>
              </a:rPr>
              <a:t> </a:t>
            </a:r>
            <a:r>
              <a:rPr lang="fr-FR" altLang="fr-FR" sz="1200" b="0" dirty="0" smtClean="0">
                <a:latin typeface="Calibri" panose="020F0502020204030204" pitchFamily="34" charset="0"/>
              </a:rPr>
              <a:t>Vivre ensemble dans le</a:t>
            </a:r>
            <a:r>
              <a:rPr lang="fr-FR" altLang="fr-FR" sz="1200" b="0" baseline="0" dirty="0" smtClean="0">
                <a:latin typeface="Calibri" panose="020F0502020204030204" pitchFamily="34" charset="0"/>
              </a:rPr>
              <a:t> </a:t>
            </a:r>
            <a:r>
              <a:rPr lang="fr-FR" altLang="fr-FR" sz="1200" b="0" dirty="0" smtClean="0">
                <a:latin typeface="Calibri" panose="020F0502020204030204" pitchFamily="34" charset="0"/>
              </a:rPr>
              <a:t>respect réciproque des différences, en refusant les discriminations</a:t>
            </a:r>
          </a:p>
          <a:p>
            <a:pPr algn="l" eaLnBrk="1" hangingPunct="1">
              <a:buSzPct val="45000"/>
              <a:buFont typeface="StarSymbol" charset="0"/>
              <a:buNone/>
            </a:pPr>
            <a:endParaRPr lang="fr-FR" altLang="fr-FR" sz="1200" b="0" i="0" dirty="0" smtClean="0">
              <a:latin typeface="Calibri" panose="020F0502020204030204" pitchFamily="34" charset="0"/>
            </a:endParaRPr>
          </a:p>
          <a:p>
            <a:pPr algn="l" eaLnBrk="1" hangingPunct="1">
              <a:buSzPct val="45000"/>
              <a:buFont typeface="StarSymbol" charset="0"/>
              <a:buNone/>
            </a:pPr>
            <a:endParaRPr lang="fr-FR" altLang="fr-FR" sz="1200" b="0" i="0" dirty="0" smtClean="0">
              <a:latin typeface="Calibri" panose="020F0502020204030204" pitchFamily="34" charset="0"/>
            </a:endParaRPr>
          </a:p>
          <a:p>
            <a:pPr algn="just" eaLnBrk="1" hangingPunct="1">
              <a:buSzPct val="45000"/>
              <a:buFont typeface="StarSymbol" charset="0"/>
              <a:buNone/>
            </a:pPr>
            <a:endParaRPr lang="fr-FR" altLang="fr-FR" dirty="0" smtClean="0">
              <a:solidFill>
                <a:srgbClr val="000000"/>
              </a:solidFill>
              <a:latin typeface="Arial" panose="020B0604020202020204" pitchFamily="34" charset="0"/>
              <a:ea typeface="Microsoft YaHei" panose="020B0503020204020204" pitchFamily="34" charset="-122"/>
            </a:endParaRPr>
          </a:p>
          <a:p>
            <a:pPr algn="just" eaLnBrk="1" hangingPunct="1">
              <a:buSzPct val="45000"/>
              <a:buFont typeface="StarSymbol" charset="0"/>
              <a:buNone/>
            </a:pPr>
            <a:endParaRPr lang="fr-FR" altLang="fr-FR" dirty="0" smtClean="0">
              <a:solidFill>
                <a:srgbClr val="000000"/>
              </a:solidFill>
              <a:latin typeface="Arial" panose="020B0604020202020204" pitchFamily="34" charset="0"/>
              <a:ea typeface="Microsoft YaHei" panose="020B0503020204020204" pitchFamily="34" charset="-122"/>
            </a:endParaRPr>
          </a:p>
          <a:p>
            <a:pPr algn="just" eaLnBrk="1" hangingPunct="1">
              <a:buSzPct val="45000"/>
              <a:buFont typeface="StarSymbol" charset="0"/>
              <a:buNone/>
            </a:pPr>
            <a:endParaRPr altLang="fr-FR" dirty="0" smtClean="0">
              <a:solidFill>
                <a:srgbClr val="000000"/>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316318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1FF9CE-3B62-4DA4-A4C3-B77898AD8F0F}" type="slidenum">
              <a:rPr lang="fr-FR" smtClean="0"/>
              <a:t>7</a:t>
            </a:fld>
            <a:endParaRPr lang="fr-FR"/>
          </a:p>
        </p:txBody>
      </p:sp>
    </p:spTree>
    <p:extLst>
      <p:ext uri="{BB962C8B-B14F-4D97-AF65-F5344CB8AC3E}">
        <p14:creationId xmlns:p14="http://schemas.microsoft.com/office/powerpoint/2010/main" val="66964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principe de laïcité en milieu scolaire est défini par un corpus de réglementaire précis reposant sur un nombre limité de textes juridiques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3 lois,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2</a:t>
            </a:r>
            <a:r>
              <a:rPr lang="fr-FR" sz="1200" kern="1200" baseline="0" dirty="0" smtClean="0">
                <a:solidFill>
                  <a:schemeClr val="tx1"/>
                </a:solidFill>
                <a:effectLst/>
                <a:latin typeface="+mn-lt"/>
                <a:ea typeface="+mn-ea"/>
                <a:cs typeface="+mn-cs"/>
              </a:rPr>
              <a:t> séries d’</a:t>
            </a:r>
            <a:r>
              <a:rPr lang="fr-FR" sz="1200" kern="1200" dirty="0" smtClean="0">
                <a:solidFill>
                  <a:schemeClr val="tx1"/>
                </a:solidFill>
                <a:effectLst/>
                <a:latin typeface="+mn-lt"/>
                <a:ea typeface="+mn-ea"/>
                <a:cs typeface="+mn-cs"/>
              </a:rPr>
              <a:t>articles du code de l’éducation,</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3</a:t>
            </a:r>
            <a:r>
              <a:rPr lang="fr-FR" sz="1200" kern="1200" baseline="0" dirty="0" smtClean="0">
                <a:solidFill>
                  <a:schemeClr val="tx1"/>
                </a:solidFill>
                <a:effectLst/>
                <a:latin typeface="+mn-lt"/>
                <a:ea typeface="+mn-ea"/>
                <a:cs typeface="+mn-cs"/>
              </a:rPr>
              <a:t> grandes </a:t>
            </a:r>
            <a:r>
              <a:rPr lang="fr-FR" sz="1200" kern="1200" dirty="0" smtClean="0">
                <a:solidFill>
                  <a:schemeClr val="tx1"/>
                </a:solidFill>
                <a:effectLst/>
                <a:latin typeface="+mn-lt"/>
                <a:ea typeface="+mn-ea"/>
                <a:cs typeface="+mn-cs"/>
              </a:rPr>
              <a:t>circulaires.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Pour  résumer les points saillants de ce cadre réglementaire général, il définit la laïcité comme </a:t>
            </a:r>
            <a:r>
              <a:rPr lang="fr-FR" sz="1200" u="sng" kern="1200" dirty="0" smtClean="0">
                <a:solidFill>
                  <a:schemeClr val="tx1"/>
                </a:solidFill>
                <a:effectLst/>
                <a:latin typeface="+mn-lt"/>
                <a:ea typeface="+mn-ea"/>
                <a:cs typeface="+mn-cs"/>
              </a:rPr>
              <a:t>la garantie d’une protection de la stricte liberté de conscience des élèves et de leurs parents</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Il permet le respect du principe d’égalité de l’école envers tous les élèves et leurs parents, quelles que soient leurs croyances ou leurs convictions.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En cela, le</a:t>
            </a:r>
            <a:r>
              <a:rPr lang="fr-FR" sz="1200" kern="1200" baseline="0" dirty="0" smtClean="0">
                <a:solidFill>
                  <a:schemeClr val="tx1"/>
                </a:solidFill>
                <a:effectLst/>
                <a:latin typeface="+mn-lt"/>
                <a:ea typeface="+mn-ea"/>
                <a:cs typeface="+mn-cs"/>
              </a:rPr>
              <a:t> cadre juridique garantit 4 principes </a:t>
            </a:r>
            <a:r>
              <a:rPr lang="fr-FR" sz="1200" kern="1200" dirty="0" smtClean="0">
                <a:solidFill>
                  <a:schemeClr val="tx1"/>
                </a:solidFill>
                <a:effectLst/>
                <a:latin typeface="+mn-lt"/>
                <a:ea typeface="+mn-ea"/>
                <a:cs typeface="+mn-cs"/>
              </a:rPr>
              <a:t>majeurs :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 neutralité des enseignements,</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L’absence d'instruction religieuse dans les programmes,</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 laïcité du personnel,</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L’interdiction du prosélytisme.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91FF9CE-3B62-4DA4-A4C3-B77898AD8F0F}" type="slidenum">
              <a:rPr lang="fr-FR" smtClean="0"/>
              <a:t>8</a:t>
            </a:fld>
            <a:endParaRPr lang="fr-FR"/>
          </a:p>
        </p:txBody>
      </p:sp>
    </p:spTree>
    <p:extLst>
      <p:ext uri="{BB962C8B-B14F-4D97-AF65-F5344CB8AC3E}">
        <p14:creationId xmlns:p14="http://schemas.microsoft.com/office/powerpoint/2010/main" val="160696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7891" y="509905"/>
            <a:ext cx="5307965" cy="2986615"/>
          </a:xfrm>
        </p:spPr>
      </p:sp>
      <p:sp>
        <p:nvSpPr>
          <p:cNvPr id="3" name="Espace réservé des commentaires 2"/>
          <p:cNvSpPr>
            <a:spLocks noGrp="1"/>
          </p:cNvSpPr>
          <p:nvPr>
            <p:ph type="body" idx="1"/>
          </p:nvPr>
        </p:nvSpPr>
        <p:spPr>
          <a:xfrm>
            <a:off x="397891" y="3838410"/>
            <a:ext cx="5867336" cy="5720118"/>
          </a:xfrm>
        </p:spPr>
        <p:txBody>
          <a:bodyPr/>
          <a:lstStyle/>
          <a:p>
            <a:pPr lvl="0"/>
            <a:r>
              <a:rPr lang="fr-FR" sz="1200" kern="1200" dirty="0" smtClean="0">
                <a:solidFill>
                  <a:schemeClr val="tx1"/>
                </a:solidFill>
                <a:effectLst/>
                <a:latin typeface="+mn-lt"/>
                <a:ea typeface="+mn-ea"/>
                <a:cs typeface="+mn-cs"/>
              </a:rPr>
              <a:t>La Laïcité doit être expliquée, enseignée</a:t>
            </a:r>
          </a:p>
          <a:p>
            <a:r>
              <a:rPr lang="fr-FR" sz="1200" kern="1200" dirty="0" smtClean="0">
                <a:solidFill>
                  <a:schemeClr val="tx1"/>
                </a:solidFill>
                <a:effectLst/>
                <a:latin typeface="+mn-lt"/>
                <a:ea typeface="+mn-ea"/>
                <a:cs typeface="+mn-cs"/>
              </a:rPr>
              <a:t>Dans le cadre de la Grande mobilisation nationale pour les valeurs qui a fait suite aux événements de janvier, la ministre a réaffirmé l’importance de mettre en œuvre une pédagogie de la laïcité. </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La pédagogie de la Laïcité vise à montrer qu’elle est avant tout une valeur émancipatrice</a:t>
            </a:r>
          </a:p>
          <a:p>
            <a:r>
              <a:rPr lang="fr-FR" sz="1200" kern="1200" dirty="0" smtClean="0">
                <a:solidFill>
                  <a:schemeClr val="tx1"/>
                </a:solidFill>
                <a:effectLst/>
                <a:latin typeface="+mn-lt"/>
                <a:ea typeface="+mn-ea"/>
                <a:cs typeface="+mn-cs"/>
              </a:rPr>
              <a:t>La pédagogie de la laïcité vise à montrer que la laïcité est avant tout une valeur émancipatrice. Il est important de rappeler chaque fois que possible que loin d’enlever des droits ou d’être un principe posant des interdits, la laïcité vise la protection de la liberté de chacun. Elle est au service d’un projet humaniste qui garantit au citoyen qu’il disposera d’une liberté de conscience et d’expression pleine et éclairée</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Existence d’outils dont il faut s’emparer et qui font référence</a:t>
            </a:r>
          </a:p>
          <a:p>
            <a:r>
              <a:rPr lang="fr-FR" sz="1200" kern="1200" dirty="0" smtClean="0">
                <a:solidFill>
                  <a:schemeClr val="tx1"/>
                </a:solidFill>
                <a:effectLst/>
                <a:latin typeface="+mn-lt"/>
                <a:ea typeface="+mn-ea"/>
                <a:cs typeface="+mn-cs"/>
              </a:rPr>
              <a:t>Ce sont les 15 principes énoncés dans la Charte de la Laïcité qui fondent l’esprit dans lequel le cadre réglementaire s’applique à l’école. Le Livret de la laïcité vient apporter des éclairages concrets pour son utilisation.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Une pédagogie de la laïcité qui s’inscrit dans une mobilisation globale de l’Ecole pour la défense des valeurs</a:t>
            </a:r>
          </a:p>
          <a:p>
            <a:r>
              <a:rPr lang="fr-FR" sz="1200" kern="1200" dirty="0" smtClean="0">
                <a:solidFill>
                  <a:schemeClr val="tx1"/>
                </a:solidFill>
                <a:effectLst/>
                <a:latin typeface="+mn-lt"/>
                <a:ea typeface="+mn-ea"/>
                <a:cs typeface="+mn-cs"/>
              </a:rPr>
              <a:t>La grande mobilisation nationale de l’école souligne 4 points : </a:t>
            </a:r>
          </a:p>
          <a:p>
            <a:pPr lvl="0"/>
            <a:r>
              <a:rPr lang="fr-FR" sz="1200" kern="1200" dirty="0" smtClean="0">
                <a:solidFill>
                  <a:schemeClr val="tx1"/>
                </a:solidFill>
                <a:effectLst/>
                <a:latin typeface="+mn-lt"/>
                <a:ea typeface="+mn-ea"/>
                <a:cs typeface="+mn-cs"/>
              </a:rPr>
              <a:t>Une pédagogie de la laïcité n’ignore pas le fait religieux ou politique. Au contraire, elle l’explicite clairement en apprenant aux élèves à distinguer savoirs, croyances et opinions. </a:t>
            </a:r>
          </a:p>
          <a:p>
            <a:pPr lvl="0"/>
            <a:r>
              <a:rPr lang="fr-FR" sz="1200" kern="1200" dirty="0" smtClean="0">
                <a:solidFill>
                  <a:schemeClr val="tx1"/>
                </a:solidFill>
                <a:effectLst/>
                <a:latin typeface="+mn-lt"/>
                <a:ea typeface="+mn-ea"/>
                <a:cs typeface="+mn-cs"/>
              </a:rPr>
              <a:t>La pédagogie de la laïcité passe par une éducation éclairée aux médias et à l’information, ainsi qu’à l’usage responsable du numérique aujourd’hui compte-tenu du développement des nouvelles formes d’accès à la connaissance. </a:t>
            </a:r>
          </a:p>
          <a:p>
            <a:pPr lvl="0"/>
            <a:r>
              <a:rPr lang="fr-FR" sz="1200" kern="1200" dirty="0" smtClean="0">
                <a:solidFill>
                  <a:schemeClr val="tx1"/>
                </a:solidFill>
                <a:effectLst/>
                <a:latin typeface="+mn-lt"/>
                <a:ea typeface="+mn-ea"/>
                <a:cs typeface="+mn-cs"/>
              </a:rPr>
              <a:t>La laïcité est au cœur du nouvel enseignement moral et civique. </a:t>
            </a:r>
          </a:p>
          <a:p>
            <a:pPr lvl="0"/>
            <a:r>
              <a:rPr lang="fr-FR" sz="1200" kern="1200" dirty="0" smtClean="0">
                <a:solidFill>
                  <a:schemeClr val="tx1"/>
                </a:solidFill>
                <a:effectLst/>
                <a:latin typeface="+mn-lt"/>
                <a:ea typeface="+mn-ea"/>
                <a:cs typeface="+mn-cs"/>
              </a:rPr>
              <a:t>L’ensemble des professeurs seront formés à la pédagogie de la laïcité et la capacité des candidats "à expliquer et à faire partager les valeurs de la République" sera évaluée systématiquement dans tous les concours de recrutement.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100" dirty="0"/>
          </a:p>
        </p:txBody>
      </p:sp>
      <p:sp>
        <p:nvSpPr>
          <p:cNvPr id="4" name="Espace réservé du numéro de diapositive 3"/>
          <p:cNvSpPr>
            <a:spLocks noGrp="1"/>
          </p:cNvSpPr>
          <p:nvPr>
            <p:ph type="sldNum" sz="quarter" idx="10"/>
          </p:nvPr>
        </p:nvSpPr>
        <p:spPr/>
        <p:txBody>
          <a:bodyPr/>
          <a:lstStyle/>
          <a:p>
            <a:fld id="{391FF9CE-3B62-4DA4-A4C3-B77898AD8F0F}" type="slidenum">
              <a:rPr lang="fr-FR" smtClean="0"/>
              <a:t>9</a:t>
            </a:fld>
            <a:endParaRPr lang="fr-FR" dirty="0"/>
          </a:p>
        </p:txBody>
      </p:sp>
    </p:spTree>
    <p:extLst>
      <p:ext uri="{BB962C8B-B14F-4D97-AF65-F5344CB8AC3E}">
        <p14:creationId xmlns:p14="http://schemas.microsoft.com/office/powerpoint/2010/main" val="9129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8032AA1-0FDC-4A43-9827-015CE39F539A}" type="datetimeFigureOut">
              <a:rPr lang="fr-FR" smtClean="0"/>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55990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032AA1-0FDC-4A43-9827-015CE39F539A}" type="datetimeFigureOut">
              <a:rPr lang="fr-FR" smtClean="0"/>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194619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032AA1-0FDC-4A43-9827-015CE39F539A}" type="datetimeFigureOut">
              <a:rPr lang="fr-FR" smtClean="0"/>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299558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032AA1-0FDC-4A43-9827-015CE39F539A}" type="datetimeFigureOut">
              <a:rPr lang="fr-FR" smtClean="0"/>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360449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8032AA1-0FDC-4A43-9827-015CE39F539A}" type="datetimeFigureOut">
              <a:rPr lang="fr-FR" smtClean="0"/>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307958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8032AA1-0FDC-4A43-9827-015CE39F539A}" type="datetimeFigureOut">
              <a:rPr lang="fr-FR" smtClean="0"/>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191748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8032AA1-0FDC-4A43-9827-015CE39F539A}" type="datetimeFigureOut">
              <a:rPr lang="fr-FR" smtClean="0"/>
              <a:t>07/03/2016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374180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8032AA1-0FDC-4A43-9827-015CE39F539A}" type="datetimeFigureOut">
              <a:rPr lang="fr-FR" smtClean="0"/>
              <a:t>07/03/2016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418920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032AA1-0FDC-4A43-9827-015CE39F539A}" type="datetimeFigureOut">
              <a:rPr lang="fr-FR" smtClean="0"/>
              <a:t>07/03/2016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154009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8032AA1-0FDC-4A43-9827-015CE39F539A}" type="datetimeFigureOut">
              <a:rPr lang="fr-FR" smtClean="0"/>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268502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8032AA1-0FDC-4A43-9827-015CE39F539A}" type="datetimeFigureOut">
              <a:rPr lang="fr-FR" smtClean="0"/>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BE54EE-3518-49B1-AF4F-B785AEAE43A8}" type="slidenum">
              <a:rPr lang="fr-FR" smtClean="0"/>
              <a:t>‹N°›</a:t>
            </a:fld>
            <a:endParaRPr lang="fr-FR"/>
          </a:p>
        </p:txBody>
      </p:sp>
    </p:spTree>
    <p:extLst>
      <p:ext uri="{BB962C8B-B14F-4D97-AF65-F5344CB8AC3E}">
        <p14:creationId xmlns:p14="http://schemas.microsoft.com/office/powerpoint/2010/main" val="32453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32AA1-0FDC-4A43-9827-015CE39F539A}" type="datetimeFigureOut">
              <a:rPr lang="fr-FR" smtClean="0"/>
              <a:t>07/03/2016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E54EE-3518-49B1-AF4F-B785AEAE43A8}" type="slidenum">
              <a:rPr lang="fr-FR" smtClean="0"/>
              <a:t>‹N°›</a:t>
            </a:fld>
            <a:endParaRPr lang="fr-FR"/>
          </a:p>
        </p:txBody>
      </p:sp>
    </p:spTree>
    <p:extLst>
      <p:ext uri="{BB962C8B-B14F-4D97-AF65-F5344CB8AC3E}">
        <p14:creationId xmlns:p14="http://schemas.microsoft.com/office/powerpoint/2010/main" val="137212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livret%20laicit&#23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pPr algn="ctr"/>
            <a:r>
              <a:rPr lang="fr-FR" b="1" i="1" dirty="0">
                <a:latin typeface="+mn-lt"/>
              </a:rPr>
              <a:t>Une approche historique et juridique </a:t>
            </a:r>
            <a:r>
              <a:rPr lang="fr-FR" b="1" i="1" dirty="0" smtClean="0">
                <a:latin typeface="+mn-lt"/>
              </a:rPr>
              <a:t/>
            </a:r>
            <a:br>
              <a:rPr lang="fr-FR" b="1" i="1" dirty="0" smtClean="0">
                <a:latin typeface="+mn-lt"/>
              </a:rPr>
            </a:br>
            <a:r>
              <a:rPr lang="fr-FR" b="1" i="1" dirty="0" smtClean="0">
                <a:latin typeface="+mn-lt"/>
              </a:rPr>
              <a:t>du </a:t>
            </a:r>
            <a:r>
              <a:rPr lang="fr-FR" b="1" i="1" dirty="0">
                <a:latin typeface="+mn-lt"/>
              </a:rPr>
              <a:t>principe de laïcité à </a:t>
            </a:r>
            <a:r>
              <a:rPr lang="fr-FR" b="1" i="1" dirty="0" smtClean="0">
                <a:latin typeface="+mn-lt"/>
              </a:rPr>
              <a:t>l’Ecole</a:t>
            </a:r>
            <a:endParaRPr lang="fr-FR" dirty="0"/>
          </a:p>
        </p:txBody>
      </p:sp>
      <p:sp>
        <p:nvSpPr>
          <p:cNvPr id="3" name="Espace réservé du contenu 2"/>
          <p:cNvSpPr>
            <a:spLocks noGrp="1"/>
          </p:cNvSpPr>
          <p:nvPr>
            <p:ph idx="1"/>
          </p:nvPr>
        </p:nvSpPr>
        <p:spPr>
          <a:xfrm>
            <a:off x="838200" y="2506662"/>
            <a:ext cx="10515600" cy="2001838"/>
          </a:xfrm>
        </p:spPr>
        <p:txBody>
          <a:bodyPr/>
          <a:lstStyle/>
          <a:p>
            <a:pPr marL="571500" indent="-571500">
              <a:buFont typeface="Arial" panose="020B0604020202020204" pitchFamily="34" charset="0"/>
              <a:buAutoNum type="romanUcPeriod"/>
            </a:pPr>
            <a:r>
              <a:rPr lang="fr-FR" b="1" dirty="0"/>
              <a:t>Le principe de laïcité en </a:t>
            </a:r>
            <a:r>
              <a:rPr lang="fr-FR" b="1" dirty="0" smtClean="0"/>
              <a:t>France</a:t>
            </a:r>
          </a:p>
          <a:p>
            <a:pPr marL="571500" indent="-571500">
              <a:buFont typeface="Arial" panose="020B0604020202020204" pitchFamily="34" charset="0"/>
              <a:buAutoNum type="romanUcPeriod"/>
            </a:pPr>
            <a:endParaRPr lang="fr-FR" b="1" dirty="0"/>
          </a:p>
          <a:p>
            <a:pPr marL="571500" indent="-571500">
              <a:buAutoNum type="romanUcPeriod"/>
            </a:pPr>
            <a:r>
              <a:rPr lang="fr-FR" b="1" dirty="0" smtClean="0"/>
              <a:t>L’esprit </a:t>
            </a:r>
            <a:r>
              <a:rPr lang="fr-FR" b="1" dirty="0"/>
              <a:t>et l’application du principe de laïcité en milieu </a:t>
            </a:r>
            <a:r>
              <a:rPr lang="fr-FR" b="1" dirty="0" smtClean="0"/>
              <a:t>scolaire</a:t>
            </a:r>
          </a:p>
          <a:p>
            <a:pPr marL="0" indent="0">
              <a:buNone/>
            </a:pPr>
            <a:endParaRPr lang="fr-FR" b="1" dirty="0" smtClean="0"/>
          </a:p>
        </p:txBody>
      </p:sp>
    </p:spTree>
    <p:extLst>
      <p:ext uri="{BB962C8B-B14F-4D97-AF65-F5344CB8AC3E}">
        <p14:creationId xmlns:p14="http://schemas.microsoft.com/office/powerpoint/2010/main" val="258240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22350" y="2438400"/>
            <a:ext cx="10515600" cy="892175"/>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sz="5400" b="1" dirty="0" smtClean="0"/>
              <a:t>I. Le principe de laïcité en France</a:t>
            </a:r>
            <a:endParaRPr lang="fr-FR" sz="5400" b="1" dirty="0"/>
          </a:p>
        </p:txBody>
      </p:sp>
    </p:spTree>
    <p:extLst>
      <p:ext uri="{BB962C8B-B14F-4D97-AF65-F5344CB8AC3E}">
        <p14:creationId xmlns:p14="http://schemas.microsoft.com/office/powerpoint/2010/main" val="4204559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0"/>
            <a:ext cx="12192000" cy="6858000"/>
          </a:xfrm>
          <a:prstGeom prst="rect">
            <a:avLst/>
          </a:prstGeom>
        </p:spPr>
      </p:pic>
      <p:sp>
        <p:nvSpPr>
          <p:cNvPr id="3" name="Espace réservé du contenu 2"/>
          <p:cNvSpPr>
            <a:spLocks noGrp="1"/>
          </p:cNvSpPr>
          <p:nvPr>
            <p:ph idx="1"/>
          </p:nvPr>
        </p:nvSpPr>
        <p:spPr>
          <a:xfrm>
            <a:off x="5829300" y="190500"/>
            <a:ext cx="6159500" cy="1803400"/>
          </a:xfrm>
          <a:solidFill>
            <a:schemeClr val="bg1"/>
          </a:solidFill>
          <a:ln>
            <a:solidFill>
              <a:schemeClr val="tx1"/>
            </a:solidFill>
          </a:ln>
        </p:spPr>
        <p:txBody>
          <a:bodyPr>
            <a:normAutofit fontScale="85000" lnSpcReduction="20000"/>
          </a:bodyPr>
          <a:lstStyle/>
          <a:p>
            <a:pPr marL="0" indent="0">
              <a:buNone/>
            </a:pPr>
            <a:r>
              <a:rPr lang="fr-FR" b="1" i="1" dirty="0" smtClean="0">
                <a:solidFill>
                  <a:schemeClr val="accent1">
                    <a:lumMod val="75000"/>
                  </a:schemeClr>
                </a:solidFill>
              </a:rPr>
              <a:t>1. Les événements de 2015 ont réinterrogé :</a:t>
            </a:r>
          </a:p>
          <a:p>
            <a:pPr marL="0" indent="0">
              <a:buNone/>
            </a:pPr>
            <a:endParaRPr lang="fr-FR" sz="100" dirty="0" smtClean="0"/>
          </a:p>
          <a:p>
            <a:pPr lvl="1">
              <a:buFont typeface="Symbol" panose="05050102010706020507" pitchFamily="18" charset="2"/>
              <a:buChar char="®"/>
            </a:pPr>
            <a:r>
              <a:rPr lang="fr-FR" sz="2800" dirty="0" smtClean="0"/>
              <a:t> la question de la laïcité et des valeurs républicaines</a:t>
            </a:r>
          </a:p>
          <a:p>
            <a:pPr lvl="1">
              <a:buFont typeface="Symbol" panose="05050102010706020507" pitchFamily="18" charset="2"/>
              <a:buChar char="®"/>
            </a:pPr>
            <a:r>
              <a:rPr lang="fr-FR" sz="2800" dirty="0" smtClean="0"/>
              <a:t> la place de l’Ecole de la République pour transmettre ces valeurs</a:t>
            </a:r>
          </a:p>
          <a:p>
            <a:endParaRPr lang="fr-FR" dirty="0"/>
          </a:p>
        </p:txBody>
      </p:sp>
    </p:spTree>
    <p:extLst>
      <p:ext uri="{BB962C8B-B14F-4D97-AF65-F5344CB8AC3E}">
        <p14:creationId xmlns:p14="http://schemas.microsoft.com/office/powerpoint/2010/main" val="3702710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312" y="115092"/>
            <a:ext cx="11977688" cy="1662908"/>
          </a:xfrm>
        </p:spPr>
        <p:txBody>
          <a:bodyPr>
            <a:normAutofit fontScale="92500" lnSpcReduction="20000"/>
          </a:bodyPr>
          <a:lstStyle/>
          <a:p>
            <a:pPr marL="0" indent="0">
              <a:buNone/>
            </a:pPr>
            <a:r>
              <a:rPr lang="fr-FR" b="1" i="1" dirty="0" smtClean="0">
                <a:solidFill>
                  <a:schemeClr val="accent1">
                    <a:lumMod val="75000"/>
                  </a:schemeClr>
                </a:solidFill>
              </a:rPr>
              <a:t>2. La laïcité est une valeur particulièrement sensible en France :</a:t>
            </a:r>
          </a:p>
          <a:p>
            <a:pPr>
              <a:buFont typeface="Symbol" panose="05050102010706020507" pitchFamily="18" charset="2"/>
              <a:buChar char="®"/>
            </a:pPr>
            <a:r>
              <a:rPr lang="fr-FR" sz="2600" dirty="0" smtClean="0"/>
              <a:t> Elle </a:t>
            </a:r>
            <a:r>
              <a:rPr lang="fr-FR" sz="2600" dirty="0"/>
              <a:t>est difficile à définir </a:t>
            </a:r>
            <a:r>
              <a:rPr lang="fr-FR" sz="2600" dirty="0" smtClean="0"/>
              <a:t>de manière simple</a:t>
            </a:r>
            <a:endParaRPr lang="fr-FR" sz="2600" dirty="0"/>
          </a:p>
          <a:p>
            <a:pPr>
              <a:buFont typeface="Symbol" panose="05050102010706020507" pitchFamily="18" charset="2"/>
              <a:buChar char="®"/>
            </a:pPr>
            <a:r>
              <a:rPr lang="fr-FR" sz="2600" dirty="0" smtClean="0"/>
              <a:t> Elle </a:t>
            </a:r>
            <a:r>
              <a:rPr lang="fr-FR" sz="2600" dirty="0"/>
              <a:t>suscite </a:t>
            </a:r>
            <a:r>
              <a:rPr lang="fr-FR" sz="2600" dirty="0" smtClean="0"/>
              <a:t>souvent des débats</a:t>
            </a:r>
          </a:p>
          <a:p>
            <a:pPr>
              <a:buFont typeface="Symbol" panose="05050102010706020507" pitchFamily="18" charset="2"/>
              <a:buChar char="®"/>
            </a:pPr>
            <a:r>
              <a:rPr lang="fr-FR" sz="2600" dirty="0" smtClean="0"/>
              <a:t> Elle est relativement « unique » et suscite des incompréhensions à l’étranger</a:t>
            </a:r>
            <a:endParaRPr lang="fr-FR" sz="2600" dirty="0"/>
          </a:p>
        </p:txBody>
      </p:sp>
      <p:pic>
        <p:nvPicPr>
          <p:cNvPr id="4" name="Image 3"/>
          <p:cNvPicPr>
            <a:picLocks noChangeAspect="1"/>
          </p:cNvPicPr>
          <p:nvPr/>
        </p:nvPicPr>
        <p:blipFill rotWithShape="1">
          <a:blip r:embed="rId3"/>
          <a:srcRect t="8551"/>
          <a:stretch/>
        </p:blipFill>
        <p:spPr>
          <a:xfrm>
            <a:off x="214312" y="1955800"/>
            <a:ext cx="6121834" cy="4737100"/>
          </a:xfrm>
          <a:prstGeom prst="rect">
            <a:avLst/>
          </a:prstGeom>
        </p:spPr>
      </p:pic>
      <p:pic>
        <p:nvPicPr>
          <p:cNvPr id="5" name="Image 4"/>
          <p:cNvPicPr>
            <a:picLocks noChangeAspect="1"/>
          </p:cNvPicPr>
          <p:nvPr/>
        </p:nvPicPr>
        <p:blipFill>
          <a:blip r:embed="rId4"/>
          <a:stretch>
            <a:fillRect/>
          </a:stretch>
        </p:blipFill>
        <p:spPr>
          <a:xfrm>
            <a:off x="6818583" y="1778000"/>
            <a:ext cx="4775200" cy="2023799"/>
          </a:xfrm>
          <a:prstGeom prst="rect">
            <a:avLst/>
          </a:prstGeom>
        </p:spPr>
      </p:pic>
      <p:sp>
        <p:nvSpPr>
          <p:cNvPr id="6" name="Ellipse 5"/>
          <p:cNvSpPr/>
          <p:nvPr/>
        </p:nvSpPr>
        <p:spPr>
          <a:xfrm>
            <a:off x="1460500" y="3290093"/>
            <a:ext cx="1155700" cy="812800"/>
          </a:xfrm>
          <a:prstGeom prst="ellipse">
            <a:avLst/>
          </a:prstGeom>
          <a:solidFill>
            <a:srgbClr val="C00000">
              <a:alpha val="31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8107633" y="2044699"/>
            <a:ext cx="2197100" cy="406401"/>
          </a:xfrm>
          <a:prstGeom prst="ellipse">
            <a:avLst/>
          </a:prstGeom>
          <a:solidFill>
            <a:srgbClr val="C00000">
              <a:alpha val="22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5"/>
          <a:stretch>
            <a:fillRect/>
          </a:stretch>
        </p:blipFill>
        <p:spPr>
          <a:xfrm>
            <a:off x="6818583" y="3893800"/>
            <a:ext cx="4775200" cy="2831418"/>
          </a:xfrm>
          <a:prstGeom prst="rect">
            <a:avLst/>
          </a:prstGeom>
        </p:spPr>
      </p:pic>
    </p:spTree>
    <p:extLst>
      <p:ext uri="{BB962C8B-B14F-4D97-AF65-F5344CB8AC3E}">
        <p14:creationId xmlns:p14="http://schemas.microsoft.com/office/powerpoint/2010/main" val="292437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5216" y="209511"/>
            <a:ext cx="10515600" cy="577889"/>
          </a:xfrm>
        </p:spPr>
        <p:txBody>
          <a:bodyPr>
            <a:normAutofit/>
          </a:bodyPr>
          <a:lstStyle/>
          <a:p>
            <a:pPr marL="0" indent="0">
              <a:buNone/>
            </a:pPr>
            <a:r>
              <a:rPr lang="fr-FR" b="1" i="1" dirty="0" smtClean="0">
                <a:solidFill>
                  <a:schemeClr val="accent1">
                    <a:lumMod val="75000"/>
                  </a:schemeClr>
                </a:solidFill>
              </a:rPr>
              <a:t>3. La laïcité en France est le résultat d’une difficile conquête :</a:t>
            </a:r>
          </a:p>
        </p:txBody>
      </p:sp>
      <p:sp>
        <p:nvSpPr>
          <p:cNvPr id="2" name="Flèche droite 1"/>
          <p:cNvSpPr/>
          <p:nvPr/>
        </p:nvSpPr>
        <p:spPr>
          <a:xfrm>
            <a:off x="575216" y="2374900"/>
            <a:ext cx="11146884" cy="11303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cxnSp>
        <p:nvCxnSpPr>
          <p:cNvPr id="5" name="Connecteur droit avec flèche 4"/>
          <p:cNvCxnSpPr/>
          <p:nvPr/>
        </p:nvCxnSpPr>
        <p:spPr>
          <a:xfrm>
            <a:off x="1524000" y="2159000"/>
            <a:ext cx="0" cy="4191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75216" y="1119485"/>
            <a:ext cx="1993900" cy="923330"/>
          </a:xfrm>
          <a:prstGeom prst="rect">
            <a:avLst/>
          </a:prstGeom>
          <a:noFill/>
        </p:spPr>
        <p:txBody>
          <a:bodyPr wrap="square" rtlCol="0">
            <a:spAutoFit/>
          </a:bodyPr>
          <a:lstStyle/>
          <a:p>
            <a:pPr algn="ctr"/>
            <a:r>
              <a:rPr lang="fr-FR" b="1" u="sng" dirty="0" smtClean="0">
                <a:solidFill>
                  <a:schemeClr val="accent1">
                    <a:lumMod val="75000"/>
                  </a:schemeClr>
                </a:solidFill>
              </a:rPr>
              <a:t>XVIII</a:t>
            </a:r>
            <a:r>
              <a:rPr lang="fr-FR" b="1" u="sng" baseline="30000" dirty="0" smtClean="0">
                <a:solidFill>
                  <a:schemeClr val="accent1">
                    <a:lumMod val="75000"/>
                  </a:schemeClr>
                </a:solidFill>
              </a:rPr>
              <a:t>e</a:t>
            </a:r>
            <a:r>
              <a:rPr lang="fr-FR" b="1" u="sng" dirty="0" smtClean="0">
                <a:solidFill>
                  <a:schemeClr val="accent1">
                    <a:lumMod val="75000"/>
                  </a:schemeClr>
                </a:solidFill>
              </a:rPr>
              <a:t> siècle </a:t>
            </a:r>
          </a:p>
          <a:p>
            <a:pPr algn="ctr"/>
            <a:r>
              <a:rPr lang="fr-FR" b="1" dirty="0" smtClean="0">
                <a:solidFill>
                  <a:schemeClr val="accent1">
                    <a:lumMod val="75000"/>
                  </a:schemeClr>
                </a:solidFill>
              </a:rPr>
              <a:t>Philosophie des Lumières</a:t>
            </a:r>
            <a:endParaRPr lang="fr-FR" b="1" dirty="0">
              <a:solidFill>
                <a:schemeClr val="accent1">
                  <a:lumMod val="75000"/>
                </a:schemeClr>
              </a:solidFill>
            </a:endParaRPr>
          </a:p>
        </p:txBody>
      </p:sp>
      <p:cxnSp>
        <p:nvCxnSpPr>
          <p:cNvPr id="8" name="Connecteur droit 7"/>
          <p:cNvCxnSpPr/>
          <p:nvPr/>
        </p:nvCxnSpPr>
        <p:spPr>
          <a:xfrm flipV="1">
            <a:off x="3035300" y="3356919"/>
            <a:ext cx="0" cy="1001066"/>
          </a:xfrm>
          <a:prstGeom prst="line">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38350" y="4357985"/>
            <a:ext cx="1993900" cy="923330"/>
          </a:xfrm>
          <a:prstGeom prst="rect">
            <a:avLst/>
          </a:prstGeom>
          <a:noFill/>
        </p:spPr>
        <p:txBody>
          <a:bodyPr wrap="square" rtlCol="0">
            <a:spAutoFit/>
          </a:bodyPr>
          <a:lstStyle/>
          <a:p>
            <a:pPr algn="ctr"/>
            <a:r>
              <a:rPr lang="fr-FR" b="1" u="sng" dirty="0" smtClean="0">
                <a:solidFill>
                  <a:srgbClr val="C00000"/>
                </a:solidFill>
              </a:rPr>
              <a:t>1789</a:t>
            </a:r>
          </a:p>
          <a:p>
            <a:pPr algn="ctr"/>
            <a:r>
              <a:rPr lang="fr-FR" b="1" dirty="0" smtClean="0">
                <a:solidFill>
                  <a:srgbClr val="C00000"/>
                </a:solidFill>
              </a:rPr>
              <a:t>Révolution française</a:t>
            </a:r>
            <a:endParaRPr lang="fr-FR" b="1" dirty="0">
              <a:solidFill>
                <a:srgbClr val="C00000"/>
              </a:solidFill>
            </a:endParaRPr>
          </a:p>
        </p:txBody>
      </p:sp>
      <p:sp>
        <p:nvSpPr>
          <p:cNvPr id="13" name="Explosion 2 12"/>
          <p:cNvSpPr/>
          <p:nvPr/>
        </p:nvSpPr>
        <p:spPr>
          <a:xfrm>
            <a:off x="2762250" y="2619712"/>
            <a:ext cx="590550" cy="664519"/>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p:nvPr/>
        </p:nvCxnSpPr>
        <p:spPr>
          <a:xfrm>
            <a:off x="3695700" y="2042815"/>
            <a:ext cx="0" cy="535285"/>
          </a:xfrm>
          <a:prstGeom prst="line">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698750" y="991711"/>
            <a:ext cx="1993900" cy="923330"/>
          </a:xfrm>
          <a:prstGeom prst="rect">
            <a:avLst/>
          </a:prstGeom>
          <a:noFill/>
        </p:spPr>
        <p:txBody>
          <a:bodyPr wrap="square" rtlCol="0">
            <a:spAutoFit/>
          </a:bodyPr>
          <a:lstStyle/>
          <a:p>
            <a:pPr algn="ctr"/>
            <a:r>
              <a:rPr lang="fr-FR" b="1" u="sng" dirty="0" smtClean="0">
                <a:solidFill>
                  <a:schemeClr val="accent1">
                    <a:lumMod val="75000"/>
                  </a:schemeClr>
                </a:solidFill>
              </a:rPr>
              <a:t>1801 </a:t>
            </a:r>
          </a:p>
          <a:p>
            <a:pPr algn="ctr"/>
            <a:r>
              <a:rPr lang="fr-FR" b="1" dirty="0" smtClean="0">
                <a:solidFill>
                  <a:schemeClr val="accent1">
                    <a:lumMod val="75000"/>
                  </a:schemeClr>
                </a:solidFill>
              </a:rPr>
              <a:t>Concordat</a:t>
            </a:r>
          </a:p>
          <a:p>
            <a:pPr algn="ctr"/>
            <a:r>
              <a:rPr lang="fr-FR" b="1" dirty="0" smtClean="0">
                <a:solidFill>
                  <a:schemeClr val="accent1">
                    <a:lumMod val="75000"/>
                  </a:schemeClr>
                </a:solidFill>
              </a:rPr>
              <a:t>(Napoléon)</a:t>
            </a:r>
            <a:endParaRPr lang="fr-FR" b="1" dirty="0">
              <a:solidFill>
                <a:schemeClr val="accent1">
                  <a:lumMod val="75000"/>
                </a:schemeClr>
              </a:solidFill>
            </a:endParaRPr>
          </a:p>
        </p:txBody>
      </p:sp>
      <p:cxnSp>
        <p:nvCxnSpPr>
          <p:cNvPr id="22" name="Connecteur droit 21"/>
          <p:cNvCxnSpPr/>
          <p:nvPr/>
        </p:nvCxnSpPr>
        <p:spPr>
          <a:xfrm flipH="1">
            <a:off x="6667500" y="2032695"/>
            <a:ext cx="12700" cy="504904"/>
          </a:xfrm>
          <a:prstGeom prst="line">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670550" y="1060450"/>
            <a:ext cx="1993900" cy="923330"/>
          </a:xfrm>
          <a:prstGeom prst="rect">
            <a:avLst/>
          </a:prstGeom>
          <a:noFill/>
        </p:spPr>
        <p:txBody>
          <a:bodyPr wrap="square" rtlCol="0">
            <a:spAutoFit/>
          </a:bodyPr>
          <a:lstStyle/>
          <a:p>
            <a:pPr algn="ctr"/>
            <a:r>
              <a:rPr lang="fr-FR" b="1" u="sng" dirty="0" smtClean="0">
                <a:solidFill>
                  <a:schemeClr val="accent1">
                    <a:lumMod val="75000"/>
                  </a:schemeClr>
                </a:solidFill>
              </a:rPr>
              <a:t>1871</a:t>
            </a:r>
          </a:p>
          <a:p>
            <a:pPr algn="ctr"/>
            <a:r>
              <a:rPr lang="fr-FR" b="1" dirty="0" smtClean="0">
                <a:solidFill>
                  <a:schemeClr val="accent1">
                    <a:lumMod val="75000"/>
                  </a:schemeClr>
                </a:solidFill>
              </a:rPr>
              <a:t>Troisième République</a:t>
            </a:r>
            <a:endParaRPr lang="fr-FR" b="1" dirty="0">
              <a:solidFill>
                <a:schemeClr val="accent1">
                  <a:lumMod val="75000"/>
                </a:schemeClr>
              </a:solidFill>
            </a:endParaRPr>
          </a:p>
        </p:txBody>
      </p:sp>
      <p:cxnSp>
        <p:nvCxnSpPr>
          <p:cNvPr id="26" name="Connecteur droit 25"/>
          <p:cNvCxnSpPr/>
          <p:nvPr/>
        </p:nvCxnSpPr>
        <p:spPr>
          <a:xfrm flipV="1">
            <a:off x="7264400" y="3378200"/>
            <a:ext cx="12700" cy="778819"/>
          </a:xfrm>
          <a:prstGeom prst="line">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267450" y="4330442"/>
            <a:ext cx="1993900" cy="1200329"/>
          </a:xfrm>
          <a:prstGeom prst="rect">
            <a:avLst/>
          </a:prstGeom>
          <a:noFill/>
        </p:spPr>
        <p:txBody>
          <a:bodyPr wrap="square" rtlCol="0">
            <a:spAutoFit/>
          </a:bodyPr>
          <a:lstStyle/>
          <a:p>
            <a:pPr algn="ctr"/>
            <a:r>
              <a:rPr lang="fr-FR" b="1" u="sng" dirty="0" smtClean="0">
                <a:solidFill>
                  <a:schemeClr val="accent1">
                    <a:lumMod val="75000"/>
                  </a:schemeClr>
                </a:solidFill>
              </a:rPr>
              <a:t>Années 1880</a:t>
            </a:r>
          </a:p>
          <a:p>
            <a:pPr algn="ctr"/>
            <a:r>
              <a:rPr lang="fr-FR" b="1" dirty="0" smtClean="0">
                <a:solidFill>
                  <a:schemeClr val="accent1">
                    <a:lumMod val="75000"/>
                  </a:schemeClr>
                </a:solidFill>
              </a:rPr>
              <a:t>Laïcisation de l’Ecole</a:t>
            </a:r>
          </a:p>
          <a:p>
            <a:pPr algn="ctr"/>
            <a:r>
              <a:rPr lang="fr-FR" b="1" dirty="0" smtClean="0">
                <a:solidFill>
                  <a:schemeClr val="accent1">
                    <a:lumMod val="75000"/>
                  </a:schemeClr>
                </a:solidFill>
              </a:rPr>
              <a:t> (Jules Ferry)</a:t>
            </a:r>
            <a:endParaRPr lang="fr-FR" b="1" dirty="0">
              <a:solidFill>
                <a:schemeClr val="accent1">
                  <a:lumMod val="75000"/>
                </a:schemeClr>
              </a:solidFill>
            </a:endParaRPr>
          </a:p>
        </p:txBody>
      </p:sp>
      <p:cxnSp>
        <p:nvCxnSpPr>
          <p:cNvPr id="29" name="Connecteur droit 28"/>
          <p:cNvCxnSpPr/>
          <p:nvPr/>
        </p:nvCxnSpPr>
        <p:spPr>
          <a:xfrm>
            <a:off x="8128000" y="2132747"/>
            <a:ext cx="0" cy="407253"/>
          </a:xfrm>
          <a:prstGeom prst="line">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7264400" y="958850"/>
            <a:ext cx="1752600" cy="1200329"/>
          </a:xfrm>
          <a:prstGeom prst="rect">
            <a:avLst/>
          </a:prstGeom>
          <a:noFill/>
        </p:spPr>
        <p:txBody>
          <a:bodyPr wrap="square" rtlCol="0">
            <a:spAutoFit/>
          </a:bodyPr>
          <a:lstStyle/>
          <a:p>
            <a:pPr algn="ctr"/>
            <a:r>
              <a:rPr lang="fr-FR" b="1" u="sng" dirty="0" smtClean="0">
                <a:solidFill>
                  <a:srgbClr val="C00000"/>
                </a:solidFill>
              </a:rPr>
              <a:t>1905</a:t>
            </a:r>
          </a:p>
          <a:p>
            <a:pPr algn="ctr"/>
            <a:r>
              <a:rPr lang="fr-FR" b="1" dirty="0" smtClean="0">
                <a:solidFill>
                  <a:srgbClr val="C00000"/>
                </a:solidFill>
              </a:rPr>
              <a:t>Séparation des Eglises et de l’Etat</a:t>
            </a:r>
            <a:endParaRPr lang="fr-FR" b="1" dirty="0">
              <a:solidFill>
                <a:srgbClr val="C00000"/>
              </a:solidFill>
            </a:endParaRPr>
          </a:p>
        </p:txBody>
      </p:sp>
      <p:sp>
        <p:nvSpPr>
          <p:cNvPr id="31" name="Explosion 2 30"/>
          <p:cNvSpPr/>
          <p:nvPr/>
        </p:nvSpPr>
        <p:spPr>
          <a:xfrm>
            <a:off x="7823200" y="2619712"/>
            <a:ext cx="622300" cy="694730"/>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p:cNvCxnSpPr/>
          <p:nvPr/>
        </p:nvCxnSpPr>
        <p:spPr>
          <a:xfrm flipV="1">
            <a:off x="10680700" y="3356919"/>
            <a:ext cx="12700" cy="973523"/>
          </a:xfrm>
          <a:prstGeom prst="line">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9261475" y="4487219"/>
            <a:ext cx="2470150" cy="1477328"/>
          </a:xfrm>
          <a:prstGeom prst="rect">
            <a:avLst/>
          </a:prstGeom>
          <a:noFill/>
        </p:spPr>
        <p:txBody>
          <a:bodyPr wrap="square" rtlCol="0">
            <a:spAutoFit/>
          </a:bodyPr>
          <a:lstStyle/>
          <a:p>
            <a:pPr algn="ctr"/>
            <a:r>
              <a:rPr lang="fr-FR" b="1" u="sng" dirty="0" smtClean="0">
                <a:solidFill>
                  <a:schemeClr val="accent1">
                    <a:lumMod val="75000"/>
                  </a:schemeClr>
                </a:solidFill>
              </a:rPr>
              <a:t>1946 et 1958</a:t>
            </a:r>
          </a:p>
          <a:p>
            <a:pPr algn="ctr"/>
            <a:r>
              <a:rPr lang="fr-FR" b="1" dirty="0" smtClean="0">
                <a:solidFill>
                  <a:schemeClr val="accent1">
                    <a:lumMod val="75000"/>
                  </a:schemeClr>
                </a:solidFill>
              </a:rPr>
              <a:t>Inscription de la laïcité comme principe constitutionnel</a:t>
            </a:r>
          </a:p>
          <a:p>
            <a:pPr algn="ctr"/>
            <a:r>
              <a:rPr lang="fr-FR" b="1" dirty="0" smtClean="0">
                <a:solidFill>
                  <a:schemeClr val="accent1">
                    <a:lumMod val="75000"/>
                  </a:schemeClr>
                </a:solidFill>
              </a:rPr>
              <a:t>(IV</a:t>
            </a:r>
            <a:r>
              <a:rPr lang="fr-FR" b="1" baseline="30000" dirty="0" smtClean="0">
                <a:solidFill>
                  <a:schemeClr val="accent1">
                    <a:lumMod val="75000"/>
                  </a:schemeClr>
                </a:solidFill>
              </a:rPr>
              <a:t>e</a:t>
            </a:r>
            <a:r>
              <a:rPr lang="fr-FR" b="1" dirty="0" smtClean="0">
                <a:solidFill>
                  <a:schemeClr val="accent1">
                    <a:lumMod val="75000"/>
                  </a:schemeClr>
                </a:solidFill>
              </a:rPr>
              <a:t> et V</a:t>
            </a:r>
            <a:r>
              <a:rPr lang="fr-FR" b="1" baseline="30000" dirty="0" smtClean="0">
                <a:solidFill>
                  <a:schemeClr val="accent1">
                    <a:lumMod val="75000"/>
                  </a:schemeClr>
                </a:solidFill>
              </a:rPr>
              <a:t>e </a:t>
            </a:r>
            <a:r>
              <a:rPr lang="fr-FR" b="1" dirty="0" smtClean="0">
                <a:solidFill>
                  <a:schemeClr val="accent1">
                    <a:lumMod val="75000"/>
                  </a:schemeClr>
                </a:solidFill>
              </a:rPr>
              <a:t>Républiques)</a:t>
            </a:r>
          </a:p>
        </p:txBody>
      </p:sp>
    </p:spTree>
    <p:extLst>
      <p:ext uri="{BB962C8B-B14F-4D97-AF65-F5344CB8AC3E}">
        <p14:creationId xmlns:p14="http://schemas.microsoft.com/office/powerpoint/2010/main" val="26341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6" grpId="0"/>
      <p:bldP spid="12" grpId="0"/>
      <p:bldP spid="13" grpId="0" animBg="1"/>
      <p:bldP spid="20" grpId="0"/>
      <p:bldP spid="23" grpId="0"/>
      <p:bldP spid="27" grpId="0"/>
      <p:bldP spid="30" grpId="0"/>
      <p:bldP spid="31"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96433" y="1667628"/>
            <a:ext cx="1854310" cy="522366"/>
          </a:xfrm>
          <a:prstGeom prst="rect">
            <a:avLst/>
          </a:prstGeom>
          <a:solidFill>
            <a:schemeClr val="accent6">
              <a:lumMod val="40000"/>
              <a:lumOff val="60000"/>
            </a:schemeClr>
          </a:solidFill>
          <a:ln w="0">
            <a:solidFill>
              <a:schemeClr val="tx1"/>
            </a:solidFill>
            <a:miter lim="800000"/>
            <a:headEnd/>
            <a:tailEnd/>
          </a:ln>
        </p:spPr>
        <p:txBody>
          <a:bodyPr wrap="none" lIns="81646" tIns="40823" rIns="81646" bIns="40823" anchor="ctr"/>
          <a:lstStyle>
            <a:lvl1pPr eaLnBrk="0" hangingPunct="0">
              <a:defRPr sz="2400">
                <a:solidFill>
                  <a:schemeClr val="tx1"/>
                </a:solidFill>
                <a:latin typeface="Arial" panose="020B0604020202020204" pitchFamily="34" charset="0"/>
                <a:ea typeface="MS PGothic" pitchFamily="34" charset="-128"/>
              </a:defRPr>
            </a:lvl1pPr>
            <a:lvl2pPr marL="742950" indent="-285750" eaLnBrk="0" hangingPunct="0">
              <a:defRPr sz="2400">
                <a:solidFill>
                  <a:schemeClr val="tx1"/>
                </a:solidFill>
                <a:latin typeface="Arial" panose="020B0604020202020204" pitchFamily="34" charset="0"/>
                <a:ea typeface="MS PGothic" pitchFamily="34" charset="-128"/>
              </a:defRPr>
            </a:lvl2pPr>
            <a:lvl3pPr marL="1143000" indent="-228600" eaLnBrk="0" hangingPunct="0">
              <a:defRPr sz="2400">
                <a:solidFill>
                  <a:schemeClr val="tx1"/>
                </a:solidFill>
                <a:latin typeface="Arial" panose="020B0604020202020204" pitchFamily="34" charset="0"/>
                <a:ea typeface="MS PGothic" pitchFamily="34" charset="-128"/>
              </a:defRPr>
            </a:lvl3pPr>
            <a:lvl4pPr marL="1600200" indent="-228600" eaLnBrk="0" hangingPunct="0">
              <a:defRPr sz="2400">
                <a:solidFill>
                  <a:schemeClr val="tx1"/>
                </a:solidFill>
                <a:latin typeface="Arial" panose="020B0604020202020204" pitchFamily="34" charset="0"/>
                <a:ea typeface="MS PGothic" pitchFamily="34" charset="-128"/>
              </a:defRPr>
            </a:lvl4pPr>
            <a:lvl5pPr marL="2057400" indent="-228600" eaLnBrk="0" hangingPunct="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a:buSzPct val="45000"/>
              <a:buFont typeface="StarSymbol" charset="0"/>
              <a:buNone/>
            </a:pPr>
            <a:r>
              <a:rPr lang="fr-FR" altLang="fr-FR" sz="1996" b="1" i="1" dirty="0">
                <a:ea typeface="Microsoft YaHei" panose="020B0503020204020204" pitchFamily="34" charset="-122"/>
              </a:rPr>
              <a:t>La </a:t>
            </a:r>
            <a:r>
              <a:rPr lang="fr-FR" altLang="fr-FR" sz="1996" b="1" i="1" dirty="0" smtClean="0">
                <a:ea typeface="Microsoft YaHei" panose="020B0503020204020204" pitchFamily="34" charset="-122"/>
              </a:rPr>
              <a:t>Liberté</a:t>
            </a:r>
            <a:endParaRPr lang="fr-FR" altLang="fr-FR" sz="1996" b="1" i="1" dirty="0">
              <a:ea typeface="Microsoft YaHei" panose="020B0503020204020204" pitchFamily="34" charset="-122"/>
            </a:endParaRPr>
          </a:p>
        </p:txBody>
      </p:sp>
      <p:sp>
        <p:nvSpPr>
          <p:cNvPr id="5" name="Rectangle 4"/>
          <p:cNvSpPr>
            <a:spLocks noChangeArrowheads="1"/>
          </p:cNvSpPr>
          <p:nvPr/>
        </p:nvSpPr>
        <p:spPr bwMode="auto">
          <a:xfrm>
            <a:off x="4960267" y="1608884"/>
            <a:ext cx="1919176" cy="522366"/>
          </a:xfrm>
          <a:prstGeom prst="rect">
            <a:avLst/>
          </a:prstGeom>
          <a:solidFill>
            <a:schemeClr val="tx2">
              <a:lumMod val="40000"/>
              <a:lumOff val="60000"/>
            </a:schemeClr>
          </a:solidFill>
          <a:ln w="0">
            <a:solidFill>
              <a:schemeClr val="tx1"/>
            </a:solidFill>
            <a:miter lim="800000"/>
            <a:headEnd/>
            <a:tailEnd/>
          </a:ln>
        </p:spPr>
        <p:txBody>
          <a:bodyPr wrap="none" lIns="81646" tIns="40823" rIns="81646" bIns="40823" anchor="ctr"/>
          <a:lstStyle>
            <a:lvl1pPr eaLnBrk="0" hangingPunct="0">
              <a:defRPr sz="2400">
                <a:solidFill>
                  <a:schemeClr val="tx1"/>
                </a:solidFill>
                <a:latin typeface="Arial" panose="020B0604020202020204" pitchFamily="34" charset="0"/>
                <a:ea typeface="MS PGothic" pitchFamily="34" charset="-128"/>
              </a:defRPr>
            </a:lvl1pPr>
            <a:lvl2pPr marL="742950" indent="-285750" eaLnBrk="0" hangingPunct="0">
              <a:defRPr sz="2400">
                <a:solidFill>
                  <a:schemeClr val="tx1"/>
                </a:solidFill>
                <a:latin typeface="Arial" panose="020B0604020202020204" pitchFamily="34" charset="0"/>
                <a:ea typeface="MS PGothic" pitchFamily="34" charset="-128"/>
              </a:defRPr>
            </a:lvl2pPr>
            <a:lvl3pPr marL="1143000" indent="-228600" eaLnBrk="0" hangingPunct="0">
              <a:defRPr sz="2400">
                <a:solidFill>
                  <a:schemeClr val="tx1"/>
                </a:solidFill>
                <a:latin typeface="Arial" panose="020B0604020202020204" pitchFamily="34" charset="0"/>
                <a:ea typeface="MS PGothic" pitchFamily="34" charset="-128"/>
              </a:defRPr>
            </a:lvl3pPr>
            <a:lvl4pPr marL="1600200" indent="-228600" eaLnBrk="0" hangingPunct="0">
              <a:defRPr sz="2400">
                <a:solidFill>
                  <a:schemeClr val="tx1"/>
                </a:solidFill>
                <a:latin typeface="Arial" panose="020B0604020202020204" pitchFamily="34" charset="0"/>
                <a:ea typeface="MS PGothic" pitchFamily="34" charset="-128"/>
              </a:defRPr>
            </a:lvl4pPr>
            <a:lvl5pPr marL="2057400" indent="-228600" eaLnBrk="0" hangingPunct="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a:buSzPct val="45000"/>
              <a:buFont typeface="StarSymbol" charset="0"/>
              <a:buNone/>
            </a:pPr>
            <a:r>
              <a:rPr lang="fr-FR" altLang="fr-FR" sz="2177" b="1" i="1" dirty="0" smtClean="0">
                <a:latin typeface="Calibri" panose="020F0502020204030204" pitchFamily="34" charset="0"/>
                <a:ea typeface="Microsoft YaHei" panose="020B0503020204020204" pitchFamily="34" charset="-122"/>
              </a:rPr>
              <a:t>L'Egalité</a:t>
            </a:r>
            <a:endParaRPr lang="fr-FR" altLang="fr-FR" sz="2177" b="1" i="1" dirty="0">
              <a:latin typeface="Calibri" panose="020F0502020204030204" pitchFamily="34" charset="0"/>
              <a:ea typeface="Microsoft YaHei" panose="020B0503020204020204" pitchFamily="34" charset="-122"/>
            </a:endParaRPr>
          </a:p>
        </p:txBody>
      </p:sp>
      <p:sp>
        <p:nvSpPr>
          <p:cNvPr id="6" name="Rectangle 5"/>
          <p:cNvSpPr>
            <a:spLocks noChangeArrowheads="1"/>
          </p:cNvSpPr>
          <p:nvPr/>
        </p:nvSpPr>
        <p:spPr bwMode="auto">
          <a:xfrm>
            <a:off x="8788967" y="1626990"/>
            <a:ext cx="1919175" cy="522366"/>
          </a:xfrm>
          <a:prstGeom prst="rect">
            <a:avLst/>
          </a:prstGeom>
          <a:solidFill>
            <a:schemeClr val="accent4">
              <a:lumMod val="40000"/>
              <a:lumOff val="60000"/>
            </a:schemeClr>
          </a:solidFill>
          <a:ln w="0">
            <a:solidFill>
              <a:schemeClr val="tx1"/>
            </a:solidFill>
            <a:miter lim="800000"/>
            <a:headEnd/>
            <a:tailEnd/>
          </a:ln>
        </p:spPr>
        <p:txBody>
          <a:bodyPr wrap="none" lIns="81646" tIns="40823" rIns="81646" bIns="40823" anchor="ctr"/>
          <a:lstStyle>
            <a:lvl1pPr eaLnBrk="0" hangingPunct="0">
              <a:defRPr sz="2400">
                <a:solidFill>
                  <a:schemeClr val="tx1"/>
                </a:solidFill>
                <a:latin typeface="Arial" panose="020B0604020202020204" pitchFamily="34" charset="0"/>
                <a:ea typeface="MS PGothic" pitchFamily="34" charset="-128"/>
              </a:defRPr>
            </a:lvl1pPr>
            <a:lvl2pPr marL="742950" indent="-285750" eaLnBrk="0" hangingPunct="0">
              <a:defRPr sz="2400">
                <a:solidFill>
                  <a:schemeClr val="tx1"/>
                </a:solidFill>
                <a:latin typeface="Arial" panose="020B0604020202020204" pitchFamily="34" charset="0"/>
                <a:ea typeface="MS PGothic" pitchFamily="34" charset="-128"/>
              </a:defRPr>
            </a:lvl2pPr>
            <a:lvl3pPr marL="1143000" indent="-228600" eaLnBrk="0" hangingPunct="0">
              <a:defRPr sz="2400">
                <a:solidFill>
                  <a:schemeClr val="tx1"/>
                </a:solidFill>
                <a:latin typeface="Arial" panose="020B0604020202020204" pitchFamily="34" charset="0"/>
                <a:ea typeface="MS PGothic" pitchFamily="34" charset="-128"/>
              </a:defRPr>
            </a:lvl3pPr>
            <a:lvl4pPr marL="1600200" indent="-228600" eaLnBrk="0" hangingPunct="0">
              <a:defRPr sz="2400">
                <a:solidFill>
                  <a:schemeClr val="tx1"/>
                </a:solidFill>
                <a:latin typeface="Arial" panose="020B0604020202020204" pitchFamily="34" charset="0"/>
                <a:ea typeface="MS PGothic" pitchFamily="34" charset="-128"/>
              </a:defRPr>
            </a:lvl4pPr>
            <a:lvl5pPr marL="2057400" indent="-228600" eaLnBrk="0" hangingPunct="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a:buSzPct val="45000"/>
              <a:buFont typeface="StarSymbol" charset="0"/>
              <a:buNone/>
            </a:pPr>
            <a:r>
              <a:rPr lang="fr-FR" altLang="fr-FR" sz="2177" b="1" i="1" dirty="0">
                <a:latin typeface="Calibri" panose="020F0502020204030204" pitchFamily="34" charset="0"/>
                <a:ea typeface="Microsoft YaHei" panose="020B0503020204020204" pitchFamily="34" charset="-122"/>
              </a:rPr>
              <a:t>La Fraternité</a:t>
            </a:r>
          </a:p>
        </p:txBody>
      </p:sp>
      <p:sp>
        <p:nvSpPr>
          <p:cNvPr id="7" name="Forme libre 6"/>
          <p:cNvSpPr>
            <a:spLocks/>
          </p:cNvSpPr>
          <p:nvPr/>
        </p:nvSpPr>
        <p:spPr bwMode="auto">
          <a:xfrm>
            <a:off x="330201" y="2830409"/>
            <a:ext cx="3645280" cy="2059091"/>
          </a:xfrm>
          <a:custGeom>
            <a:avLst/>
            <a:gdLst>
              <a:gd name="T0" fmla="*/ 1656556 w 3313112"/>
              <a:gd name="T1" fmla="*/ 0 h 2663825"/>
              <a:gd name="T2" fmla="*/ 0 w 3313112"/>
              <a:gd name="T3" fmla="*/ 1331913 h 2663825"/>
              <a:gd name="T4" fmla="*/ 1656556 w 3313112"/>
              <a:gd name="T5" fmla="*/ 2663825 h 2663825"/>
              <a:gd name="T6" fmla="*/ 3313112 w 3313112"/>
              <a:gd name="T7" fmla="*/ 1331913 h 2663825"/>
              <a:gd name="T8" fmla="*/ 17694720 60000 65536"/>
              <a:gd name="T9" fmla="*/ 11796480 60000 65536"/>
              <a:gd name="T10" fmla="*/ 5898240 60000 65536"/>
              <a:gd name="T11" fmla="*/ 0 60000 65536"/>
              <a:gd name="T12" fmla="*/ 485194 w 3313112"/>
              <a:gd name="T13" fmla="*/ 390108 h 2663825"/>
              <a:gd name="T14" fmla="*/ 2827918 w 3313112"/>
              <a:gd name="T15" fmla="*/ 2273717 h 2663825"/>
            </a:gdLst>
            <a:ahLst/>
            <a:cxnLst>
              <a:cxn ang="T8">
                <a:pos x="T0" y="T1"/>
              </a:cxn>
              <a:cxn ang="T9">
                <a:pos x="T2" y="T3"/>
              </a:cxn>
              <a:cxn ang="T10">
                <a:pos x="T4" y="T5"/>
              </a:cxn>
              <a:cxn ang="T11">
                <a:pos x="T6" y="T7"/>
              </a:cxn>
            </a:cxnLst>
            <a:rect l="T12" t="T13" r="T14" b="T15"/>
            <a:pathLst>
              <a:path w="3313112" h="2663825">
                <a:moveTo>
                  <a:pt x="0" y="1331913"/>
                </a:moveTo>
                <a:lnTo>
                  <a:pt x="0" y="1331913"/>
                </a:lnTo>
                <a:cubicBezTo>
                  <a:pt x="0" y="596317"/>
                  <a:pt x="741665" y="0"/>
                  <a:pt x="1656555" y="0"/>
                </a:cubicBezTo>
                <a:cubicBezTo>
                  <a:pt x="2571446" y="0"/>
                  <a:pt x="3313112" y="596317"/>
                  <a:pt x="3313112" y="1331913"/>
                </a:cubicBezTo>
                <a:cubicBezTo>
                  <a:pt x="3313112" y="2067508"/>
                  <a:pt x="2571446" y="2663826"/>
                  <a:pt x="1656556" y="2663826"/>
                </a:cubicBezTo>
                <a:cubicBezTo>
                  <a:pt x="741665" y="2663826"/>
                  <a:pt x="0" y="2067508"/>
                  <a:pt x="0" y="1331913"/>
                </a:cubicBezTo>
                <a:close/>
              </a:path>
            </a:pathLst>
          </a:custGeom>
          <a:solidFill>
            <a:schemeClr val="accent6">
              <a:lumMod val="40000"/>
              <a:lumOff val="60000"/>
            </a:schemeClr>
          </a:solidFill>
          <a:ln w="0">
            <a:noFill/>
            <a:miter lim="800000"/>
            <a:headEnd/>
            <a:tailEnd/>
          </a:ln>
        </p:spPr>
        <p:txBody>
          <a:bodyPr wrap="none" lIns="81646" tIns="40823" rIns="81646" bIns="40823" anchor="ctr"/>
          <a:lstStyle>
            <a:lvl1pPr eaLnBrk="0" hangingPunct="0">
              <a:defRPr sz="2400">
                <a:solidFill>
                  <a:schemeClr val="tx1"/>
                </a:solidFill>
                <a:latin typeface="Arial" panose="020B0604020202020204" pitchFamily="34" charset="0"/>
                <a:ea typeface="MS PGothic" pitchFamily="34" charset="-128"/>
              </a:defRPr>
            </a:lvl1pPr>
            <a:lvl2pPr marL="742950" indent="-285750" eaLnBrk="0" hangingPunct="0">
              <a:defRPr sz="2400">
                <a:solidFill>
                  <a:schemeClr val="tx1"/>
                </a:solidFill>
                <a:latin typeface="Arial" panose="020B0604020202020204" pitchFamily="34" charset="0"/>
                <a:ea typeface="MS PGothic" pitchFamily="34" charset="-128"/>
              </a:defRPr>
            </a:lvl2pPr>
            <a:lvl3pPr marL="1143000" indent="-228600" eaLnBrk="0" hangingPunct="0">
              <a:defRPr sz="2400">
                <a:solidFill>
                  <a:schemeClr val="tx1"/>
                </a:solidFill>
                <a:latin typeface="Arial" panose="020B0604020202020204" pitchFamily="34" charset="0"/>
                <a:ea typeface="MS PGothic" pitchFamily="34" charset="-128"/>
              </a:defRPr>
            </a:lvl3pPr>
            <a:lvl4pPr marL="1600200" indent="-228600" eaLnBrk="0" hangingPunct="0">
              <a:defRPr sz="2400">
                <a:solidFill>
                  <a:schemeClr val="tx1"/>
                </a:solidFill>
                <a:latin typeface="Arial" panose="020B0604020202020204" pitchFamily="34" charset="0"/>
                <a:ea typeface="MS PGothic" pitchFamily="34" charset="-128"/>
              </a:defRPr>
            </a:lvl4pPr>
            <a:lvl5pPr marL="2057400" indent="-228600" eaLnBrk="0" hangingPunct="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hangingPunct="1">
              <a:buSzPct val="45000"/>
              <a:buFont typeface="StarSymbol" charset="0"/>
              <a:buNone/>
            </a:pPr>
            <a:r>
              <a:rPr lang="fr-FR" altLang="fr-FR" sz="1996" b="1" dirty="0">
                <a:latin typeface="Calibri" panose="020F0502020204030204" pitchFamily="34" charset="0"/>
              </a:rPr>
              <a:t>      L</a:t>
            </a:r>
            <a:r>
              <a:rPr lang="fr-FR" altLang="fr-FR" sz="1996" b="1" dirty="0" smtClean="0">
                <a:latin typeface="Calibri" panose="020F0502020204030204" pitchFamily="34" charset="0"/>
              </a:rPr>
              <a:t>iberté </a:t>
            </a:r>
            <a:r>
              <a:rPr lang="fr-FR" altLang="fr-FR" sz="1996" b="1" dirty="0">
                <a:latin typeface="Calibri" panose="020F0502020204030204" pitchFamily="34" charset="0"/>
              </a:rPr>
              <a:t>de conscience :</a:t>
            </a:r>
          </a:p>
          <a:p>
            <a:pPr algn="ctr" eaLnBrk="1" hangingPunct="1">
              <a:buSzPct val="45000"/>
              <a:buFont typeface="StarSymbol" charset="0"/>
              <a:buNone/>
            </a:pPr>
            <a:r>
              <a:rPr lang="fr-FR" altLang="fr-FR" sz="1996" dirty="0">
                <a:latin typeface="Calibri" panose="020F0502020204030204" pitchFamily="34" charset="0"/>
              </a:rPr>
              <a:t>       croire ou de ne pas croire</a:t>
            </a:r>
          </a:p>
          <a:p>
            <a:pPr algn="ctr" eaLnBrk="1" hangingPunct="1">
              <a:buSzPct val="45000"/>
              <a:buFont typeface="StarSymbol" charset="0"/>
              <a:buNone/>
            </a:pPr>
            <a:r>
              <a:rPr lang="fr-FR" altLang="fr-FR" sz="1996" dirty="0">
                <a:latin typeface="Calibri" panose="020F0502020204030204" pitchFamily="34" charset="0"/>
              </a:rPr>
              <a:t>      est garanti dans les limites</a:t>
            </a:r>
          </a:p>
          <a:p>
            <a:pPr algn="ctr" eaLnBrk="1" hangingPunct="1">
              <a:buSzPct val="45000"/>
              <a:buFont typeface="StarSymbol" charset="0"/>
              <a:buNone/>
            </a:pPr>
            <a:r>
              <a:rPr lang="fr-FR" altLang="fr-FR" sz="1996" dirty="0">
                <a:latin typeface="Calibri" panose="020F0502020204030204" pitchFamily="34" charset="0"/>
              </a:rPr>
              <a:t>     imposées par la Loi</a:t>
            </a:r>
            <a:r>
              <a:rPr lang="fr-FR" altLang="fr-FR" sz="1996" dirty="0" smtClean="0">
                <a:latin typeface="Calibri" panose="020F0502020204030204" pitchFamily="34" charset="0"/>
              </a:rPr>
              <a:t>. </a:t>
            </a:r>
            <a:endParaRPr lang="fr-FR" altLang="fr-FR" sz="1996" dirty="0">
              <a:latin typeface="Calibri" panose="020F0502020204030204" pitchFamily="34" charset="0"/>
            </a:endParaRPr>
          </a:p>
        </p:txBody>
      </p:sp>
      <p:sp>
        <p:nvSpPr>
          <p:cNvPr id="8" name="Forme libre 7"/>
          <p:cNvSpPr>
            <a:spLocks/>
          </p:cNvSpPr>
          <p:nvPr/>
        </p:nvSpPr>
        <p:spPr bwMode="auto">
          <a:xfrm>
            <a:off x="4140583" y="2994426"/>
            <a:ext cx="3668504" cy="1895074"/>
          </a:xfrm>
          <a:custGeom>
            <a:avLst/>
            <a:gdLst>
              <a:gd name="T0" fmla="*/ 1439863 w 2879725"/>
              <a:gd name="T1" fmla="*/ 0 h 2663825"/>
              <a:gd name="T2" fmla="*/ 0 w 2879725"/>
              <a:gd name="T3" fmla="*/ 1331913 h 2663825"/>
              <a:gd name="T4" fmla="*/ 1439863 w 2879725"/>
              <a:gd name="T5" fmla="*/ 2663825 h 2663825"/>
              <a:gd name="T6" fmla="*/ 2879725 w 2879725"/>
              <a:gd name="T7" fmla="*/ 1331913 h 2663825"/>
              <a:gd name="T8" fmla="*/ 17694720 60000 65536"/>
              <a:gd name="T9" fmla="*/ 11796480 60000 65536"/>
              <a:gd name="T10" fmla="*/ 5898240 60000 65536"/>
              <a:gd name="T11" fmla="*/ 0 60000 65536"/>
              <a:gd name="T12" fmla="*/ 421726 w 2879725"/>
              <a:gd name="T13" fmla="*/ 390108 h 2663825"/>
              <a:gd name="T14" fmla="*/ 2457999 w 2879725"/>
              <a:gd name="T15" fmla="*/ 2273717 h 2663825"/>
            </a:gdLst>
            <a:ahLst/>
            <a:cxnLst>
              <a:cxn ang="T8">
                <a:pos x="T0" y="T1"/>
              </a:cxn>
              <a:cxn ang="T9">
                <a:pos x="T2" y="T3"/>
              </a:cxn>
              <a:cxn ang="T10">
                <a:pos x="T4" y="T5"/>
              </a:cxn>
              <a:cxn ang="T11">
                <a:pos x="T6" y="T7"/>
              </a:cxn>
            </a:cxnLst>
            <a:rect l="T12" t="T13" r="T14" b="T15"/>
            <a:pathLst>
              <a:path w="2879725" h="2663825">
                <a:moveTo>
                  <a:pt x="0" y="1331913"/>
                </a:moveTo>
                <a:lnTo>
                  <a:pt x="0" y="1331913"/>
                </a:lnTo>
                <a:cubicBezTo>
                  <a:pt x="0" y="596317"/>
                  <a:pt x="644648" y="0"/>
                  <a:pt x="1439862" y="0"/>
                </a:cubicBezTo>
                <a:cubicBezTo>
                  <a:pt x="2235077" y="0"/>
                  <a:pt x="2879726" y="596317"/>
                  <a:pt x="2879726" y="1331913"/>
                </a:cubicBezTo>
                <a:cubicBezTo>
                  <a:pt x="2879726" y="2067508"/>
                  <a:pt x="2235077" y="2663826"/>
                  <a:pt x="1439863" y="2663826"/>
                </a:cubicBezTo>
                <a:cubicBezTo>
                  <a:pt x="644648" y="2663826"/>
                  <a:pt x="0" y="2067508"/>
                  <a:pt x="0" y="1331913"/>
                </a:cubicBezTo>
                <a:close/>
              </a:path>
            </a:pathLst>
          </a:custGeom>
          <a:solidFill>
            <a:schemeClr val="tx2">
              <a:lumMod val="40000"/>
              <a:lumOff val="60000"/>
            </a:schemeClr>
          </a:solidFill>
          <a:ln w="0">
            <a:noFill/>
            <a:miter lim="800000"/>
            <a:headEnd/>
            <a:tailEnd/>
          </a:ln>
        </p:spPr>
        <p:txBody>
          <a:bodyPr wrap="none" lIns="81646" tIns="40823" rIns="81646" bIns="40823" anchor="ctr"/>
          <a:lstStyle>
            <a:lvl1pPr eaLnBrk="0" hangingPunct="0">
              <a:defRPr sz="2400">
                <a:solidFill>
                  <a:schemeClr val="tx1"/>
                </a:solidFill>
                <a:latin typeface="Arial" panose="020B0604020202020204" pitchFamily="34" charset="0"/>
                <a:ea typeface="MS PGothic" pitchFamily="34" charset="-128"/>
              </a:defRPr>
            </a:lvl1pPr>
            <a:lvl2pPr marL="742950" indent="-285750" eaLnBrk="0" hangingPunct="0">
              <a:defRPr sz="2400">
                <a:solidFill>
                  <a:schemeClr val="tx1"/>
                </a:solidFill>
                <a:latin typeface="Arial" panose="020B0604020202020204" pitchFamily="34" charset="0"/>
                <a:ea typeface="MS PGothic" pitchFamily="34" charset="-128"/>
              </a:defRPr>
            </a:lvl2pPr>
            <a:lvl3pPr marL="1143000" indent="-228600" eaLnBrk="0" hangingPunct="0">
              <a:defRPr sz="2400">
                <a:solidFill>
                  <a:schemeClr val="tx1"/>
                </a:solidFill>
                <a:latin typeface="Arial" panose="020B0604020202020204" pitchFamily="34" charset="0"/>
                <a:ea typeface="MS PGothic" pitchFamily="34" charset="-128"/>
              </a:defRPr>
            </a:lvl3pPr>
            <a:lvl4pPr marL="1600200" indent="-228600" eaLnBrk="0" hangingPunct="0">
              <a:defRPr sz="2400">
                <a:solidFill>
                  <a:schemeClr val="tx1"/>
                </a:solidFill>
                <a:latin typeface="Arial" panose="020B0604020202020204" pitchFamily="34" charset="0"/>
                <a:ea typeface="MS PGothic" pitchFamily="34" charset="-128"/>
              </a:defRPr>
            </a:lvl4pPr>
            <a:lvl5pPr marL="2057400" indent="-228600" eaLnBrk="0" hangingPunct="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hangingPunct="1">
              <a:buSzPct val="45000"/>
              <a:buFont typeface="StarSymbol" charset="0"/>
              <a:buNone/>
            </a:pPr>
            <a:r>
              <a:rPr lang="fr-FR" altLang="ja-JP" sz="1996" b="1" dirty="0" smtClean="0">
                <a:latin typeface="Calibri" panose="020F0502020204030204" pitchFamily="34" charset="0"/>
              </a:rPr>
              <a:t>L’égal traitement de tous :</a:t>
            </a:r>
          </a:p>
          <a:p>
            <a:pPr algn="ctr" eaLnBrk="1" hangingPunct="1">
              <a:buSzPct val="45000"/>
              <a:buFont typeface="StarSymbol" charset="0"/>
              <a:buNone/>
            </a:pPr>
            <a:r>
              <a:rPr lang="fr-FR" altLang="ja-JP" sz="1996" dirty="0" smtClean="0">
                <a:latin typeface="Calibri" panose="020F0502020204030204" pitchFamily="34" charset="0"/>
              </a:rPr>
              <a:t>Tous les </a:t>
            </a:r>
            <a:r>
              <a:rPr lang="fr-FR" altLang="fr-FR" sz="1996" dirty="0" smtClean="0">
                <a:latin typeface="Calibri" panose="020F0502020204030204" pitchFamily="34" charset="0"/>
              </a:rPr>
              <a:t>citoyens sont égaux </a:t>
            </a:r>
          </a:p>
          <a:p>
            <a:pPr algn="ctr" eaLnBrk="1" hangingPunct="1">
              <a:buSzPct val="45000"/>
              <a:buFont typeface="StarSymbol" charset="0"/>
              <a:buNone/>
            </a:pPr>
            <a:r>
              <a:rPr lang="fr-FR" altLang="fr-FR" sz="1996" dirty="0" smtClean="0">
                <a:latin typeface="Calibri" panose="020F0502020204030204" pitchFamily="34" charset="0"/>
              </a:rPr>
              <a:t>quelles </a:t>
            </a:r>
            <a:r>
              <a:rPr lang="fr-FR" altLang="fr-FR" sz="1996" dirty="0">
                <a:latin typeface="Calibri" panose="020F0502020204030204" pitchFamily="34" charset="0"/>
              </a:rPr>
              <a:t>que</a:t>
            </a:r>
          </a:p>
          <a:p>
            <a:pPr algn="ctr" eaLnBrk="1" hangingPunct="1">
              <a:buSzPct val="45000"/>
              <a:buFont typeface="StarSymbol" charset="0"/>
              <a:buNone/>
            </a:pPr>
            <a:r>
              <a:rPr lang="fr-FR" altLang="fr-FR" sz="1996" dirty="0">
                <a:latin typeface="Calibri" panose="020F0502020204030204" pitchFamily="34" charset="0"/>
              </a:rPr>
              <a:t>  soient </a:t>
            </a:r>
            <a:r>
              <a:rPr lang="fr-FR" altLang="fr-FR" sz="1996" dirty="0" smtClean="0">
                <a:latin typeface="Calibri" panose="020F0502020204030204" pitchFamily="34" charset="0"/>
              </a:rPr>
              <a:t>leurs croyances.</a:t>
            </a:r>
            <a:endParaRPr lang="fr-FR" altLang="fr-FR" sz="1996" dirty="0">
              <a:latin typeface="Calibri" panose="020F0502020204030204" pitchFamily="34" charset="0"/>
            </a:endParaRPr>
          </a:p>
        </p:txBody>
      </p:sp>
      <p:sp>
        <p:nvSpPr>
          <p:cNvPr id="9" name="Forme libre 8"/>
          <p:cNvSpPr>
            <a:spLocks/>
          </p:cNvSpPr>
          <p:nvPr/>
        </p:nvSpPr>
        <p:spPr bwMode="auto">
          <a:xfrm>
            <a:off x="8011066" y="2894759"/>
            <a:ext cx="3965034" cy="1867741"/>
          </a:xfrm>
          <a:custGeom>
            <a:avLst/>
            <a:gdLst>
              <a:gd name="T0" fmla="*/ 1476375 w 2952750"/>
              <a:gd name="T1" fmla="*/ 0 h 2592388"/>
              <a:gd name="T2" fmla="*/ 0 w 2952750"/>
              <a:gd name="T3" fmla="*/ 1296194 h 2592388"/>
              <a:gd name="T4" fmla="*/ 1476375 w 2952750"/>
              <a:gd name="T5" fmla="*/ 2592388 h 2592388"/>
              <a:gd name="T6" fmla="*/ 2952750 w 2952750"/>
              <a:gd name="T7" fmla="*/ 1296194 h 2592388"/>
              <a:gd name="T8" fmla="*/ 17694720 60000 65536"/>
              <a:gd name="T9" fmla="*/ 11796480 60000 65536"/>
              <a:gd name="T10" fmla="*/ 5898240 60000 65536"/>
              <a:gd name="T11" fmla="*/ 0 60000 65536"/>
              <a:gd name="T12" fmla="*/ 432420 w 2952750"/>
              <a:gd name="T13" fmla="*/ 379646 h 2592388"/>
              <a:gd name="T14" fmla="*/ 2520330 w 2952750"/>
              <a:gd name="T15" fmla="*/ 2212742 h 2592388"/>
            </a:gdLst>
            <a:ahLst/>
            <a:cxnLst>
              <a:cxn ang="T8">
                <a:pos x="T0" y="T1"/>
              </a:cxn>
              <a:cxn ang="T9">
                <a:pos x="T2" y="T3"/>
              </a:cxn>
              <a:cxn ang="T10">
                <a:pos x="T4" y="T5"/>
              </a:cxn>
              <a:cxn ang="T11">
                <a:pos x="T6" y="T7"/>
              </a:cxn>
            </a:cxnLst>
            <a:rect l="T12" t="T13" r="T14" b="T15"/>
            <a:pathLst>
              <a:path w="2952750" h="2592388">
                <a:moveTo>
                  <a:pt x="0" y="1296194"/>
                </a:moveTo>
                <a:lnTo>
                  <a:pt x="0" y="1296194"/>
                </a:lnTo>
                <a:cubicBezTo>
                  <a:pt x="0" y="580325"/>
                  <a:pt x="660995" y="0"/>
                  <a:pt x="1476374" y="0"/>
                </a:cubicBezTo>
                <a:cubicBezTo>
                  <a:pt x="2291754" y="0"/>
                  <a:pt x="2952750" y="580325"/>
                  <a:pt x="2952750" y="1296194"/>
                </a:cubicBezTo>
                <a:cubicBezTo>
                  <a:pt x="2952750" y="2012062"/>
                  <a:pt x="2291754" y="2592388"/>
                  <a:pt x="1476375" y="2592388"/>
                </a:cubicBezTo>
                <a:cubicBezTo>
                  <a:pt x="660995" y="2592388"/>
                  <a:pt x="0" y="2012062"/>
                  <a:pt x="0" y="1296194"/>
                </a:cubicBezTo>
                <a:close/>
              </a:path>
            </a:pathLst>
          </a:custGeom>
          <a:solidFill>
            <a:schemeClr val="accent4">
              <a:lumMod val="40000"/>
              <a:lumOff val="60000"/>
            </a:schemeClr>
          </a:solidFill>
          <a:ln w="0">
            <a:noFill/>
            <a:miter lim="800000"/>
            <a:headEnd/>
            <a:tailEnd/>
          </a:ln>
        </p:spPr>
        <p:txBody>
          <a:bodyPr wrap="square" lIns="81646" tIns="40823" rIns="81646" bIns="40823" anchor="ctr"/>
          <a:lstStyle>
            <a:lvl1pPr eaLnBrk="0" hangingPunct="0">
              <a:defRPr sz="2400">
                <a:solidFill>
                  <a:schemeClr val="tx1"/>
                </a:solidFill>
                <a:latin typeface="Arial" panose="020B0604020202020204" pitchFamily="34" charset="0"/>
                <a:ea typeface="MS PGothic" pitchFamily="34" charset="-128"/>
              </a:defRPr>
            </a:lvl1pPr>
            <a:lvl2pPr marL="742950" indent="-285750" eaLnBrk="0" hangingPunct="0">
              <a:defRPr sz="2400">
                <a:solidFill>
                  <a:schemeClr val="tx1"/>
                </a:solidFill>
                <a:latin typeface="Arial" panose="020B0604020202020204" pitchFamily="34" charset="0"/>
                <a:ea typeface="MS PGothic" pitchFamily="34" charset="-128"/>
              </a:defRPr>
            </a:lvl2pPr>
            <a:lvl3pPr marL="1143000" indent="-228600" eaLnBrk="0" hangingPunct="0">
              <a:defRPr sz="2400">
                <a:solidFill>
                  <a:schemeClr val="tx1"/>
                </a:solidFill>
                <a:latin typeface="Arial" panose="020B0604020202020204" pitchFamily="34" charset="0"/>
                <a:ea typeface="MS PGothic" pitchFamily="34" charset="-128"/>
              </a:defRPr>
            </a:lvl3pPr>
            <a:lvl4pPr marL="1600200" indent="-228600" eaLnBrk="0" hangingPunct="0">
              <a:defRPr sz="2400">
                <a:solidFill>
                  <a:schemeClr val="tx1"/>
                </a:solidFill>
                <a:latin typeface="Arial" panose="020B0604020202020204" pitchFamily="34" charset="0"/>
                <a:ea typeface="MS PGothic" pitchFamily="34" charset="-128"/>
              </a:defRPr>
            </a:lvl4pPr>
            <a:lvl5pPr marL="2057400" indent="-228600" eaLnBrk="0" hangingPunct="0">
              <a:defRPr sz="2400">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hangingPunct="1">
              <a:buSzPct val="45000"/>
              <a:buFont typeface="StarSymbol" charset="0"/>
              <a:buNone/>
            </a:pPr>
            <a:r>
              <a:rPr lang="fr-FR" altLang="fr-FR" sz="1996" b="1" dirty="0" smtClean="0">
                <a:latin typeface="Calibri" panose="020F0502020204030204" pitchFamily="34" charset="0"/>
              </a:rPr>
              <a:t>La tolérance :</a:t>
            </a:r>
          </a:p>
          <a:p>
            <a:pPr algn="ctr" eaLnBrk="1" hangingPunct="1">
              <a:buSzPct val="45000"/>
              <a:buFont typeface="StarSymbol" charset="0"/>
              <a:buNone/>
            </a:pPr>
            <a:r>
              <a:rPr lang="fr-FR" altLang="fr-FR" sz="1996" dirty="0" smtClean="0">
                <a:latin typeface="Calibri" panose="020F0502020204030204" pitchFamily="34" charset="0"/>
              </a:rPr>
              <a:t>Vivre ensemble dans </a:t>
            </a:r>
            <a:r>
              <a:rPr lang="fr-FR" altLang="fr-FR" sz="1996" dirty="0">
                <a:latin typeface="Calibri" panose="020F0502020204030204" pitchFamily="34" charset="0"/>
              </a:rPr>
              <a:t>le</a:t>
            </a:r>
          </a:p>
          <a:p>
            <a:pPr algn="ctr" eaLnBrk="1" hangingPunct="1">
              <a:buSzPct val="45000"/>
              <a:buFont typeface="StarSymbol" charset="0"/>
              <a:buNone/>
            </a:pPr>
            <a:r>
              <a:rPr lang="fr-FR" altLang="fr-FR" sz="1996" dirty="0">
                <a:latin typeface="Calibri" panose="020F0502020204030204" pitchFamily="34" charset="0"/>
              </a:rPr>
              <a:t>respect </a:t>
            </a:r>
            <a:r>
              <a:rPr lang="fr-FR" altLang="fr-FR" sz="1996" dirty="0" smtClean="0">
                <a:latin typeface="Calibri" panose="020F0502020204030204" pitchFamily="34" charset="0"/>
              </a:rPr>
              <a:t>réciproque des différences, en refusant les discriminations</a:t>
            </a:r>
            <a:endParaRPr lang="fr-FR" altLang="fr-FR" sz="1996" dirty="0">
              <a:latin typeface="Calibri" panose="020F0502020204030204" pitchFamily="34" charset="0"/>
            </a:endParaRPr>
          </a:p>
        </p:txBody>
      </p:sp>
      <p:sp>
        <p:nvSpPr>
          <p:cNvPr id="15" name="Forme libre 14"/>
          <p:cNvSpPr/>
          <p:nvPr/>
        </p:nvSpPr>
        <p:spPr>
          <a:xfrm flipH="1">
            <a:off x="2051240" y="2193703"/>
            <a:ext cx="95059" cy="636706"/>
          </a:xfrm>
          <a:custGeom>
            <a:avLst/>
            <a:gdLst/>
            <a:ahLst/>
            <a:cxnLst>
              <a:cxn ang="3cd4">
                <a:pos x="hc" y="t"/>
              </a:cxn>
              <a:cxn ang="cd2">
                <a:pos x="l" y="vc"/>
              </a:cxn>
              <a:cxn ang="cd4">
                <a:pos x="hc" y="b"/>
              </a:cxn>
              <a:cxn ang="0">
                <a:pos x="r" y="vc"/>
              </a:cxn>
            </a:cxnLst>
            <a:rect l="l" t="t" r="r" b="b"/>
            <a:pathLst>
              <a:path h="1800" fill="none">
                <a:moveTo>
                  <a:pt x="0" y="0"/>
                </a:moveTo>
                <a:lnTo>
                  <a:pt x="0" y="1800"/>
                </a:lnTo>
              </a:path>
            </a:pathLst>
          </a:custGeom>
          <a:noFill/>
          <a:ln w="57150">
            <a:solidFill>
              <a:schemeClr val="tx1"/>
            </a:solidFill>
            <a:prstDash val="solid"/>
            <a:headEnd type="none" w="med" len="med"/>
            <a:tailEnd type="triangle" w="med" len="med"/>
          </a:ln>
        </p:spPr>
        <p:txBody>
          <a:bodyPr wrap="none" lIns="81646" tIns="40823" rIns="81646" bIns="40823"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defRPr/>
            </a:pPr>
            <a:endParaRPr lang="fr-FR" sz="1633">
              <a:latin typeface="Arial" pitchFamily="18"/>
              <a:ea typeface="Microsoft YaHei" pitchFamily="2"/>
              <a:cs typeface="Mangal" pitchFamily="2"/>
            </a:endParaRPr>
          </a:p>
        </p:txBody>
      </p:sp>
      <p:sp>
        <p:nvSpPr>
          <p:cNvPr id="16" name="Forme libre 15"/>
          <p:cNvSpPr/>
          <p:nvPr/>
        </p:nvSpPr>
        <p:spPr>
          <a:xfrm flipH="1">
            <a:off x="5900136" y="2131250"/>
            <a:ext cx="45719" cy="863175"/>
          </a:xfrm>
          <a:custGeom>
            <a:avLst/>
            <a:gdLst/>
            <a:ahLst/>
            <a:cxnLst>
              <a:cxn ang="3cd4">
                <a:pos x="hc" y="t"/>
              </a:cxn>
              <a:cxn ang="cd2">
                <a:pos x="l" y="vc"/>
              </a:cxn>
              <a:cxn ang="cd4">
                <a:pos x="hc" y="b"/>
              </a:cxn>
              <a:cxn ang="0">
                <a:pos x="r" y="vc"/>
              </a:cxn>
            </a:cxnLst>
            <a:rect l="l" t="t" r="r" b="b"/>
            <a:pathLst>
              <a:path h="1800" fill="none">
                <a:moveTo>
                  <a:pt x="0" y="0"/>
                </a:moveTo>
                <a:lnTo>
                  <a:pt x="0" y="1800"/>
                </a:lnTo>
              </a:path>
            </a:pathLst>
          </a:custGeom>
          <a:noFill/>
          <a:ln w="57150">
            <a:solidFill>
              <a:schemeClr val="tx1"/>
            </a:solidFill>
            <a:prstDash val="solid"/>
            <a:headEnd type="none" w="med" len="med"/>
            <a:tailEnd type="triangle" w="med" len="med"/>
          </a:ln>
        </p:spPr>
        <p:txBody>
          <a:bodyPr wrap="none" lIns="81646" tIns="40823" rIns="81646" bIns="40823" anchor="ctr" compatLnSpc="0"/>
          <a:lstStyle/>
          <a:p>
            <a:pPr hangingPunct="0">
              <a:buSzPct val="45000"/>
              <a:buFont typeface="StarSymbol"/>
              <a:buNone/>
            </a:pPr>
            <a:endParaRPr lang="fr-FR" sz="1633">
              <a:latin typeface="Arial" pitchFamily="18"/>
              <a:ea typeface="Microsoft YaHei" pitchFamily="2"/>
              <a:cs typeface="Mangal" pitchFamily="2"/>
            </a:endParaRPr>
          </a:p>
        </p:txBody>
      </p:sp>
      <p:sp>
        <p:nvSpPr>
          <p:cNvPr id="17" name="Forme libre 16"/>
          <p:cNvSpPr/>
          <p:nvPr/>
        </p:nvSpPr>
        <p:spPr>
          <a:xfrm flipH="1">
            <a:off x="9702834" y="2149355"/>
            <a:ext cx="45719" cy="745403"/>
          </a:xfrm>
          <a:custGeom>
            <a:avLst/>
            <a:gdLst/>
            <a:ahLst/>
            <a:cxnLst>
              <a:cxn ang="3cd4">
                <a:pos x="hc" y="t"/>
              </a:cxn>
              <a:cxn ang="cd2">
                <a:pos x="l" y="vc"/>
              </a:cxn>
              <a:cxn ang="cd4">
                <a:pos x="hc" y="b"/>
              </a:cxn>
              <a:cxn ang="0">
                <a:pos x="r" y="vc"/>
              </a:cxn>
            </a:cxnLst>
            <a:rect l="l" t="t" r="r" b="b"/>
            <a:pathLst>
              <a:path h="1800" fill="none">
                <a:moveTo>
                  <a:pt x="0" y="0"/>
                </a:moveTo>
                <a:lnTo>
                  <a:pt x="0" y="1800"/>
                </a:lnTo>
              </a:path>
            </a:pathLst>
          </a:custGeom>
          <a:noFill/>
          <a:ln w="57150">
            <a:solidFill>
              <a:schemeClr val="tx1"/>
            </a:solidFill>
            <a:prstDash val="solid"/>
            <a:headEnd type="none" w="med" len="med"/>
            <a:tailEnd type="triangle" w="med" len="med"/>
          </a:ln>
        </p:spPr>
        <p:txBody>
          <a:bodyPr wrap="none" lIns="81646" tIns="40823" rIns="81646" bIns="40823" anchor="ctr" compatLnSpc="0"/>
          <a:lstStyle/>
          <a:p>
            <a:pPr hangingPunct="0">
              <a:buSzPct val="45000"/>
              <a:buFont typeface="StarSymbol"/>
              <a:buNone/>
            </a:pPr>
            <a:endParaRPr lang="fr-FR" sz="1633">
              <a:latin typeface="Arial" pitchFamily="18"/>
              <a:ea typeface="Microsoft YaHei" pitchFamily="2"/>
              <a:cs typeface="Mangal" pitchFamily="2"/>
            </a:endParaRPr>
          </a:p>
        </p:txBody>
      </p:sp>
      <p:sp>
        <p:nvSpPr>
          <p:cNvPr id="20" name="Espace réservé du contenu 2"/>
          <p:cNvSpPr txBox="1">
            <a:spLocks/>
          </p:cNvSpPr>
          <p:nvPr/>
        </p:nvSpPr>
        <p:spPr>
          <a:xfrm>
            <a:off x="698500" y="204503"/>
            <a:ext cx="11010900" cy="99698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b="1" i="1" dirty="0" smtClean="0">
                <a:solidFill>
                  <a:schemeClr val="accent1">
                    <a:lumMod val="75000"/>
                  </a:schemeClr>
                </a:solidFill>
              </a:rPr>
              <a:t>4. La laïcité est au fondement de l’ensemble des valeurs de la République :</a:t>
            </a:r>
          </a:p>
          <a:p>
            <a:pPr marL="0" indent="0" algn="ctr">
              <a:buNone/>
            </a:pPr>
            <a:r>
              <a:rPr lang="fr-FR" dirty="0" smtClean="0"/>
              <a:t>Elle est un cadre qui permet l’exercice des trois valeurs fondamentales de la République</a:t>
            </a:r>
            <a:endParaRPr lang="fr-FR" dirty="0"/>
          </a:p>
        </p:txBody>
      </p:sp>
      <p:grpSp>
        <p:nvGrpSpPr>
          <p:cNvPr id="10" name="Groupe 9"/>
          <p:cNvGrpSpPr/>
          <p:nvPr/>
        </p:nvGrpSpPr>
        <p:grpSpPr>
          <a:xfrm>
            <a:off x="165100" y="2438400"/>
            <a:ext cx="11899900" cy="3594100"/>
            <a:chOff x="114300" y="2587034"/>
            <a:chExt cx="11963400" cy="3724866"/>
          </a:xfrm>
        </p:grpSpPr>
        <p:sp>
          <p:nvSpPr>
            <p:cNvPr id="2" name="Rectangle 1"/>
            <p:cNvSpPr/>
            <p:nvPr/>
          </p:nvSpPr>
          <p:spPr>
            <a:xfrm>
              <a:off x="114300" y="2587034"/>
              <a:ext cx="11963400" cy="3724866"/>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483100" y="5563304"/>
              <a:ext cx="7371727" cy="584775"/>
            </a:xfrm>
            <a:prstGeom prst="rect">
              <a:avLst/>
            </a:prstGeom>
            <a:noFill/>
          </p:spPr>
          <p:txBody>
            <a:bodyPr wrap="square" rtlCol="0">
              <a:spAutoFit/>
            </a:bodyPr>
            <a:lstStyle/>
            <a:p>
              <a:pPr algn="r"/>
              <a:r>
                <a:rPr lang="fr-FR" sz="3200" b="1" dirty="0" smtClean="0"/>
                <a:t>La laïcité est un principe qui permet</a:t>
              </a:r>
              <a:endParaRPr lang="fr-FR" sz="3200" b="1" dirty="0"/>
            </a:p>
          </p:txBody>
        </p:sp>
      </p:grpSp>
    </p:spTree>
    <p:extLst>
      <p:ext uri="{BB962C8B-B14F-4D97-AF65-F5344CB8AC3E}">
        <p14:creationId xmlns:p14="http://schemas.microsoft.com/office/powerpoint/2010/main" val="19091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5" grpId="0" animBg="1"/>
      <p:bldP spid="16" grpId="0" animBg="1"/>
      <p:bldP spid="17"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95350" y="1689100"/>
            <a:ext cx="10515600" cy="1527175"/>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fontScale="90000"/>
          </a:bodyPr>
          <a:lstStyle/>
          <a:p>
            <a:pPr algn="ctr"/>
            <a:r>
              <a:rPr lang="fr-FR" sz="5400" b="1" dirty="0"/>
              <a:t>II. L’esprit et l’application du principe de laïcité en milieu scolaire</a:t>
            </a:r>
          </a:p>
        </p:txBody>
      </p:sp>
    </p:spTree>
    <p:extLst>
      <p:ext uri="{BB962C8B-B14F-4D97-AF65-F5344CB8AC3E}">
        <p14:creationId xmlns:p14="http://schemas.microsoft.com/office/powerpoint/2010/main" val="3163691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5216" y="209511"/>
            <a:ext cx="10981784" cy="6356389"/>
          </a:xfrm>
        </p:spPr>
        <p:txBody>
          <a:bodyPr>
            <a:normAutofit/>
          </a:bodyPr>
          <a:lstStyle/>
          <a:p>
            <a:pPr marL="0" indent="0">
              <a:buNone/>
            </a:pPr>
            <a:r>
              <a:rPr lang="fr-FR" sz="3200" b="1" i="1" dirty="0">
                <a:solidFill>
                  <a:schemeClr val="accent1">
                    <a:lumMod val="75000"/>
                  </a:schemeClr>
                </a:solidFill>
              </a:rPr>
              <a:t>1</a:t>
            </a:r>
            <a:r>
              <a:rPr lang="fr-FR" sz="3200" b="1" i="1" dirty="0" smtClean="0">
                <a:solidFill>
                  <a:schemeClr val="accent1">
                    <a:lumMod val="75000"/>
                  </a:schemeClr>
                </a:solidFill>
              </a:rPr>
              <a:t>. Le cadre réglementaire général:</a:t>
            </a:r>
          </a:p>
          <a:p>
            <a:pPr marL="0" indent="0">
              <a:buNone/>
            </a:pPr>
            <a:endParaRPr lang="fr-FR" sz="100" dirty="0" smtClean="0"/>
          </a:p>
          <a:p>
            <a:pPr lvl="1">
              <a:buFont typeface="Symbol" panose="05050102010706020507" pitchFamily="18" charset="2"/>
              <a:buChar char="®"/>
            </a:pPr>
            <a:r>
              <a:rPr lang="fr-FR" sz="2800" dirty="0" smtClean="0"/>
              <a:t> La laïcité s’impose strictement dans le cadre de l’Ecole publique</a:t>
            </a:r>
          </a:p>
          <a:p>
            <a:pPr marL="457200" lvl="1" indent="0">
              <a:buNone/>
            </a:pPr>
            <a:endParaRPr lang="fr-FR" sz="1100" dirty="0" smtClean="0"/>
          </a:p>
          <a:p>
            <a:pPr lvl="1">
              <a:buFont typeface="Symbol" panose="05050102010706020507" pitchFamily="18" charset="2"/>
              <a:buChar char="®"/>
            </a:pPr>
            <a:r>
              <a:rPr lang="fr-FR" sz="2800" dirty="0" smtClean="0"/>
              <a:t> Elle s’appuie sur un cadre juridique précis</a:t>
            </a:r>
          </a:p>
          <a:p>
            <a:pPr lvl="1">
              <a:buFont typeface="Symbol" panose="05050102010706020507" pitchFamily="18" charset="2"/>
              <a:buChar char="®"/>
            </a:pPr>
            <a:endParaRPr lang="fr-FR" sz="1100" dirty="0" smtClean="0"/>
          </a:p>
          <a:p>
            <a:pPr lvl="1">
              <a:buFont typeface="Symbol" panose="05050102010706020507" pitchFamily="18" charset="2"/>
              <a:buChar char="®"/>
            </a:pPr>
            <a:r>
              <a:rPr lang="fr-FR" sz="2800" dirty="0"/>
              <a:t> </a:t>
            </a:r>
            <a:r>
              <a:rPr lang="fr-FR" sz="2800" dirty="0" smtClean="0"/>
              <a:t>Elle garantit l’application de 4 principes fondamentaux</a:t>
            </a:r>
          </a:p>
          <a:p>
            <a:pPr lvl="1">
              <a:buFont typeface="Symbol" panose="05050102010706020507" pitchFamily="18" charset="2"/>
              <a:buChar char="®"/>
            </a:pPr>
            <a:endParaRPr lang="fr-FR" sz="1200" dirty="0" smtClean="0"/>
          </a:p>
          <a:p>
            <a:pPr marL="1543050" lvl="3" indent="-171450"/>
            <a:r>
              <a:rPr lang="fr-FR" sz="2800" dirty="0"/>
              <a:t>La </a:t>
            </a:r>
            <a:r>
              <a:rPr lang="fr-FR" sz="2800" b="1" i="1" u="sng" dirty="0"/>
              <a:t>neutralité</a:t>
            </a:r>
            <a:r>
              <a:rPr lang="fr-FR" sz="2800" dirty="0"/>
              <a:t> des enseignements</a:t>
            </a:r>
            <a:r>
              <a:rPr lang="fr-FR" sz="2800" dirty="0" smtClean="0"/>
              <a:t>,</a:t>
            </a:r>
          </a:p>
          <a:p>
            <a:pPr marL="1543050" lvl="3" indent="-171450"/>
            <a:endParaRPr lang="fr-FR" sz="1200" dirty="0"/>
          </a:p>
          <a:p>
            <a:pPr marL="1543050" lvl="3" indent="-171450"/>
            <a:r>
              <a:rPr lang="fr-FR" sz="2800" dirty="0"/>
              <a:t>L’</a:t>
            </a:r>
            <a:r>
              <a:rPr lang="fr-FR" sz="2800" b="1" i="1" u="sng" dirty="0"/>
              <a:t>absence d'instruction religieuse </a:t>
            </a:r>
            <a:r>
              <a:rPr lang="fr-FR" sz="2800" dirty="0"/>
              <a:t>dans les programmes</a:t>
            </a:r>
            <a:r>
              <a:rPr lang="fr-FR" sz="2800" dirty="0" smtClean="0"/>
              <a:t>,</a:t>
            </a:r>
          </a:p>
          <a:p>
            <a:pPr marL="1543050" lvl="3" indent="-171450"/>
            <a:endParaRPr lang="fr-FR" sz="1200" dirty="0"/>
          </a:p>
          <a:p>
            <a:pPr marL="1543050" lvl="3" indent="-171450"/>
            <a:r>
              <a:rPr lang="fr-FR" sz="2800" dirty="0"/>
              <a:t>La </a:t>
            </a:r>
            <a:r>
              <a:rPr lang="fr-FR" sz="2800" b="1" i="1" u="sng" dirty="0"/>
              <a:t>laïcité du personnel</a:t>
            </a:r>
            <a:r>
              <a:rPr lang="fr-FR" sz="2800" dirty="0" smtClean="0"/>
              <a:t>,</a:t>
            </a:r>
          </a:p>
          <a:p>
            <a:pPr marL="1543050" lvl="3" indent="-171450"/>
            <a:endParaRPr lang="fr-FR" sz="1200" dirty="0"/>
          </a:p>
          <a:p>
            <a:pPr marL="1543050" lvl="3" indent="-171450"/>
            <a:r>
              <a:rPr lang="fr-FR" sz="2800" dirty="0"/>
              <a:t>L’interdiction du </a:t>
            </a:r>
            <a:r>
              <a:rPr lang="fr-FR" sz="2800" b="1" i="1" u="sng" dirty="0"/>
              <a:t>prosélytisme</a:t>
            </a:r>
            <a:r>
              <a:rPr lang="fr-FR" sz="2800" dirty="0"/>
              <a:t>.</a:t>
            </a:r>
          </a:p>
          <a:p>
            <a:pPr lvl="1">
              <a:buFont typeface="Symbol" panose="05050102010706020507" pitchFamily="18" charset="2"/>
              <a:buChar char="®"/>
            </a:pPr>
            <a:endParaRPr lang="fr-FR" dirty="0"/>
          </a:p>
        </p:txBody>
      </p:sp>
    </p:spTree>
    <p:extLst>
      <p:ext uri="{BB962C8B-B14F-4D97-AF65-F5344CB8AC3E}">
        <p14:creationId xmlns:p14="http://schemas.microsoft.com/office/powerpoint/2010/main" val="66173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37200" y="209511"/>
            <a:ext cx="5867400" cy="6369089"/>
          </a:xfrm>
        </p:spPr>
        <p:txBody>
          <a:bodyPr>
            <a:normAutofit/>
          </a:bodyPr>
          <a:lstStyle/>
          <a:p>
            <a:pPr marL="0" indent="0">
              <a:buNone/>
            </a:pPr>
            <a:r>
              <a:rPr lang="fr-FR" b="1" i="1" dirty="0" smtClean="0">
                <a:solidFill>
                  <a:schemeClr val="accent1">
                    <a:lumMod val="75000"/>
                  </a:schemeClr>
                </a:solidFill>
              </a:rPr>
              <a:t>2. La pédagogie de la laïcité à l’Ecole :</a:t>
            </a:r>
          </a:p>
          <a:p>
            <a:pPr marL="0" indent="0">
              <a:buNone/>
            </a:pPr>
            <a:endParaRPr lang="fr-FR" sz="1400" b="1" i="1" dirty="0" smtClean="0">
              <a:solidFill>
                <a:schemeClr val="accent1">
                  <a:lumMod val="75000"/>
                </a:schemeClr>
              </a:solidFill>
            </a:endParaRPr>
          </a:p>
          <a:p>
            <a:pPr marL="0" indent="0">
              <a:buNone/>
            </a:pPr>
            <a:endParaRPr lang="fr-FR" sz="100" dirty="0" smtClean="0"/>
          </a:p>
          <a:p>
            <a:pPr lvl="1">
              <a:buFont typeface="Symbol" panose="05050102010706020507" pitchFamily="18" charset="2"/>
              <a:buChar char="®"/>
            </a:pPr>
            <a:r>
              <a:rPr lang="fr-FR" sz="2800" dirty="0" smtClean="0"/>
              <a:t> La Laïcité doit être expliquée, enseignée</a:t>
            </a:r>
          </a:p>
          <a:p>
            <a:pPr lvl="1">
              <a:buFont typeface="Symbol" panose="05050102010706020507" pitchFamily="18" charset="2"/>
              <a:buChar char="®"/>
            </a:pPr>
            <a:endParaRPr lang="fr-FR" sz="1800" dirty="0" smtClean="0"/>
          </a:p>
          <a:p>
            <a:pPr lvl="1">
              <a:buFont typeface="Symbol" panose="05050102010706020507" pitchFamily="18" charset="2"/>
              <a:buChar char="®"/>
            </a:pPr>
            <a:r>
              <a:rPr lang="fr-FR" sz="2800" dirty="0"/>
              <a:t> </a:t>
            </a:r>
            <a:r>
              <a:rPr lang="fr-FR" sz="2800" dirty="0" smtClean="0"/>
              <a:t>Une valeur dont il faut montrer la dimension émancipatrice</a:t>
            </a:r>
          </a:p>
          <a:p>
            <a:pPr lvl="1">
              <a:buFont typeface="Symbol" panose="05050102010706020507" pitchFamily="18" charset="2"/>
              <a:buChar char="®"/>
            </a:pPr>
            <a:endParaRPr lang="fr-FR" sz="2000" dirty="0" smtClean="0"/>
          </a:p>
          <a:p>
            <a:pPr lvl="1">
              <a:buFont typeface="Symbol" panose="05050102010706020507" pitchFamily="18" charset="2"/>
              <a:buChar char="®"/>
            </a:pPr>
            <a:r>
              <a:rPr lang="fr-FR" sz="2800" dirty="0"/>
              <a:t> </a:t>
            </a:r>
            <a:r>
              <a:rPr lang="fr-FR" sz="2800" dirty="0" smtClean="0"/>
              <a:t>Une Charte et un </a:t>
            </a:r>
            <a:r>
              <a:rPr lang="fr-FR" sz="2800" dirty="0" smtClean="0">
                <a:hlinkClick r:id="rId3" action="ppaction://hlinkfile"/>
              </a:rPr>
              <a:t>Livret de la laïcité</a:t>
            </a:r>
            <a:endParaRPr lang="fr-FR" sz="2800" dirty="0" smtClean="0"/>
          </a:p>
          <a:p>
            <a:pPr lvl="1">
              <a:buFont typeface="Symbol" panose="05050102010706020507" pitchFamily="18" charset="2"/>
              <a:buChar char="®"/>
            </a:pPr>
            <a:endParaRPr lang="fr-FR" sz="2000" dirty="0" smtClean="0"/>
          </a:p>
          <a:p>
            <a:pPr lvl="1">
              <a:buFont typeface="Symbol" panose="05050102010706020507" pitchFamily="18" charset="2"/>
              <a:buChar char="®"/>
            </a:pPr>
            <a:r>
              <a:rPr lang="fr-FR" sz="2800" dirty="0"/>
              <a:t> </a:t>
            </a:r>
            <a:r>
              <a:rPr lang="fr-FR" sz="2800" dirty="0" smtClean="0"/>
              <a:t>Une pédagogie de la laïcité qui s’inscrit dans une mobilisation globale de l’Ecole pour la défense des valeurs</a:t>
            </a:r>
            <a:endParaRPr lang="fr-FR" dirty="0"/>
          </a:p>
        </p:txBody>
      </p:sp>
      <p:pic>
        <p:nvPicPr>
          <p:cNvPr id="2" name="Image 1"/>
          <p:cNvPicPr>
            <a:picLocks noChangeAspect="1"/>
          </p:cNvPicPr>
          <p:nvPr/>
        </p:nvPicPr>
        <p:blipFill>
          <a:blip r:embed="rId4"/>
          <a:stretch>
            <a:fillRect/>
          </a:stretch>
        </p:blipFill>
        <p:spPr>
          <a:xfrm>
            <a:off x="114300" y="-1"/>
            <a:ext cx="4584700" cy="6766841"/>
          </a:xfrm>
          <a:prstGeom prst="rect">
            <a:avLst/>
          </a:prstGeom>
        </p:spPr>
      </p:pic>
    </p:spTree>
    <p:extLst>
      <p:ext uri="{BB962C8B-B14F-4D97-AF65-F5344CB8AC3E}">
        <p14:creationId xmlns:p14="http://schemas.microsoft.com/office/powerpoint/2010/main" val="5571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715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531</Words>
  <Application>Microsoft Office PowerPoint</Application>
  <PresentationFormat>Grand écran</PresentationFormat>
  <Paragraphs>172</Paragraphs>
  <Slides>9</Slides>
  <Notes>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9</vt:i4>
      </vt:variant>
    </vt:vector>
  </HeadingPairs>
  <TitlesOfParts>
    <vt:vector size="20" baseType="lpstr">
      <vt:lpstr>Microsoft YaHei</vt:lpstr>
      <vt:lpstr>ＭＳ Ｐゴシック</vt:lpstr>
      <vt:lpstr>ＭＳ Ｐゴシック</vt:lpstr>
      <vt:lpstr>Arial</vt:lpstr>
      <vt:lpstr>Calibri</vt:lpstr>
      <vt:lpstr>Calibri Light</vt:lpstr>
      <vt:lpstr>Mangal</vt:lpstr>
      <vt:lpstr>StarSymbol</vt:lpstr>
      <vt:lpstr>Symbol</vt:lpstr>
      <vt:lpstr>Wingdings</vt:lpstr>
      <vt:lpstr>Thème Office</vt:lpstr>
      <vt:lpstr>Une approche historique et juridique  du principe de laïcité à l’Ecole</vt:lpstr>
      <vt:lpstr>I. Le principe de laïcité en France</vt:lpstr>
      <vt:lpstr>Présentation PowerPoint</vt:lpstr>
      <vt:lpstr>Présentation PowerPoint</vt:lpstr>
      <vt:lpstr>Présentation PowerPoint</vt:lpstr>
      <vt:lpstr>Présentation PowerPoint</vt:lpstr>
      <vt:lpstr>II. L’esprit et l’application du principe de laïcité en milieu scolaire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Laïcité et valeurs républicaines  à l’Ecole en France</dc:title>
  <dc:creator>Christophe Marchand</dc:creator>
  <cp:lastModifiedBy>Christophe Marchand</cp:lastModifiedBy>
  <cp:revision>60</cp:revision>
  <cp:lastPrinted>2015-10-22T06:11:48Z</cp:lastPrinted>
  <dcterms:created xsi:type="dcterms:W3CDTF">2015-10-20T12:52:31Z</dcterms:created>
  <dcterms:modified xsi:type="dcterms:W3CDTF">2016-03-07T19:03:32Z</dcterms:modified>
</cp:coreProperties>
</file>