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4532" r:id="rId1"/>
  </p:sldMasterIdLst>
  <p:sldIdLst>
    <p:sldId id="256" r:id="rId2"/>
    <p:sldId id="258" r:id="rId3"/>
    <p:sldId id="263" r:id="rId4"/>
    <p:sldId id="264" r:id="rId5"/>
    <p:sldId id="259" r:id="rId6"/>
    <p:sldId id="260" r:id="rId7"/>
    <p:sldId id="261" r:id="rId8"/>
    <p:sldId id="262" r:id="rId9"/>
    <p:sldId id="265" r:id="rId10"/>
    <p:sldId id="266" r:id="rId11"/>
    <p:sldId id="267" r:id="rId12"/>
    <p:sldId id="268" r:id="rId13"/>
    <p:sldId id="269" r:id="rId14"/>
    <p:sldId id="271" r:id="rId15"/>
    <p:sldId id="270" r:id="rId1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40" autoAdjust="0"/>
    <p:restoredTop sz="94641" autoAdjust="0"/>
  </p:normalViewPr>
  <p:slideViewPr>
    <p:cSldViewPr snapToGrid="0" snapToObjects="1">
      <p:cViewPr varScale="1">
        <p:scale>
          <a:sx n="140" d="100"/>
          <a:sy n="140" d="100"/>
        </p:scale>
        <p:origin x="-7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B661-5D9B-4B0A-83C8-FBA80A671FCF}" type="datetime1">
              <a:rPr lang="fr-FR" smtClean="0"/>
              <a:pPr/>
              <a:t>21/05/16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B93A9-DE17-42E8-A366-46C30944BF1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E7E2-6E25-0146-8D02-7ECDC956202B}" type="datetimeFigureOut">
              <a:rPr lang="fr-FR" smtClean="0"/>
              <a:pPr/>
              <a:t>21/05/16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BAED-C387-D645-BB16-65D69BF6E31A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E7E2-6E25-0146-8D02-7ECDC956202B}" type="datetimeFigureOut">
              <a:rPr lang="fr-FR" smtClean="0"/>
              <a:pPr/>
              <a:t>21/05/16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BAED-C387-D645-BB16-65D69BF6E31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E7E2-6E25-0146-8D02-7ECDC956202B}" type="datetimeFigureOut">
              <a:rPr lang="fr-FR" smtClean="0"/>
              <a:pPr/>
              <a:t>21/05/16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BAED-C387-D645-BB16-65D69BF6E31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E7E2-6E25-0146-8D02-7ECDC956202B}" type="datetimeFigureOut">
              <a:rPr lang="fr-FR" smtClean="0"/>
              <a:pPr/>
              <a:t>21/05/16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BAED-C387-D645-BB16-65D69BF6E31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B661-5D9B-4B0A-83C8-FBA80A671FCF}" type="datetime1">
              <a:rPr lang="fr-FR" smtClean="0"/>
              <a:pPr/>
              <a:t>21/05/16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4845-A08A-4DF4-8D99-E2E7B6D41C67}" type="slidenum">
              <a:rPr/>
              <a:pPr/>
              <a:t>‹#›</a:t>
            </a:fld>
            <a:endParaRPr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65515-1FAA-430E-932F-0C9F78E13C75}" type="datetime1">
              <a:rPr lang="fr-FR" smtClean="0"/>
              <a:pPr/>
              <a:t>21/05/16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B93A9-DE17-42E8-A366-46C30944BF1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E7E2-6E25-0146-8D02-7ECDC956202B}" type="datetimeFigureOut">
              <a:rPr lang="fr-FR" smtClean="0"/>
              <a:pPr/>
              <a:t>21/05/16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BAED-C387-D645-BB16-65D69BF6E31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E7E2-6E25-0146-8D02-7ECDC956202B}" type="datetimeFigureOut">
              <a:rPr lang="fr-FR" smtClean="0"/>
              <a:pPr/>
              <a:t>21/05/16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BAED-C387-D645-BB16-65D69BF6E31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E7E2-6E25-0146-8D02-7ECDC956202B}" type="datetimeFigureOut">
              <a:rPr lang="fr-FR" smtClean="0"/>
              <a:pPr/>
              <a:t>21/05/16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BAED-C387-D645-BB16-65D69BF6E31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E7E2-6E25-0146-8D02-7ECDC956202B}" type="datetimeFigureOut">
              <a:rPr lang="fr-FR" smtClean="0"/>
              <a:pPr/>
              <a:t>21/05/16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BAED-C387-D645-BB16-65D69BF6E31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E7E2-6E25-0146-8D02-7ECDC956202B}" type="datetimeFigureOut">
              <a:rPr lang="fr-FR" smtClean="0"/>
              <a:pPr/>
              <a:t>21/05/16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4845-A08A-4DF4-8D99-E2E7B6D41C6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4BEE7E2-6E25-0146-8D02-7ECDC956202B}" type="datetimeFigureOut">
              <a:rPr lang="fr-FR" smtClean="0"/>
              <a:pPr/>
              <a:t>21/05/16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574ABAED-C387-D645-BB16-65D69BF6E31A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3" r:id="rId1"/>
    <p:sldLayoutId id="2147484534" r:id="rId2"/>
    <p:sldLayoutId id="2147484535" r:id="rId3"/>
    <p:sldLayoutId id="2147484536" r:id="rId4"/>
    <p:sldLayoutId id="2147484537" r:id="rId5"/>
    <p:sldLayoutId id="2147484538" r:id="rId6"/>
    <p:sldLayoutId id="2147484539" r:id="rId7"/>
    <p:sldLayoutId id="2147484540" r:id="rId8"/>
    <p:sldLayoutId id="2147484541" r:id="rId9"/>
    <p:sldLayoutId id="2147484542" r:id="rId10"/>
    <p:sldLayoutId id="2147484543" r:id="rId11"/>
    <p:sldLayoutId id="214748454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df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stephanekuhn/Desktop/classe%20inverse%CC%81e/Classe%20inverse%CC%81e%20%20%20explication.mp4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/>
          </a:bodyPr>
          <a:lstStyle/>
          <a:p>
            <a:r>
              <a:rPr lang="fr-FR" sz="4800" b="1" dirty="0" smtClean="0"/>
              <a:t>LA CLASSE INVERSÉE</a:t>
            </a:r>
            <a:endParaRPr lang="fr-FR" sz="4800" b="1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 rot="10800000">
            <a:off x="685800" y="28956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 CLASSE INVERSÉE</a:t>
            </a:r>
          </a:p>
        </p:txBody>
      </p:sp>
      <p:sp>
        <p:nvSpPr>
          <p:cNvPr id="7" name="Flèche courbée vers la droite 6"/>
          <p:cNvSpPr/>
          <p:nvPr/>
        </p:nvSpPr>
        <p:spPr>
          <a:xfrm>
            <a:off x="457200" y="2743200"/>
            <a:ext cx="751776" cy="1089025"/>
          </a:xfrm>
          <a:prstGeom prst="curvedRightArrow">
            <a:avLst/>
          </a:prstGeom>
          <a:solidFill>
            <a:schemeClr val="bg2">
              <a:lumMod val="5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Flèche courbée vers la droite 10"/>
          <p:cNvSpPr/>
          <p:nvPr/>
        </p:nvSpPr>
        <p:spPr>
          <a:xfrm rot="10800000">
            <a:off x="7924800" y="2743200"/>
            <a:ext cx="751776" cy="1089025"/>
          </a:xfrm>
          <a:prstGeom prst="curvedRightArrow">
            <a:avLst/>
          </a:prstGeom>
          <a:solidFill>
            <a:schemeClr val="bg2">
              <a:lumMod val="5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Image 7" descr="site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3941" y="5530850"/>
            <a:ext cx="1233184" cy="94615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5823857" y="5651500"/>
            <a:ext cx="1690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/>
              <a:t>Education Musicale</a:t>
            </a:r>
            <a:br>
              <a:rPr lang="fr-FR" sz="1200" dirty="0" smtClean="0"/>
            </a:br>
            <a:r>
              <a:rPr lang="fr-FR" sz="1200" dirty="0" smtClean="0"/>
              <a:t>Stéphane Kuhn</a:t>
            </a:r>
            <a:br>
              <a:rPr lang="fr-FR" sz="1200" dirty="0" smtClean="0"/>
            </a:br>
            <a:r>
              <a:rPr lang="fr-FR" sz="1200" dirty="0" smtClean="0"/>
              <a:t>Mai 2016</a:t>
            </a:r>
            <a:endParaRPr 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267207"/>
            <a:ext cx="8042276" cy="892358"/>
          </a:xfrm>
        </p:spPr>
        <p:txBody>
          <a:bodyPr/>
          <a:lstStyle/>
          <a:p>
            <a:r>
              <a:rPr lang="fr-FR" dirty="0" smtClean="0"/>
              <a:t>ALORS POUR OU CONTRE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9275" y="1159565"/>
            <a:ext cx="8042276" cy="5276573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À mon (humble) avis, il faut utiliser la classe inversée comme une des nombreuses pistes pédagogiques à notre disposition</a:t>
            </a:r>
          </a:p>
          <a:p>
            <a:r>
              <a:rPr lang="fr-FR" dirty="0" smtClean="0"/>
              <a:t>Ne pas en faire un automatisme. Il faut varier les approches pédagogiques.</a:t>
            </a:r>
          </a:p>
          <a:p>
            <a:r>
              <a:rPr lang="fr-FR" dirty="0" smtClean="0"/>
              <a:t>Ne pas uniquement utiliser la classe inversée à la maison mais également en classe (groupe 1 : sur ordinateurs, </a:t>
            </a:r>
            <a:r>
              <a:rPr lang="fr-FR" dirty="0" err="1" smtClean="0"/>
              <a:t>smartphones</a:t>
            </a:r>
            <a:r>
              <a:rPr lang="fr-FR" dirty="0" smtClean="0"/>
              <a:t> ou tablettes / groupe 2 : activités avec l’enseignant. Permet une nouvelle fois de s’occuper de chaque élève (différenciation)</a:t>
            </a:r>
          </a:p>
          <a:p>
            <a:r>
              <a:rPr lang="fr-FR" dirty="0" smtClean="0"/>
              <a:t>Et puis, en cours d’éducation musicale...</a:t>
            </a:r>
            <a:r>
              <a:rPr lang="fr-FR" dirty="0" smtClean="0"/>
              <a:t> nous pratiquons </a:t>
            </a:r>
            <a:r>
              <a:rPr lang="fr-FR" dirty="0" smtClean="0"/>
              <a:t>déjà</a:t>
            </a:r>
            <a:r>
              <a:rPr lang="fr-FR" dirty="0" smtClean="0"/>
              <a:t> la classe </a:t>
            </a:r>
            <a:r>
              <a:rPr lang="fr-FR" dirty="0" smtClean="0"/>
              <a:t>inversée (nous écrivons peu en cours ;</a:t>
            </a:r>
            <a:r>
              <a:rPr lang="fr-FR" dirty="0" smtClean="0"/>
              <a:t> les élèves </a:t>
            </a:r>
            <a:r>
              <a:rPr lang="fr-FR" dirty="0" smtClean="0"/>
              <a:t>écoutent des œuvres à la maison avec un petit questionnaire ; ils travaillent en équipe, en groupe ; le professeur est</a:t>
            </a:r>
            <a:r>
              <a:rPr lang="fr-FR" dirty="0" smtClean="0"/>
              <a:t> souvent ‘</a:t>
            </a:r>
            <a:r>
              <a:rPr lang="fr-FR" dirty="0" smtClean="0"/>
              <a:t>’avec eux’’ et</a:t>
            </a:r>
            <a:r>
              <a:rPr lang="fr-FR" dirty="0" smtClean="0"/>
              <a:t> assez peu ‘</a:t>
            </a:r>
            <a:r>
              <a:rPr lang="fr-FR" dirty="0" smtClean="0"/>
              <a:t>’en face’</a:t>
            </a:r>
            <a:r>
              <a:rPr lang="fr-FR" dirty="0" smtClean="0"/>
              <a:t>’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457200"/>
            <a:ext cx="8042276" cy="1752600"/>
          </a:xfrm>
        </p:spPr>
        <p:txBody>
          <a:bodyPr/>
          <a:lstStyle/>
          <a:p>
            <a:r>
              <a:rPr lang="fr-FR" sz="3000" b="1" dirty="0" smtClean="0"/>
              <a:t>QUELQUES PISTES</a:t>
            </a:r>
            <a:br>
              <a:rPr lang="fr-FR" sz="3000" b="1" dirty="0" smtClean="0"/>
            </a:br>
            <a:r>
              <a:rPr lang="fr-FR" sz="3000" b="1" dirty="0" smtClean="0"/>
              <a:t>POUR UNE CLASSE INVERSÉE </a:t>
            </a:r>
            <a:br>
              <a:rPr lang="fr-FR" sz="3000" b="1" dirty="0" smtClean="0"/>
            </a:br>
            <a:r>
              <a:rPr lang="fr-FR" sz="3000" b="1" dirty="0" smtClean="0"/>
              <a:t>EN ÉDUCATION MUSICALE </a:t>
            </a:r>
            <a:br>
              <a:rPr lang="fr-FR" sz="3000" b="1" dirty="0" smtClean="0"/>
            </a:br>
            <a:r>
              <a:rPr lang="fr-FR" sz="3000" dirty="0" smtClean="0"/>
              <a:t>à la maison ou en classe</a:t>
            </a:r>
            <a:endParaRPr lang="fr-FR" sz="3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9275" y="2285999"/>
            <a:ext cx="8042276" cy="3953565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Créer des petites capsules vidéos très courtes à visionner, accompagnées par un questionnaire en ligne. Possible également de reprendre une des nombreuses vidéos déjà en ligne.</a:t>
            </a:r>
          </a:p>
          <a:p>
            <a:r>
              <a:rPr lang="fr-FR" dirty="0" smtClean="0"/>
              <a:t>Faire retravailler un geste instrumental sur une application (clavier, basse, guitare, percussions, platine, ...)</a:t>
            </a:r>
          </a:p>
          <a:p>
            <a:r>
              <a:rPr lang="fr-FR" dirty="0" smtClean="0"/>
              <a:t>Utiliser des outils numériques ludiques, des jeux musicaux, des logiciels autour de la créativité musicale</a:t>
            </a:r>
          </a:p>
          <a:p>
            <a:r>
              <a:rPr lang="fr-FR" dirty="0" smtClean="0"/>
              <a:t>Enregistrer leurs productions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3048000"/>
            <a:ext cx="3289300" cy="24638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056563" cy="1731853"/>
          </a:xfrm>
        </p:spPr>
        <p:txBody>
          <a:bodyPr/>
          <a:lstStyle/>
          <a:p>
            <a:r>
              <a:rPr lang="fr-FR" b="1" dirty="0" smtClean="0"/>
              <a:t>UN EXEMPLE</a:t>
            </a:r>
            <a:br>
              <a:rPr lang="fr-FR" b="1" dirty="0" smtClean="0"/>
            </a:br>
            <a:r>
              <a:rPr lang="fr-FR" sz="3200" dirty="0" smtClean="0"/>
              <a:t>un essai de classe inversée à l’aide d’une application de réalité augmentée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TRAAM QUELQUES INSTRUMENTS DE MUSIQU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b="10741"/>
              <a:stretch>
                <a:fillRect/>
              </a:stretch>
            </p:blipFill>
          </mc:Choice>
          <mc:Fallback>
            <p:blipFill>
              <a:blip r:embed="rId3"/>
              <a:srcRect b="10741"/>
              <a:stretch>
                <a:fillRect/>
              </a:stretch>
            </p:blipFill>
          </mc:Fallback>
        </mc:AlternateContent>
        <p:spPr>
          <a:xfrm>
            <a:off x="1524000" y="-457200"/>
            <a:ext cx="6248399" cy="7894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Bilan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dirty="0" smtClean="0"/>
              <a:t>LES +</a:t>
            </a:r>
          </a:p>
          <a:p>
            <a:r>
              <a:rPr lang="fr-FR" dirty="0" smtClean="0"/>
              <a:t>Les élèves se sont amusés tout en apprenant</a:t>
            </a:r>
          </a:p>
          <a:p>
            <a:r>
              <a:rPr lang="fr-FR" dirty="0" smtClean="0"/>
              <a:t>Activité originale et assez ‘’impressionnante’’</a:t>
            </a:r>
          </a:p>
          <a:p>
            <a:r>
              <a:rPr lang="fr-FR" dirty="0" smtClean="0"/>
              <a:t>Rapidité de l’apprentissage</a:t>
            </a:r>
          </a:p>
          <a:p>
            <a:r>
              <a:rPr lang="fr-FR" dirty="0" smtClean="0"/>
              <a:t>Facilité d’évaluation</a:t>
            </a:r>
          </a:p>
          <a:p>
            <a:r>
              <a:rPr lang="fr-FR" dirty="0" smtClean="0"/>
              <a:t>On gagne du temps en cours</a:t>
            </a:r>
          </a:p>
          <a:p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99275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dirty="0" smtClean="0"/>
              <a:t>LES –</a:t>
            </a:r>
          </a:p>
          <a:p>
            <a:r>
              <a:rPr lang="fr-FR" b="1" dirty="0" smtClean="0"/>
              <a:t>Environ 60 % des élèves n’ont pas pu faire la recherche ! </a:t>
            </a:r>
            <a:r>
              <a:rPr lang="fr-FR" sz="1800" i="1" dirty="0" smtClean="0"/>
              <a:t>(</a:t>
            </a:r>
            <a:r>
              <a:rPr lang="fr-FR" sz="1800" i="1" dirty="0" err="1" smtClean="0"/>
              <a:t>smartphone</a:t>
            </a:r>
            <a:r>
              <a:rPr lang="fr-FR" sz="1800" i="1" dirty="0" smtClean="0"/>
              <a:t> ou tablette pas mis à jour / plus de mémoire /mauvaise version d’</a:t>
            </a:r>
            <a:r>
              <a:rPr lang="fr-FR" sz="1800" i="1" dirty="0" err="1" smtClean="0"/>
              <a:t>aurasma</a:t>
            </a:r>
            <a:r>
              <a:rPr lang="fr-FR" sz="1800" i="1" dirty="0" smtClean="0"/>
              <a:t> / N’ont pas trouvé ma chaîne / les parents n’autorisent pas)</a:t>
            </a:r>
            <a:endParaRPr lang="fr-FR" sz="1800" b="1" i="1" dirty="0" smtClean="0"/>
          </a:p>
          <a:p>
            <a:r>
              <a:rPr lang="fr-FR" dirty="0" smtClean="0"/>
              <a:t>Préparation longue du document </a:t>
            </a:r>
            <a:r>
              <a:rPr lang="fr-FR" sz="1800" i="1" dirty="0" smtClean="0"/>
              <a:t>(... car découverte. Je pense pouvoir le refaire en 30 mn) </a:t>
            </a:r>
          </a:p>
          <a:p>
            <a:r>
              <a:rPr lang="fr-FR" sz="1800" dirty="0" smtClean="0"/>
              <a:t>Certaines images difficiles à scanner car mauvaise qualité de la photocopie </a:t>
            </a:r>
            <a:r>
              <a:rPr lang="fr-FR" sz="1800" i="1" dirty="0" smtClean="0"/>
              <a:t>(il faut beaucoup de contraste)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 CONCLURE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9275" y="1943651"/>
            <a:ext cx="8042276" cy="3999949"/>
          </a:xfrm>
        </p:spPr>
        <p:txBody>
          <a:bodyPr/>
          <a:lstStyle/>
          <a:p>
            <a:r>
              <a:rPr lang="fr-FR" dirty="0" smtClean="0"/>
              <a:t>Quelques idées, pistes, liens :</a:t>
            </a:r>
          </a:p>
          <a:p>
            <a:pPr>
              <a:buFontTx/>
              <a:buChar char="-"/>
            </a:pPr>
            <a:r>
              <a:rPr lang="fr-FR" dirty="0" smtClean="0"/>
              <a:t>logiciels pour créer des capsules vidéos: POWTOON, MOOVLY, ... ;</a:t>
            </a:r>
          </a:p>
          <a:p>
            <a:pPr>
              <a:buNone/>
            </a:pPr>
            <a:r>
              <a:rPr lang="fr-FR" dirty="0" smtClean="0"/>
              <a:t>- 	Imaginer un parcours en classe en réalité </a:t>
            </a:r>
            <a:r>
              <a:rPr lang="fr-FR" dirty="0" smtClean="0"/>
              <a:t>augmentée</a:t>
            </a:r>
            <a:r>
              <a:rPr lang="fr-FR" dirty="0" smtClean="0"/>
              <a:t> ;</a:t>
            </a: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Imaginer une mutualisation/partage des capsules vidéos sur notre site académique (comme pour les séquences) ;</a:t>
            </a:r>
          </a:p>
          <a:p>
            <a:pPr>
              <a:buFontTx/>
              <a:buChar char="-"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152401"/>
            <a:ext cx="8042276" cy="762000"/>
          </a:xfrm>
        </p:spPr>
        <p:txBody>
          <a:bodyPr/>
          <a:lstStyle/>
          <a:p>
            <a:r>
              <a:rPr lang="fr-FR" dirty="0" smtClean="0"/>
              <a:t>La classe traditionnelle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3400" y="838200"/>
            <a:ext cx="8042276" cy="1905000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/>
              <a:t>Le professeur fait son cours</a:t>
            </a:r>
          </a:p>
          <a:p>
            <a:r>
              <a:rPr lang="fr-FR" dirty="0" smtClean="0"/>
              <a:t>L’élève révise et tente de faire les exercices chez lui</a:t>
            </a:r>
          </a:p>
          <a:p>
            <a:r>
              <a:rPr lang="fr-FR" dirty="0" smtClean="0"/>
              <a:t>De retour à l’école on vérifie par une correction rapide ou une évaluation puis on poursuit et on passe à autre chose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312" y="2818720"/>
            <a:ext cx="6407504" cy="35882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Constat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En classe dans de nombreuses matières:</a:t>
            </a:r>
          </a:p>
          <a:p>
            <a:pPr>
              <a:buNone/>
            </a:pPr>
            <a:r>
              <a:rPr lang="fr-FR" dirty="0" smtClean="0"/>
              <a:t>	- l’élève écoute le professeur</a:t>
            </a:r>
          </a:p>
          <a:p>
            <a:pPr>
              <a:buNone/>
            </a:pPr>
            <a:r>
              <a:rPr lang="fr-FR" dirty="0" smtClean="0"/>
              <a:t>	- il doit lire, visionner et écouter un document</a:t>
            </a:r>
          </a:p>
          <a:p>
            <a:pPr>
              <a:buNone/>
            </a:pPr>
            <a:r>
              <a:rPr lang="fr-FR" dirty="0" smtClean="0"/>
              <a:t>	- doit recopier le tableau</a:t>
            </a:r>
          </a:p>
          <a:p>
            <a:pPr algn="ctr">
              <a:buNone/>
            </a:pPr>
            <a:endParaRPr lang="fr-FR" sz="28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fr-FR" sz="2800" b="1" dirty="0" smtClean="0">
                <a:solidFill>
                  <a:srgbClr val="FF0000"/>
                </a:solidFill>
              </a:rPr>
              <a:t>POURTANT POUR TOUT CELA</a:t>
            </a:r>
          </a:p>
          <a:p>
            <a:pPr algn="ctr">
              <a:buNone/>
            </a:pPr>
            <a:r>
              <a:rPr lang="fr-FR" sz="2800" b="1" dirty="0" smtClean="0">
                <a:solidFill>
                  <a:srgbClr val="FF0000"/>
                </a:solidFill>
              </a:rPr>
              <a:t>L’ÉLÈVE N’A PAS BESOIN D’AIDE 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3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À la maison, pour de nombreuses matières:</a:t>
            </a:r>
          </a:p>
          <a:p>
            <a:pPr>
              <a:buNone/>
            </a:pPr>
            <a:r>
              <a:rPr lang="fr-FR" dirty="0" smtClean="0"/>
              <a:t>	- l’élève doit apprendre le cours</a:t>
            </a:r>
          </a:p>
          <a:p>
            <a:pPr>
              <a:buNone/>
            </a:pPr>
            <a:r>
              <a:rPr lang="fr-FR" dirty="0" smtClean="0"/>
              <a:t>	- il doit faire des exercices</a:t>
            </a:r>
          </a:p>
          <a:p>
            <a:pPr>
              <a:buNone/>
            </a:pPr>
            <a:r>
              <a:rPr lang="fr-FR" dirty="0" smtClean="0"/>
              <a:t>	- faire des recherches</a:t>
            </a:r>
          </a:p>
          <a:p>
            <a:pPr>
              <a:buNone/>
            </a:pPr>
            <a:endParaRPr lang="fr-FR" dirty="0" smtClean="0"/>
          </a:p>
          <a:p>
            <a:pPr algn="ctr">
              <a:buNone/>
            </a:pPr>
            <a:r>
              <a:rPr lang="fr-FR" sz="2800" b="1" dirty="0" smtClean="0">
                <a:solidFill>
                  <a:srgbClr val="FF0000"/>
                </a:solidFill>
              </a:rPr>
              <a:t>ET POURTANT POUR TOUT CELA</a:t>
            </a:r>
            <a:br>
              <a:rPr lang="fr-FR" sz="2800" b="1" dirty="0" smtClean="0">
                <a:solidFill>
                  <a:srgbClr val="FF0000"/>
                </a:solidFill>
              </a:rPr>
            </a:br>
            <a:r>
              <a:rPr lang="fr-FR" sz="2800" b="1" dirty="0" smtClean="0">
                <a:solidFill>
                  <a:srgbClr val="FF0000"/>
                </a:solidFill>
              </a:rPr>
              <a:t>L’ÉLÈVE A BESOIN D’AIDE !!</a:t>
            </a:r>
          </a:p>
          <a:p>
            <a:pPr algn="ctr">
              <a:buNone/>
            </a:pPr>
            <a:endParaRPr lang="fr-FR" sz="28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549088"/>
            <a:ext cx="8042276" cy="1433508"/>
          </a:xfrm>
        </p:spPr>
        <p:txBody>
          <a:bodyPr/>
          <a:lstStyle/>
          <a:p>
            <a:r>
              <a:rPr lang="fr-FR" dirty="0" smtClean="0"/>
              <a:t>LA CLASSE INVERSÉE</a:t>
            </a:r>
            <a:br>
              <a:rPr lang="fr-FR" dirty="0" smtClean="0"/>
            </a:br>
            <a:r>
              <a:rPr lang="fr-FR" b="1" u="sng" dirty="0" smtClean="0"/>
              <a:t>UNE</a:t>
            </a:r>
            <a:r>
              <a:rPr lang="fr-FR" dirty="0" smtClean="0"/>
              <a:t> SOLUTION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9275" y="2495826"/>
            <a:ext cx="8042276" cy="2942546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Les élèves reçoivent des cours en ligne (souvent de courtes capsules vidéos) à visionner à la maison</a:t>
            </a:r>
          </a:p>
          <a:p>
            <a:r>
              <a:rPr lang="fr-FR" dirty="0" smtClean="0"/>
              <a:t>Un questionnaire en ligne peut accompagner cette vidéo</a:t>
            </a:r>
          </a:p>
          <a:p>
            <a:r>
              <a:rPr lang="fr-FR" dirty="0" smtClean="0"/>
              <a:t>De retour en classe, les élèves peuvent passer aux exercices ou bien échanger ou travailler en groupe autour de projets, de défis.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38" y="844879"/>
            <a:ext cx="7632841" cy="4274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328909"/>
            <a:ext cx="8610600" cy="685229"/>
          </a:xfrm>
        </p:spPr>
        <p:txBody>
          <a:bodyPr/>
          <a:lstStyle/>
          <a:p>
            <a:r>
              <a:rPr lang="fr-FR" sz="3500" b="1" dirty="0" smtClean="0"/>
              <a:t>La classe inversée en... capsule vidéo !</a:t>
            </a:r>
            <a:endParaRPr lang="fr-FR" sz="3500" b="1" dirty="0"/>
          </a:p>
        </p:txBody>
      </p:sp>
      <p:pic>
        <p:nvPicPr>
          <p:cNvPr id="6" name="Classe inversée   explication.mp4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06596" y="1600200"/>
            <a:ext cx="7727633" cy="4343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711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304799"/>
            <a:ext cx="8042276" cy="1676399"/>
          </a:xfrm>
        </p:spPr>
        <p:txBody>
          <a:bodyPr/>
          <a:lstStyle/>
          <a:p>
            <a:r>
              <a:rPr lang="fr-FR" dirty="0" smtClean="0"/>
              <a:t>LA CLASSE INVERSÉE</a:t>
            </a:r>
            <a:br>
              <a:rPr lang="fr-FR" dirty="0" smtClean="0"/>
            </a:br>
            <a:r>
              <a:rPr lang="fr-FR" dirty="0" smtClean="0"/>
              <a:t>les </a:t>
            </a:r>
            <a:r>
              <a:rPr lang="fr-FR" sz="6000" b="1" dirty="0" smtClean="0"/>
              <a:t>+</a:t>
            </a:r>
            <a:endParaRPr lang="fr-FR" sz="6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9275" y="1981199"/>
            <a:ext cx="8042276" cy="3962401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Les élèves peuvent regarder les vidéos autant de fois que nécessaire. Nombreux sont nos élèves qui n’osent pas lever la main pour nous demander de répéter.</a:t>
            </a:r>
          </a:p>
          <a:p>
            <a:r>
              <a:rPr lang="fr-FR" dirty="0" smtClean="0"/>
              <a:t>Aspect ludique et ‘’moderne’’. Parle aux jeunes ! </a:t>
            </a:r>
          </a:p>
          <a:p>
            <a:r>
              <a:rPr lang="fr-FR" dirty="0" smtClean="0"/>
              <a:t>En classe, l’enseignant passe dans les groupes, il devient tuteur. Enseignement personnalisé, différenciation.</a:t>
            </a:r>
          </a:p>
          <a:p>
            <a:r>
              <a:rPr lang="fr-FR" dirty="0" smtClean="0"/>
              <a:t>L’enseignant est</a:t>
            </a:r>
            <a:r>
              <a:rPr lang="fr-FR" dirty="0" smtClean="0"/>
              <a:t> toujours en face </a:t>
            </a:r>
            <a:r>
              <a:rPr lang="fr-FR" sz="1514" dirty="0" smtClean="0"/>
              <a:t>(lors des retours, pour réexpliquer rapidement, pour guider une écoute ou une activité, ...)</a:t>
            </a:r>
            <a:r>
              <a:rPr lang="fr-FR" dirty="0" smtClean="0"/>
              <a:t>, mais se place plus souvent à c</a:t>
            </a:r>
            <a:r>
              <a:rPr lang="fr-FR" dirty="0" smtClean="0"/>
              <a:t>ôté de l’élève.</a:t>
            </a: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304800"/>
            <a:ext cx="8042276" cy="1447800"/>
          </a:xfrm>
        </p:spPr>
        <p:txBody>
          <a:bodyPr/>
          <a:lstStyle/>
          <a:p>
            <a:r>
              <a:rPr lang="fr-FR" dirty="0" smtClean="0"/>
              <a:t>LA CLASSE INVERSÉE</a:t>
            </a:r>
            <a:br>
              <a:rPr lang="fr-FR" dirty="0" smtClean="0"/>
            </a:br>
            <a:r>
              <a:rPr lang="fr-FR" dirty="0" smtClean="0"/>
              <a:t>les </a:t>
            </a:r>
            <a:r>
              <a:rPr lang="fr-FR" sz="6000" b="1" dirty="0" smtClean="0"/>
              <a:t>-</a:t>
            </a:r>
            <a:endParaRPr lang="fr-FR" sz="6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9275" y="1828799"/>
            <a:ext cx="8042276" cy="4419601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La vidéo (ou le document) ne change pas d’approche. Un élève qui ne comprend pas aura beau visionner à nouveau, il ne comprendra pas forcément plus ou mieux, alors que le professeur peut réexpliquer de différentes manières.</a:t>
            </a:r>
          </a:p>
          <a:p>
            <a:r>
              <a:rPr lang="fr-FR" dirty="0" smtClean="0"/>
              <a:t>Une (sur)charge de travail pour le professeur : réaliser des capsules vidéos, des questionnaires, des documents pour chaque séquence... cela prend du temps !</a:t>
            </a:r>
          </a:p>
          <a:p>
            <a:r>
              <a:rPr lang="fr-FR" dirty="0" smtClean="0"/>
              <a:t>Est-ce que chaque élève a un ordinateur, un </a:t>
            </a:r>
            <a:r>
              <a:rPr lang="fr-FR" dirty="0" err="1" smtClean="0"/>
              <a:t>smartphone</a:t>
            </a:r>
            <a:r>
              <a:rPr lang="fr-FR" dirty="0" smtClean="0"/>
              <a:t>, une tablette à la maison ? A-t-il facilement accès à un écran au collège ?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se">
  <a:themeElements>
    <a:clrScheme name="Bris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is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is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Brise.thmx</Template>
  <TotalTime>257</TotalTime>
  <Words>837</Words>
  <Application>Microsoft Macintosh PowerPoint</Application>
  <PresentationFormat>Présentation à l'écran (4:3)</PresentationFormat>
  <Paragraphs>62</Paragraphs>
  <Slides>15</Slides>
  <Notes>0</Notes>
  <HiddenSlides>0</HiddenSlides>
  <MMClips>1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Brise</vt:lpstr>
      <vt:lpstr>LA CLASSE INVERSÉE</vt:lpstr>
      <vt:lpstr>La classe traditionnelle</vt:lpstr>
      <vt:lpstr>Constat</vt:lpstr>
      <vt:lpstr>Diapositive 4</vt:lpstr>
      <vt:lpstr>LA CLASSE INVERSÉE UNE SOLUTION</vt:lpstr>
      <vt:lpstr>Diapositive 6</vt:lpstr>
      <vt:lpstr>La classe inversée en... capsule vidéo !</vt:lpstr>
      <vt:lpstr>LA CLASSE INVERSÉE les +</vt:lpstr>
      <vt:lpstr>LA CLASSE INVERSÉE les -</vt:lpstr>
      <vt:lpstr>ALORS POUR OU CONTRE ?</vt:lpstr>
      <vt:lpstr>QUELQUES PISTES POUR UNE CLASSE INVERSÉE  EN ÉDUCATION MUSICALE  à la maison ou en classe</vt:lpstr>
      <vt:lpstr>UN EXEMPLE un essai de classe inversée à l’aide d’une application de réalité augmentée</vt:lpstr>
      <vt:lpstr>Diapositive 13</vt:lpstr>
      <vt:lpstr>Bilan</vt:lpstr>
      <vt:lpstr>POUR CONCLURE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CLASSE INVERSÉE</dc:title>
  <dc:creator>Utilisateur de la version d'évaluation de Office 2004</dc:creator>
  <cp:lastModifiedBy>Utilisateur de la version d'évaluation de Office 2004</cp:lastModifiedBy>
  <cp:revision>18</cp:revision>
  <dcterms:created xsi:type="dcterms:W3CDTF">2016-05-21T20:09:31Z</dcterms:created>
  <dcterms:modified xsi:type="dcterms:W3CDTF">2016-05-21T20:25:01Z</dcterms:modified>
</cp:coreProperties>
</file>