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92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4" r:id="rId9"/>
    <p:sldId id="265" r:id="rId10"/>
    <p:sldId id="268" r:id="rId11"/>
    <p:sldId id="266" r:id="rId12"/>
    <p:sldId id="267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32" d="100"/>
          <a:sy n="132" d="100"/>
        </p:scale>
        <p:origin x="1284" y="183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E68ADD-5F87-774D-A108-0D98418CC024}" type="datetimeFigureOut">
              <a:rPr lang="fr-FR" smtClean="0"/>
              <a:pPr/>
              <a:t>15/04/2014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6017D74-7C15-8B4D-95AA-4607F8DA4AE7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41367884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6017D74-7C15-8B4D-95AA-4607F8DA4AE7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xmlns="" val="374246845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April 15, 2014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‹N°›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r-FR" smtClean="0"/>
              <a:t>Cliquez et modifiez le titre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 smtClean="0"/>
              <a:t>Faire glisser l'image vers l'espace réservé ou cliquer sur l'icône pour l'ajouter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r-FR" smtClean="0"/>
              <a:t>Cliquez et modifiez le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April 15,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jpeg"/><Relationship Id="rId4" Type="http://schemas.openxmlformats.org/officeDocument/2006/relationships/image" Target="../media/image3.em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nef-sciences.fr" TargetMode="Externa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612796" y="3012566"/>
            <a:ext cx="3603935" cy="1702160"/>
          </a:xfrm>
        </p:spPr>
        <p:txBody>
          <a:bodyPr>
            <a:normAutofit/>
          </a:bodyPr>
          <a:lstStyle/>
          <a:p>
            <a:pPr algn="ctr"/>
            <a:r>
              <a:rPr lang="fr-FR" sz="2000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</a:t>
            </a:r>
            <a: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 </a:t>
            </a:r>
            <a:r>
              <a:rPr lang="fr-FR" sz="2000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Nef </a:t>
            </a:r>
            <a: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des </a:t>
            </a:r>
            <a:r>
              <a:rPr lang="fr-FR" sz="2000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sciences </a:t>
            </a:r>
            <a: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et ses </a:t>
            </a:r>
            <a:r>
              <a:rPr lang="fr-FR" sz="2000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actions </a:t>
            </a:r>
            <a: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fr-FR" sz="2000" b="1" dirty="0" smtClean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dans </a:t>
            </a:r>
            <a:r>
              <a:rPr lang="fr-FR" sz="2000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le domaine du développement durable</a:t>
            </a:r>
            <a:br>
              <a:rPr lang="fr-FR" sz="2000" b="1" dirty="0">
                <a:ln w="1905"/>
                <a:solidFill>
                  <a:schemeClr val="accent3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fr-FR" sz="2400" dirty="0"/>
          </a:p>
        </p:txBody>
      </p:sp>
      <p:pic>
        <p:nvPicPr>
          <p:cNvPr id="1025" name="Picture 1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99389" y="86286"/>
            <a:ext cx="1782289" cy="21168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6481678" y="94119"/>
            <a:ext cx="164846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Formation </a:t>
            </a:r>
          </a:p>
          <a:p>
            <a:r>
              <a:rPr lang="fr-FR" sz="14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des coordonnateurs EDD</a:t>
            </a:r>
          </a:p>
          <a:p>
            <a:endParaRPr lang="fr-FR" sz="1200" b="1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fr-FR" sz="12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fr-FR" sz="1200" b="1" dirty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endParaRPr lang="fr-FR" sz="1200" b="1" dirty="0" smtClean="0">
              <a:ln w="1905"/>
              <a:solidFill>
                <a:schemeClr val="accent1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r>
              <a:rPr lang="fr-FR" sz="12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Mardi 15 avril 2014 </a:t>
            </a:r>
          </a:p>
          <a:p>
            <a:r>
              <a:rPr lang="fr-FR" sz="1200" b="1" dirty="0" smtClean="0">
                <a:ln w="1905"/>
                <a:solidFill>
                  <a:schemeClr val="accent1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Lutterbach</a:t>
            </a:r>
          </a:p>
        </p:txBody>
      </p:sp>
      <p:pic>
        <p:nvPicPr>
          <p:cNvPr id="8" name="Image 7" descr="medium - CMJN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302193" y="5235634"/>
            <a:ext cx="635512" cy="595229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" name="Image 2" descr="logolongbleu copie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99389" y="5022773"/>
            <a:ext cx="2333902" cy="101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98766967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/>
          <p:cNvSpPr txBox="1"/>
          <p:nvPr/>
        </p:nvSpPr>
        <p:spPr>
          <a:xfrm>
            <a:off x="4887704" y="119162"/>
            <a:ext cx="3240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3. Colportage des sciences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xmlns="" val="26086371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7864" y="835226"/>
            <a:ext cx="7024744" cy="617679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Guides régionaux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3" y="1670037"/>
            <a:ext cx="5681911" cy="4370102"/>
          </a:xfrm>
        </p:spPr>
        <p:txBody>
          <a:bodyPr>
            <a:normAutofit fontScale="92500" lnSpcReduction="20000"/>
          </a:bodyPr>
          <a:lstStyle/>
          <a:p>
            <a:r>
              <a:rPr lang="fr-FR" sz="2000" b="1" i="1" dirty="0" smtClean="0">
                <a:solidFill>
                  <a:srgbClr val="94C600"/>
                </a:solidFill>
              </a:rPr>
              <a:t>Nature en poche</a:t>
            </a:r>
            <a:r>
              <a:rPr lang="fr-FR" sz="2000" b="1" dirty="0" smtClean="0">
                <a:solidFill>
                  <a:srgbClr val="94C600"/>
                </a:solidFill>
              </a:rPr>
              <a:t>, guide de la biodiversité en Alsace</a:t>
            </a:r>
          </a:p>
          <a:p>
            <a:pPr marL="68580" indent="0">
              <a:buNone/>
            </a:pPr>
            <a:endParaRPr lang="fr-FR" sz="2000" b="1" dirty="0" smtClean="0">
              <a:solidFill>
                <a:srgbClr val="94C600"/>
              </a:solidFill>
            </a:endParaRPr>
          </a:p>
          <a:p>
            <a:pPr marL="68580" indent="0">
              <a:buNone/>
            </a:pPr>
            <a:r>
              <a:rPr lang="fr-FR" sz="1400" b="1" dirty="0" smtClean="0">
                <a:solidFill>
                  <a:schemeClr val="tx1"/>
                </a:solidFill>
              </a:rPr>
              <a:t>Label 2010 Année Internationale de la biodiversité</a:t>
            </a:r>
          </a:p>
          <a:p>
            <a:pPr marL="68580" indent="0">
              <a:buNone/>
            </a:pPr>
            <a:r>
              <a:rPr lang="fr-FR" sz="1400" dirty="0" smtClean="0">
                <a:solidFill>
                  <a:schemeClr val="tx1"/>
                </a:solidFill>
              </a:rPr>
              <a:t>Deux volets : </a:t>
            </a:r>
          </a:p>
          <a:p>
            <a:pPr>
              <a:buFontTx/>
              <a:buChar char="-"/>
            </a:pPr>
            <a:r>
              <a:rPr lang="fr-FR" sz="1400" dirty="0" smtClean="0">
                <a:solidFill>
                  <a:srgbClr val="71685A"/>
                </a:solidFill>
              </a:rPr>
              <a:t>Ressources régionales (lieux à visiter, centres de ressources, biblio- et webographie… ) ;</a:t>
            </a:r>
          </a:p>
          <a:p>
            <a:pPr>
              <a:buFontTx/>
              <a:buChar char="-"/>
            </a:pPr>
            <a:r>
              <a:rPr lang="fr-FR" sz="1400" dirty="0">
                <a:solidFill>
                  <a:srgbClr val="71685A"/>
                </a:solidFill>
              </a:rPr>
              <a:t>Contenu scientifique vulgarisé sur </a:t>
            </a:r>
            <a:r>
              <a:rPr lang="fr-FR" sz="1400" dirty="0" smtClean="0">
                <a:solidFill>
                  <a:srgbClr val="71685A"/>
                </a:solidFill>
              </a:rPr>
              <a:t>la biodiversité en Alsace et dans le monde. </a:t>
            </a:r>
          </a:p>
          <a:p>
            <a:pPr marL="68580" indent="0">
              <a:buNone/>
            </a:pPr>
            <a:endParaRPr lang="fr-FR" sz="1400" dirty="0" smtClean="0">
              <a:solidFill>
                <a:schemeClr val="tx1"/>
              </a:solidFill>
            </a:endParaRPr>
          </a:p>
          <a:p>
            <a:r>
              <a:rPr lang="fr-FR" sz="2000" b="1" i="1" dirty="0" err="1" smtClean="0">
                <a:solidFill>
                  <a:srgbClr val="94C600"/>
                </a:solidFill>
              </a:rPr>
              <a:t>Mément’eau</a:t>
            </a:r>
            <a:r>
              <a:rPr lang="fr-FR" sz="2000" b="1" dirty="0" smtClean="0">
                <a:solidFill>
                  <a:srgbClr val="94C600"/>
                </a:solidFill>
              </a:rPr>
              <a:t>, guide de l’eau en Alsace</a:t>
            </a:r>
          </a:p>
          <a:p>
            <a:endParaRPr lang="fr-FR" sz="2000" b="1" dirty="0">
              <a:solidFill>
                <a:srgbClr val="94C600"/>
              </a:solidFill>
            </a:endParaRPr>
          </a:p>
          <a:p>
            <a:pPr marL="68580" indent="0">
              <a:buNone/>
            </a:pPr>
            <a:r>
              <a:rPr lang="fr-FR" sz="1400" b="1" dirty="0" smtClean="0">
                <a:solidFill>
                  <a:schemeClr val="tx1"/>
                </a:solidFill>
              </a:rPr>
              <a:t>2013 Année internationale de la collaboration dans le domaine de l’eau</a:t>
            </a:r>
          </a:p>
          <a:p>
            <a:pPr marL="68580" indent="0">
              <a:buNone/>
            </a:pPr>
            <a:r>
              <a:rPr lang="fr-FR" sz="1400" dirty="0">
                <a:solidFill>
                  <a:schemeClr val="tx1"/>
                </a:solidFill>
              </a:rPr>
              <a:t>Deux volets : </a:t>
            </a:r>
          </a:p>
          <a:p>
            <a:pPr>
              <a:buFontTx/>
              <a:buChar char="-"/>
            </a:pPr>
            <a:r>
              <a:rPr lang="fr-FR" sz="1400" dirty="0" smtClean="0">
                <a:solidFill>
                  <a:schemeClr val="accent2"/>
                </a:solidFill>
              </a:rPr>
              <a:t>Ressources </a:t>
            </a:r>
            <a:r>
              <a:rPr lang="fr-FR" sz="1400" dirty="0">
                <a:solidFill>
                  <a:schemeClr val="accent2"/>
                </a:solidFill>
              </a:rPr>
              <a:t>régionales (lieux à visiter, </a:t>
            </a:r>
            <a:r>
              <a:rPr lang="fr-FR" sz="1400" dirty="0" smtClean="0">
                <a:solidFill>
                  <a:schemeClr val="accent2"/>
                </a:solidFill>
              </a:rPr>
              <a:t>centres </a:t>
            </a:r>
            <a:r>
              <a:rPr lang="fr-FR" sz="1400" dirty="0">
                <a:solidFill>
                  <a:schemeClr val="accent2"/>
                </a:solidFill>
              </a:rPr>
              <a:t>de </a:t>
            </a:r>
            <a:r>
              <a:rPr lang="fr-FR" sz="1400" dirty="0" smtClean="0">
                <a:solidFill>
                  <a:schemeClr val="accent2"/>
                </a:solidFill>
              </a:rPr>
              <a:t>ressources, biblio- et webographie… ) ;</a:t>
            </a:r>
            <a:endParaRPr lang="fr-FR" sz="1400" dirty="0">
              <a:solidFill>
                <a:schemeClr val="accent2"/>
              </a:solidFill>
            </a:endParaRPr>
          </a:p>
          <a:p>
            <a:pPr>
              <a:buFontTx/>
              <a:buChar char="-"/>
            </a:pPr>
            <a:r>
              <a:rPr lang="fr-FR" sz="1400" dirty="0">
                <a:solidFill>
                  <a:schemeClr val="accent2"/>
                </a:solidFill>
              </a:rPr>
              <a:t>C</a:t>
            </a:r>
            <a:r>
              <a:rPr lang="fr-FR" sz="1400" dirty="0" smtClean="0">
                <a:solidFill>
                  <a:schemeClr val="accent2"/>
                </a:solidFill>
              </a:rPr>
              <a:t>ontenu scientifique vulgarisé : H2O</a:t>
            </a:r>
            <a:r>
              <a:rPr lang="fr-FR" sz="1400" dirty="0">
                <a:solidFill>
                  <a:schemeClr val="accent2"/>
                </a:solidFill>
              </a:rPr>
              <a:t>, une molécule exceptionnelle ; l’eau dans l’univers ; l’eau sur la Terre ; les usages de l’eau ; eau et santé ; l’accès à l’eau et, en dernier chapitre, l’eau en chiffres. </a:t>
            </a:r>
          </a:p>
          <a:p>
            <a:pPr marL="68580" indent="0">
              <a:buNone/>
            </a:pPr>
            <a:endParaRPr lang="fr-FR" sz="1400" dirty="0">
              <a:solidFill>
                <a:schemeClr val="tx1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7664" y="21001"/>
            <a:ext cx="3270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4</a:t>
            </a:r>
            <a:r>
              <a:rPr lang="fr-FR" b="1" dirty="0" smtClean="0">
                <a:solidFill>
                  <a:schemeClr val="accent6"/>
                </a:solidFill>
              </a:rPr>
              <a:t>. Publications</a:t>
            </a:r>
            <a:endParaRPr lang="fr-FR" b="1" dirty="0"/>
          </a:p>
        </p:txBody>
      </p:sp>
      <p:pic>
        <p:nvPicPr>
          <p:cNvPr id="4" name="Image 3" descr="nature en poche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965941" y="1556546"/>
            <a:ext cx="1953157" cy="1943416"/>
          </a:xfrm>
          <a:prstGeom prst="rect">
            <a:avLst/>
          </a:prstGeom>
        </p:spPr>
      </p:pic>
      <p:pic>
        <p:nvPicPr>
          <p:cNvPr id="6" name="Image 5" descr="guide eau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898590" y="4024696"/>
            <a:ext cx="2020507" cy="2015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679479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726261" y="4050824"/>
            <a:ext cx="3313355" cy="1207632"/>
          </a:xfrm>
        </p:spPr>
        <p:txBody>
          <a:bodyPr>
            <a:normAutofit/>
          </a:bodyPr>
          <a:lstStyle/>
          <a:p>
            <a:r>
              <a:rPr lang="fr-FR" sz="5400" dirty="0" smtClean="0"/>
              <a:t>FIN</a:t>
            </a:r>
            <a:endParaRPr lang="fr-FR" sz="54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4729813" y="5508626"/>
            <a:ext cx="3309803" cy="481093"/>
          </a:xfrm>
        </p:spPr>
        <p:txBody>
          <a:bodyPr>
            <a:noAutofit/>
          </a:bodyPr>
          <a:lstStyle/>
          <a:p>
            <a:r>
              <a:rPr lang="fr-FR" sz="2000" b="1" dirty="0" smtClean="0">
                <a:solidFill>
                  <a:srgbClr val="94C600"/>
                </a:solidFill>
              </a:rPr>
              <a:t>Merci de votre attention </a:t>
            </a:r>
          </a:p>
        </p:txBody>
      </p:sp>
      <p:sp>
        <p:nvSpPr>
          <p:cNvPr id="4" name="ZoneTexte 3"/>
          <p:cNvSpPr txBox="1"/>
          <p:nvPr/>
        </p:nvSpPr>
        <p:spPr>
          <a:xfrm>
            <a:off x="4772247" y="221304"/>
            <a:ext cx="305962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b="1" dirty="0" smtClean="0">
                <a:solidFill>
                  <a:schemeClr val="bg1"/>
                </a:solidFill>
              </a:rPr>
              <a:t>La </a:t>
            </a:r>
            <a:r>
              <a:rPr lang="fr-FR" sz="1400" b="1" dirty="0">
                <a:solidFill>
                  <a:schemeClr val="bg1"/>
                </a:solidFill>
              </a:rPr>
              <a:t>Nef des sciences</a:t>
            </a:r>
          </a:p>
          <a:p>
            <a:r>
              <a:rPr lang="fr-FR" sz="1400" b="1" dirty="0" smtClean="0">
                <a:solidFill>
                  <a:schemeClr val="bg1"/>
                </a:solidFill>
              </a:rPr>
              <a:t>Université </a:t>
            </a:r>
            <a:r>
              <a:rPr lang="fr-FR" sz="1400" b="1" dirty="0">
                <a:solidFill>
                  <a:schemeClr val="bg1"/>
                </a:solidFill>
              </a:rPr>
              <a:t>de Haute-Alsace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Faculté des Sciences et Techniques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4 rue des Frères Lumière</a:t>
            </a:r>
          </a:p>
          <a:p>
            <a:r>
              <a:rPr lang="fr-FR" sz="1400" b="1" dirty="0">
                <a:solidFill>
                  <a:schemeClr val="bg1"/>
                </a:solidFill>
              </a:rPr>
              <a:t>68093 MULHOUSE CEDEX</a:t>
            </a:r>
          </a:p>
          <a:p>
            <a:r>
              <a:rPr lang="hu-HU" sz="1400" b="1" dirty="0">
                <a:solidFill>
                  <a:schemeClr val="bg1"/>
                </a:solidFill>
              </a:rPr>
              <a:t>Tél. </a:t>
            </a:r>
            <a:r>
              <a:rPr lang="hu-HU" sz="1400" b="1" dirty="0" smtClean="0">
                <a:solidFill>
                  <a:schemeClr val="bg1"/>
                </a:solidFill>
              </a:rPr>
              <a:t>03 </a:t>
            </a:r>
            <a:r>
              <a:rPr lang="hu-HU" sz="1400" b="1" dirty="0">
                <a:solidFill>
                  <a:schemeClr val="bg1"/>
                </a:solidFill>
              </a:rPr>
              <a:t>89 33 62 20</a:t>
            </a:r>
          </a:p>
          <a:p>
            <a:endParaRPr lang="hu-HU" sz="1400" b="1" dirty="0"/>
          </a:p>
          <a:p>
            <a:r>
              <a:rPr lang="fr-FR" b="1" u="sng" dirty="0" smtClean="0">
                <a:solidFill>
                  <a:srgbClr val="FFFFFF"/>
                </a:solidFill>
                <a:hlinkClick r:id="rId2"/>
              </a:rPr>
              <a:t>nef-sciences.fr</a:t>
            </a:r>
            <a:endParaRPr lang="fr-FR" b="1" u="sng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2301204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4400">
        <p14:honeycomb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 smtClean="0"/>
              <a:t>Une Mission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2" y="2170664"/>
            <a:ext cx="5593877" cy="3661965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fr-FR" dirty="0"/>
              <a:t>R</a:t>
            </a:r>
            <a:r>
              <a:rPr lang="fr-FR" dirty="0" smtClean="0"/>
              <a:t>endre accessibles </a:t>
            </a:r>
            <a:r>
              <a:rPr lang="fr-FR" dirty="0"/>
              <a:t>au plus grand </a:t>
            </a:r>
            <a:r>
              <a:rPr lang="fr-FR" dirty="0" smtClean="0"/>
              <a:t>nombre, aux </a:t>
            </a:r>
            <a:r>
              <a:rPr lang="fr-FR" dirty="0"/>
              <a:t>jeunes </a:t>
            </a:r>
            <a:r>
              <a:rPr lang="fr-FR" dirty="0" smtClean="0"/>
              <a:t>notamment, </a:t>
            </a:r>
            <a:r>
              <a:rPr lang="fr-FR" dirty="0"/>
              <a:t>les STI, toutes disciplines </a:t>
            </a:r>
            <a:r>
              <a:rPr lang="fr-FR" dirty="0" smtClean="0"/>
              <a:t>confondues </a:t>
            </a:r>
          </a:p>
          <a:p>
            <a:pPr marL="68580" indent="0">
              <a:buNone/>
            </a:pPr>
            <a:endParaRPr lang="fr-FR" dirty="0" smtClean="0"/>
          </a:p>
          <a:p>
            <a:pPr marL="68580" indent="0">
              <a:buNone/>
            </a:pPr>
            <a:r>
              <a:rPr lang="fr-FR" sz="4000" b="1" dirty="0" smtClean="0">
                <a:solidFill>
                  <a:schemeClr val="accent1"/>
                </a:solidFill>
              </a:rPr>
              <a:t>Deux objectifs </a:t>
            </a:r>
            <a:endParaRPr lang="fr-FR" sz="4000" b="1" dirty="0">
              <a:solidFill>
                <a:schemeClr val="accent1"/>
              </a:solidFill>
            </a:endParaRPr>
          </a:p>
          <a:p>
            <a:r>
              <a:rPr lang="fr-FR" dirty="0"/>
              <a:t>Permettre au plus grand nombre de comprendre </a:t>
            </a:r>
            <a:r>
              <a:rPr lang="fr-FR" dirty="0" smtClean="0"/>
              <a:t>les enjeux de la science</a:t>
            </a:r>
          </a:p>
          <a:p>
            <a:r>
              <a:rPr lang="fr-FR" dirty="0" smtClean="0"/>
              <a:t>Favoriser les choix responsables</a:t>
            </a:r>
            <a:endParaRPr lang="fr-FR" dirty="0"/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4" name="ZoneTexte 3"/>
          <p:cNvSpPr txBox="1"/>
          <p:nvPr/>
        </p:nvSpPr>
        <p:spPr>
          <a:xfrm>
            <a:off x="4695275" y="182816"/>
            <a:ext cx="33729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La Nef des sciences</a:t>
            </a:r>
            <a:endParaRPr lang="fr-FR" b="1" dirty="0"/>
          </a:p>
        </p:txBody>
      </p:sp>
      <p:pic>
        <p:nvPicPr>
          <p:cNvPr id="6" name="Image 5" descr="P100007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369" y="792695"/>
            <a:ext cx="2366880" cy="177516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 descr="P10005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369" y="2819212"/>
            <a:ext cx="2357362" cy="17680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 9" descr="P100053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37370" y="4835068"/>
            <a:ext cx="2366880" cy="17751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177711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98582" y="787022"/>
            <a:ext cx="5807191" cy="1143000"/>
          </a:xfrm>
        </p:spPr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94C600"/>
                </a:solidFill>
              </a:rPr>
              <a:t>Quatre moyens d’action</a:t>
            </a:r>
            <a:endParaRPr lang="fr-FR" b="1" dirty="0">
              <a:solidFill>
                <a:srgbClr val="94C6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3" y="2352518"/>
            <a:ext cx="5461493" cy="3508977"/>
          </a:xfrm>
        </p:spPr>
        <p:txBody>
          <a:bodyPr>
            <a:normAutofit fontScale="77500" lnSpcReduction="20000"/>
          </a:bodyPr>
          <a:lstStyle/>
          <a:p>
            <a:pPr marL="525780" indent="-457200">
              <a:buFont typeface="+mj-lt"/>
              <a:buAutoNum type="arabicPeriod"/>
            </a:pPr>
            <a:r>
              <a:rPr lang="fr-FR" dirty="0" smtClean="0"/>
              <a:t>la </a:t>
            </a:r>
            <a:r>
              <a:rPr lang="fr-FR" dirty="0"/>
              <a:t>création, l’animation et la diffusion </a:t>
            </a:r>
            <a:r>
              <a:rPr lang="fr-FR" dirty="0" smtClean="0"/>
              <a:t>d’expositions ;</a:t>
            </a:r>
          </a:p>
          <a:p>
            <a:pPr marL="68580" indent="0">
              <a:buNone/>
            </a:pPr>
            <a:endParaRPr lang="fr-FR" dirty="0"/>
          </a:p>
          <a:p>
            <a:pPr marL="525780" indent="-457200">
              <a:buFont typeface="+mj-lt"/>
              <a:buAutoNum type="arabicPeriod"/>
            </a:pPr>
            <a:r>
              <a:rPr lang="fr-FR" dirty="0"/>
              <a:t>l</a:t>
            </a:r>
            <a:r>
              <a:rPr lang="fr-FR" dirty="0" smtClean="0"/>
              <a:t>’organisation </a:t>
            </a:r>
            <a:r>
              <a:rPr lang="fr-FR" dirty="0"/>
              <a:t>de conférences, cafés des sciences, manifestations pour favoriser le dialogue Science &amp; Société ;</a:t>
            </a:r>
            <a:endParaRPr lang="fr-FR" dirty="0" smtClean="0"/>
          </a:p>
          <a:p>
            <a:pPr marL="68580" indent="0">
              <a:buNone/>
            </a:pPr>
            <a:endParaRPr lang="fr-FR" dirty="0" smtClean="0"/>
          </a:p>
          <a:p>
            <a:pPr marL="525780" indent="-457200">
              <a:buFont typeface="+mj-lt"/>
              <a:buAutoNum type="arabicPeriod"/>
            </a:pPr>
            <a:r>
              <a:rPr lang="fr-FR" dirty="0" smtClean="0"/>
              <a:t>l’animation </a:t>
            </a:r>
            <a:r>
              <a:rPr lang="fr-FR" dirty="0"/>
              <a:t>d’un Service éducatif et </a:t>
            </a:r>
            <a:r>
              <a:rPr lang="fr-FR" dirty="0" smtClean="0"/>
              <a:t>culturel ;</a:t>
            </a:r>
          </a:p>
          <a:p>
            <a:pPr marL="68580" indent="0">
              <a:buNone/>
            </a:pPr>
            <a:endParaRPr lang="fr-FR" dirty="0" smtClean="0"/>
          </a:p>
          <a:p>
            <a:pPr marL="525780" indent="-457200">
              <a:buFont typeface="+mj-lt"/>
              <a:buAutoNum type="arabicPeriod"/>
            </a:pPr>
            <a:r>
              <a:rPr lang="fr-FR" dirty="0" smtClean="0"/>
              <a:t>la </a:t>
            </a:r>
            <a:r>
              <a:rPr lang="fr-FR" dirty="0"/>
              <a:t>fonction de centre de </a:t>
            </a:r>
            <a:r>
              <a:rPr lang="fr-FR" dirty="0" smtClean="0"/>
              <a:t>ressources </a:t>
            </a:r>
            <a:r>
              <a:rPr lang="fr-FR" dirty="0"/>
              <a:t>et l’animation d’un réseau </a:t>
            </a:r>
            <a:r>
              <a:rPr lang="fr-FR" dirty="0" smtClean="0"/>
              <a:t>régional. </a:t>
            </a:r>
            <a:endParaRPr lang="fr-FR" dirty="0"/>
          </a:p>
          <a:p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97665" y="136464"/>
            <a:ext cx="23966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FR" b="1" dirty="0">
                <a:solidFill>
                  <a:schemeClr val="accent6"/>
                </a:solidFill>
              </a:rPr>
              <a:t>La Nef des sciences</a:t>
            </a:r>
            <a:endParaRPr lang="fr-FR" b="1" dirty="0"/>
          </a:p>
        </p:txBody>
      </p:sp>
      <p:pic>
        <p:nvPicPr>
          <p:cNvPr id="5" name="Image 4" descr="P102040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1579" y="2999622"/>
            <a:ext cx="1709177" cy="12818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expo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71579" y="341844"/>
            <a:ext cx="1709177" cy="25230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272270" y="4416446"/>
            <a:ext cx="1708486" cy="22779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39125437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900">
        <p14:warp dir="in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682208" y="3518"/>
            <a:ext cx="338602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La CSTI et le développement durable</a:t>
            </a:r>
            <a:endParaRPr lang="fr-FR" b="1" dirty="0"/>
          </a:p>
        </p:txBody>
      </p:sp>
      <p:sp>
        <p:nvSpPr>
          <p:cNvPr id="6" name="Espace réservé du contenu 5"/>
          <p:cNvSpPr>
            <a:spLocks noGrp="1"/>
          </p:cNvSpPr>
          <p:nvPr>
            <p:ph idx="1"/>
          </p:nvPr>
        </p:nvSpPr>
        <p:spPr>
          <a:xfrm>
            <a:off x="837068" y="740885"/>
            <a:ext cx="3722786" cy="5091745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r-FR" sz="2000" b="1" dirty="0" smtClean="0">
                <a:solidFill>
                  <a:schemeClr val="accent1"/>
                </a:solidFill>
              </a:rPr>
              <a:t>Le développement durable </a:t>
            </a:r>
            <a:endParaRPr lang="fr-FR" sz="2000" dirty="0" smtClean="0"/>
          </a:p>
          <a:p>
            <a:endParaRPr lang="fr-FR" sz="2000" dirty="0"/>
          </a:p>
          <a:p>
            <a:r>
              <a:rPr lang="fr-FR" sz="2000" b="1" dirty="0" smtClean="0">
                <a:solidFill>
                  <a:srgbClr val="94C600"/>
                </a:solidFill>
              </a:rPr>
              <a:t>Un sujet qui suscite le débat</a:t>
            </a:r>
            <a:r>
              <a:rPr lang="fr-FR" sz="2000" b="1" dirty="0" smtClean="0">
                <a:solidFill>
                  <a:schemeClr val="accent1"/>
                </a:solidFill>
              </a:rPr>
              <a:t> : </a:t>
            </a:r>
            <a:r>
              <a:rPr lang="fr-FR" sz="2000" dirty="0" smtClean="0"/>
              <a:t>sciences </a:t>
            </a:r>
            <a:r>
              <a:rPr lang="fr-FR" sz="2000" dirty="0"/>
              <a:t>et environnement, technologie et écologie peuvent être en tension, en </a:t>
            </a:r>
            <a:r>
              <a:rPr lang="fr-FR" sz="2000" dirty="0" smtClean="0"/>
              <a:t>opposition, </a:t>
            </a:r>
            <a:r>
              <a:rPr lang="fr-FR" sz="2000" dirty="0"/>
              <a:t>mais aussi en </a:t>
            </a:r>
            <a:r>
              <a:rPr lang="fr-FR" sz="2000" dirty="0" smtClean="0"/>
              <a:t>complémentarité</a:t>
            </a:r>
          </a:p>
          <a:p>
            <a:pPr marL="68580" indent="0">
              <a:buNone/>
            </a:pPr>
            <a:endParaRPr lang="fr-FR" sz="2000" dirty="0"/>
          </a:p>
          <a:p>
            <a:r>
              <a:rPr lang="fr-FR" sz="2000" b="1" dirty="0">
                <a:solidFill>
                  <a:srgbClr val="94C600"/>
                </a:solidFill>
              </a:rPr>
              <a:t>U</a:t>
            </a:r>
            <a:r>
              <a:rPr lang="fr-FR" sz="2000" b="1" dirty="0" smtClean="0">
                <a:solidFill>
                  <a:srgbClr val="94C600"/>
                </a:solidFill>
              </a:rPr>
              <a:t>n sujet au </a:t>
            </a:r>
            <a:r>
              <a:rPr lang="fr-FR" sz="2000" b="1" dirty="0">
                <a:solidFill>
                  <a:srgbClr val="94C600"/>
                </a:solidFill>
              </a:rPr>
              <a:t>cœur de l’actualité </a:t>
            </a:r>
            <a:r>
              <a:rPr lang="fr-FR" sz="2000" dirty="0"/>
              <a:t>et des préoccupations des citoyens </a:t>
            </a:r>
            <a:endParaRPr lang="fr-FR" sz="2000" dirty="0" smtClean="0"/>
          </a:p>
          <a:p>
            <a:endParaRPr lang="fr-FR" sz="2000" dirty="0"/>
          </a:p>
          <a:p>
            <a:endParaRPr lang="fr-FR" sz="2000" dirty="0"/>
          </a:p>
        </p:txBody>
      </p:sp>
      <p:pic>
        <p:nvPicPr>
          <p:cNvPr id="8" name="Image 7" descr="j0316742.jpg"/>
          <p:cNvPicPr>
            <a:picLocks noChangeAspect="1"/>
          </p:cNvPicPr>
          <p:nvPr/>
        </p:nvPicPr>
        <p:blipFill>
          <a:blip r:embed="rId2" cstate="print">
            <a:alphaModFix amt="95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07958" y="894836"/>
            <a:ext cx="3600280" cy="23341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Rectangle 8"/>
          <p:cNvSpPr/>
          <p:nvPr/>
        </p:nvSpPr>
        <p:spPr>
          <a:xfrm>
            <a:off x="4607958" y="3454258"/>
            <a:ext cx="3600280" cy="2436104"/>
          </a:xfrm>
          <a:prstGeom prst="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2000" b="1" dirty="0" smtClean="0">
                <a:solidFill>
                  <a:schemeClr val="bg1"/>
                </a:solidFill>
              </a:rPr>
              <a:t>Pour ces raisons, la Nef des sciences développe des  actions dans le domaine du développement durable, en lien avec ses missions</a:t>
            </a:r>
            <a:endParaRPr lang="fr-FR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293778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prism isContent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976139" y="879455"/>
            <a:ext cx="7024744" cy="569569"/>
          </a:xfrm>
        </p:spPr>
        <p:txBody>
          <a:bodyPr>
            <a:noAutofit/>
          </a:bodyPr>
          <a:lstStyle/>
          <a:p>
            <a:r>
              <a:rPr lang="fr-FR" sz="2400" b="1" dirty="0" smtClean="0"/>
              <a:t>Exposition itinérante régionale</a:t>
            </a:r>
            <a:br>
              <a:rPr lang="fr-FR" sz="2400" b="1" dirty="0" smtClean="0"/>
            </a:br>
            <a:r>
              <a:rPr lang="fr-FR" sz="2400" b="1" i="1" dirty="0" smtClean="0"/>
              <a:t>Si l’énergie m’était comptée…</a:t>
            </a:r>
            <a:endParaRPr lang="fr-FR" sz="2400" b="1" i="1" dirty="0"/>
          </a:p>
        </p:txBody>
      </p:sp>
      <p:sp>
        <p:nvSpPr>
          <p:cNvPr id="5" name="Rectangle 4"/>
          <p:cNvSpPr/>
          <p:nvPr/>
        </p:nvSpPr>
        <p:spPr>
          <a:xfrm>
            <a:off x="4797664" y="21001"/>
            <a:ext cx="3270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1. Expositions</a:t>
            </a:r>
            <a:endParaRPr lang="fr-FR" b="1" dirty="0"/>
          </a:p>
        </p:txBody>
      </p:sp>
      <p:pic>
        <p:nvPicPr>
          <p:cNvPr id="7" name="Espace réservé du contenu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/>
          <a:srcRect l="2971" r="1026" b="3020"/>
          <a:stretch/>
        </p:blipFill>
        <p:spPr>
          <a:xfrm>
            <a:off x="976139" y="3769234"/>
            <a:ext cx="7092095" cy="2529324"/>
          </a:xfrm>
        </p:spPr>
      </p:pic>
      <p:sp>
        <p:nvSpPr>
          <p:cNvPr id="13" name="Rectangle 12"/>
          <p:cNvSpPr/>
          <p:nvPr/>
        </p:nvSpPr>
        <p:spPr>
          <a:xfrm>
            <a:off x="2819092" y="1449024"/>
            <a:ext cx="1645269" cy="23202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 smtClean="0">
              <a:solidFill>
                <a:schemeClr val="tx1"/>
              </a:solidFill>
            </a:endParaRPr>
          </a:p>
          <a:p>
            <a:pPr algn="ctr"/>
            <a:endParaRPr lang="fr-FR" sz="1200" dirty="0">
              <a:solidFill>
                <a:schemeClr val="tx1"/>
              </a:solidFill>
            </a:endParaRPr>
          </a:p>
          <a:p>
            <a:pPr algn="ctr"/>
            <a:endParaRPr lang="fr-FR" sz="1200" dirty="0" smtClean="0">
              <a:solidFill>
                <a:schemeClr val="tx1"/>
              </a:solidFill>
            </a:endParaRPr>
          </a:p>
          <a:p>
            <a:pPr algn="ctr"/>
            <a:endParaRPr lang="fr-FR" sz="1200" dirty="0">
              <a:solidFill>
                <a:schemeClr val="tx1"/>
              </a:solidFill>
            </a:endParaRPr>
          </a:p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Fréquentation </a:t>
            </a:r>
            <a:endParaRPr lang="fr-FR" sz="800" dirty="0" smtClean="0">
              <a:solidFill>
                <a:schemeClr val="tx1"/>
              </a:solidFill>
            </a:endParaRPr>
          </a:p>
          <a:p>
            <a:pPr algn="ctr"/>
            <a:endParaRPr lang="fr-FR" sz="800" dirty="0">
              <a:solidFill>
                <a:schemeClr val="tx1"/>
              </a:solidFill>
            </a:endParaRPr>
          </a:p>
          <a:p>
            <a:pPr algn="ctr"/>
            <a:r>
              <a:rPr lang="fr-FR" sz="1400" dirty="0" smtClean="0">
                <a:solidFill>
                  <a:schemeClr val="tx1"/>
                </a:solidFill>
              </a:rPr>
              <a:t>12 720 visiteurs</a:t>
            </a:r>
          </a:p>
          <a:p>
            <a:pPr algn="ctr"/>
            <a:r>
              <a:rPr lang="fr-FR" sz="1400" dirty="0">
                <a:solidFill>
                  <a:schemeClr val="tx1"/>
                </a:solidFill>
              </a:rPr>
              <a:t>d</a:t>
            </a:r>
            <a:r>
              <a:rPr lang="fr-FR" sz="1400" dirty="0" smtClean="0">
                <a:solidFill>
                  <a:schemeClr val="tx1"/>
                </a:solidFill>
              </a:rPr>
              <a:t>ont </a:t>
            </a:r>
            <a:r>
              <a:rPr lang="fr-FR" sz="1400" b="1" dirty="0" smtClean="0">
                <a:solidFill>
                  <a:schemeClr val="tx1"/>
                </a:solidFill>
              </a:rPr>
              <a:t>8 227 scolaires </a:t>
            </a:r>
          </a:p>
          <a:p>
            <a:pPr algn="ctr"/>
            <a:endParaRPr lang="fr-FR" sz="900" dirty="0">
              <a:solidFill>
                <a:schemeClr val="tx1"/>
              </a:solidFill>
            </a:endParaRPr>
          </a:p>
          <a:p>
            <a:pPr algn="ctr"/>
            <a:endParaRPr lang="fr-FR" sz="900" dirty="0" smtClean="0">
              <a:solidFill>
                <a:schemeClr val="tx1"/>
              </a:solidFill>
            </a:endParaRPr>
          </a:p>
          <a:p>
            <a:pPr algn="ctr"/>
            <a:endParaRPr lang="fr-FR" sz="900" dirty="0">
              <a:solidFill>
                <a:schemeClr val="tx1"/>
              </a:solidFill>
            </a:endParaRPr>
          </a:p>
          <a:p>
            <a:pPr algn="ctr"/>
            <a:endParaRPr lang="fr-FR" sz="900" dirty="0" smtClean="0">
              <a:solidFill>
                <a:schemeClr val="tx1"/>
              </a:solidFill>
            </a:endParaRPr>
          </a:p>
          <a:p>
            <a:pPr algn="ctr"/>
            <a:endParaRPr lang="fr-FR" sz="900" dirty="0" smtClean="0">
              <a:solidFill>
                <a:schemeClr val="tx1"/>
              </a:solidFill>
            </a:endParaRPr>
          </a:p>
          <a:p>
            <a:pPr algn="ctr"/>
            <a:endParaRPr lang="fr-FR" sz="800" dirty="0">
              <a:solidFill>
                <a:schemeClr val="tx1"/>
              </a:solidFill>
            </a:endParaRPr>
          </a:p>
          <a:p>
            <a:pPr algn="ctr"/>
            <a:endParaRPr lang="fr-FR" sz="800" dirty="0" smtClean="0">
              <a:solidFill>
                <a:schemeClr val="tx1"/>
              </a:solidFill>
            </a:endParaRPr>
          </a:p>
          <a:p>
            <a:pPr algn="ctr"/>
            <a:endParaRPr lang="fr-FR" sz="800" dirty="0">
              <a:solidFill>
                <a:schemeClr val="tx1"/>
              </a:solidFill>
            </a:endParaRPr>
          </a:p>
          <a:p>
            <a:pPr algn="ctr"/>
            <a:endParaRPr lang="fr-FR" sz="800" dirty="0" smtClean="0">
              <a:solidFill>
                <a:schemeClr val="tx1"/>
              </a:solidFill>
            </a:endParaRPr>
          </a:p>
          <a:p>
            <a:pPr algn="ctr"/>
            <a:endParaRPr lang="fr-FR" sz="800" dirty="0">
              <a:solidFill>
                <a:schemeClr val="tx1"/>
              </a:solidFill>
            </a:endParaRPr>
          </a:p>
          <a:p>
            <a:pPr algn="ctr"/>
            <a:endParaRPr lang="fr-FR" sz="800" dirty="0" smtClean="0">
              <a:solidFill>
                <a:schemeClr val="tx1"/>
              </a:solidFill>
            </a:endParaRPr>
          </a:p>
          <a:p>
            <a:pPr algn="ctr"/>
            <a:endParaRPr lang="fr-FR" sz="1200" dirty="0" smtClean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26900" y="1449024"/>
            <a:ext cx="1682393" cy="23202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sz="1200" dirty="0" smtClean="0">
              <a:solidFill>
                <a:srgbClr val="000000"/>
              </a:solidFill>
            </a:endParaRPr>
          </a:p>
          <a:p>
            <a:pPr algn="ctr"/>
            <a:endParaRPr lang="fr-FR" sz="1200" dirty="0">
              <a:solidFill>
                <a:srgbClr val="000000"/>
              </a:solidFill>
            </a:endParaRPr>
          </a:p>
          <a:p>
            <a:pPr algn="ctr"/>
            <a:endParaRPr lang="fr-FR" sz="1200" dirty="0" smtClean="0">
              <a:solidFill>
                <a:srgbClr val="000000"/>
              </a:solidFill>
            </a:endParaRPr>
          </a:p>
          <a:p>
            <a:pPr algn="ctr"/>
            <a:r>
              <a:rPr lang="fr-FR" sz="1200" dirty="0" smtClean="0">
                <a:solidFill>
                  <a:srgbClr val="000000"/>
                </a:solidFill>
              </a:rPr>
              <a:t>Partenaires permanents :</a:t>
            </a:r>
          </a:p>
          <a:p>
            <a:pPr algn="ctr"/>
            <a:endParaRPr lang="fr-FR" sz="1200" dirty="0">
              <a:solidFill>
                <a:srgbClr val="000000"/>
              </a:solidFill>
            </a:endParaRPr>
          </a:p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ADEME Alsace</a:t>
            </a:r>
          </a:p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Académie de Strasbourg</a:t>
            </a:r>
          </a:p>
          <a:p>
            <a:pPr algn="ctr"/>
            <a:r>
              <a:rPr lang="fr-FR" sz="1400" dirty="0" smtClean="0">
                <a:solidFill>
                  <a:srgbClr val="000000"/>
                </a:solidFill>
              </a:rPr>
              <a:t>Nef des sciences</a:t>
            </a:r>
          </a:p>
          <a:p>
            <a:pPr algn="ctr"/>
            <a:endParaRPr lang="fr-FR" sz="900" dirty="0">
              <a:solidFill>
                <a:srgbClr val="000000"/>
              </a:solidFill>
            </a:endParaRPr>
          </a:p>
          <a:p>
            <a:pPr algn="ctr"/>
            <a:endParaRPr lang="fr-FR" sz="900" dirty="0" smtClean="0">
              <a:solidFill>
                <a:srgbClr val="000000"/>
              </a:solidFill>
            </a:endParaRPr>
          </a:p>
          <a:p>
            <a:pPr algn="ctr"/>
            <a:endParaRPr lang="fr-FR" sz="900" dirty="0">
              <a:solidFill>
                <a:srgbClr val="000000"/>
              </a:solidFill>
            </a:endParaRPr>
          </a:p>
          <a:p>
            <a:pPr algn="ctr"/>
            <a:endParaRPr lang="fr-FR" sz="900" dirty="0" smtClean="0">
              <a:solidFill>
                <a:srgbClr val="000000"/>
              </a:solidFill>
            </a:endParaRPr>
          </a:p>
          <a:p>
            <a:pPr algn="ctr"/>
            <a:endParaRPr lang="fr-FR" sz="900" dirty="0" smtClean="0">
              <a:solidFill>
                <a:srgbClr val="000000"/>
              </a:solidFill>
            </a:endParaRPr>
          </a:p>
          <a:p>
            <a:pPr algn="ctr"/>
            <a:endParaRPr lang="fr-FR" sz="900" dirty="0">
              <a:solidFill>
                <a:srgbClr val="000000"/>
              </a:solidFill>
            </a:endParaRPr>
          </a:p>
          <a:p>
            <a:pPr algn="ctr"/>
            <a:endParaRPr lang="fr-FR" sz="900" dirty="0" smtClean="0">
              <a:solidFill>
                <a:srgbClr val="000000"/>
              </a:solidFill>
            </a:endParaRPr>
          </a:p>
          <a:p>
            <a:pPr algn="ctr"/>
            <a:endParaRPr lang="fr-FR" sz="900" dirty="0">
              <a:solidFill>
                <a:srgbClr val="000000"/>
              </a:solidFill>
            </a:endParaRPr>
          </a:p>
          <a:p>
            <a:pPr algn="ctr"/>
            <a:endParaRPr lang="fr-FR" sz="900" dirty="0" smtClean="0">
              <a:solidFill>
                <a:srgbClr val="000000"/>
              </a:solidFill>
            </a:endParaRPr>
          </a:p>
          <a:p>
            <a:pPr algn="ctr"/>
            <a:endParaRPr lang="fr-FR" sz="900" dirty="0" smtClean="0">
              <a:solidFill>
                <a:srgbClr val="000000"/>
              </a:solidFill>
            </a:endParaRPr>
          </a:p>
        </p:txBody>
      </p:sp>
      <p:pic>
        <p:nvPicPr>
          <p:cNvPr id="15" name="Image 14" descr="photo EN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252779" y="1449024"/>
            <a:ext cx="1748104" cy="232021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76139" y="1449024"/>
            <a:ext cx="1785222" cy="232021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1200" dirty="0" smtClean="0">
                <a:solidFill>
                  <a:schemeClr val="tx1"/>
                </a:solidFill>
              </a:rPr>
              <a:t>14 étapes en 3 ans (2009 – 2011)</a:t>
            </a:r>
            <a:endParaRPr lang="fr-FR" sz="1200" dirty="0">
              <a:solidFill>
                <a:schemeClr val="tx1"/>
              </a:solidFill>
            </a:endParaRP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Sélestat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Haguenau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Erstein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Strasbourg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Schiltigheim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Cernay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Thann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Colmar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Sainte-Croix- aux-Mines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Altkirch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Rouffach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Munster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Saint-Louis</a:t>
            </a:r>
          </a:p>
          <a:p>
            <a:pPr algn="ctr"/>
            <a:r>
              <a:rPr lang="fr-FR" sz="900" dirty="0" smtClean="0">
                <a:solidFill>
                  <a:schemeClr val="tx1"/>
                </a:solidFill>
              </a:rPr>
              <a:t>Kingersheim</a:t>
            </a:r>
            <a:endParaRPr lang="fr-FR" sz="9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2227234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500">
        <p14:window dir="ver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92" y="431107"/>
            <a:ext cx="7024744" cy="1143000"/>
          </a:xfrm>
        </p:spPr>
        <p:txBody>
          <a:bodyPr>
            <a:normAutofit/>
          </a:bodyPr>
          <a:lstStyle/>
          <a:p>
            <a:r>
              <a:rPr lang="fr-FR" sz="2400" b="1" dirty="0" smtClean="0"/>
              <a:t>Exposition itinérante régionale</a:t>
            </a:r>
            <a:br>
              <a:rPr lang="fr-FR" sz="2400" b="1" dirty="0" smtClean="0"/>
            </a:br>
            <a:r>
              <a:rPr lang="fr-FR" sz="2400" b="1" i="1" dirty="0" err="1" smtClean="0"/>
              <a:t>Consom’attitudes</a:t>
            </a:r>
            <a:r>
              <a:rPr lang="fr-FR" sz="2400" b="1" i="1" dirty="0" smtClean="0"/>
              <a:t> </a:t>
            </a:r>
            <a:endParaRPr lang="fr-FR" sz="2400" b="1" i="1" dirty="0"/>
          </a:p>
        </p:txBody>
      </p:sp>
      <p:sp>
        <p:nvSpPr>
          <p:cNvPr id="5" name="Rectangle 4"/>
          <p:cNvSpPr/>
          <p:nvPr/>
        </p:nvSpPr>
        <p:spPr>
          <a:xfrm>
            <a:off x="4797664" y="21001"/>
            <a:ext cx="3270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1. Expositions</a:t>
            </a:r>
            <a:endParaRPr lang="fr-FR" b="1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31166" y="3829610"/>
            <a:ext cx="1674134" cy="223217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Espace réservé du contenu 6"/>
          <p:cNvSpPr>
            <a:spLocks noGrp="1"/>
          </p:cNvSpPr>
          <p:nvPr>
            <p:ph idx="1"/>
          </p:nvPr>
        </p:nvSpPr>
        <p:spPr>
          <a:xfrm>
            <a:off x="1043493" y="1574107"/>
            <a:ext cx="6028284" cy="4872557"/>
          </a:xfrm>
        </p:spPr>
        <p:txBody>
          <a:bodyPr>
            <a:noAutofit/>
          </a:bodyPr>
          <a:lstStyle/>
          <a:p>
            <a:r>
              <a:rPr lang="fr-FR" sz="1400" b="1" dirty="0">
                <a:solidFill>
                  <a:schemeClr val="accent1"/>
                </a:solidFill>
              </a:rPr>
              <a:t>Une thématique </a:t>
            </a:r>
            <a:r>
              <a:rPr lang="fr-FR" sz="1400" b="1" dirty="0" smtClean="0">
                <a:solidFill>
                  <a:schemeClr val="accent1"/>
                </a:solidFill>
              </a:rPr>
              <a:t>: </a:t>
            </a:r>
            <a:r>
              <a:rPr lang="fr-FR" sz="1400" dirty="0">
                <a:solidFill>
                  <a:schemeClr val="tx1"/>
                </a:solidFill>
              </a:rPr>
              <a:t>la consommation responsable </a:t>
            </a:r>
          </a:p>
          <a:p>
            <a:pPr marL="68580" indent="0">
              <a:buNone/>
            </a:pPr>
            <a:endParaRPr lang="fr-FR" sz="1200" dirty="0">
              <a:solidFill>
                <a:schemeClr val="accent1"/>
              </a:solidFill>
            </a:endParaRPr>
          </a:p>
          <a:p>
            <a:r>
              <a:rPr lang="fr-FR" sz="1400" b="1" dirty="0" smtClean="0">
                <a:solidFill>
                  <a:srgbClr val="94C600"/>
                </a:solidFill>
              </a:rPr>
              <a:t>4 ateliers itinérants :</a:t>
            </a:r>
          </a:p>
          <a:p>
            <a:pPr marL="68580" indent="0">
              <a:buNone/>
            </a:pPr>
            <a:r>
              <a:rPr lang="fr-FR" sz="1100" dirty="0" smtClean="0"/>
              <a:t>0</a:t>
            </a:r>
            <a:r>
              <a:rPr lang="fr-FR" sz="1100" baseline="-25000" dirty="0" smtClean="0"/>
              <a:t>2</a:t>
            </a:r>
            <a:r>
              <a:rPr lang="fr-FR" sz="1100" dirty="0" smtClean="0"/>
              <a:t> </a:t>
            </a:r>
            <a:r>
              <a:rPr lang="fr-FR" sz="1100" dirty="0" err="1" smtClean="0"/>
              <a:t>market</a:t>
            </a:r>
            <a:r>
              <a:rPr lang="fr-FR" sz="1100" dirty="0" smtClean="0"/>
              <a:t>, </a:t>
            </a:r>
            <a:r>
              <a:rPr lang="fr-FR" sz="1100" dirty="0"/>
              <a:t>b</a:t>
            </a:r>
            <a:r>
              <a:rPr lang="fr-FR" sz="1100" dirty="0" smtClean="0"/>
              <a:t>ureau d’étude, « je ne suis pas un déchet », pot de yaourt </a:t>
            </a:r>
          </a:p>
          <a:p>
            <a:pPr marL="68580" indent="0">
              <a:buNone/>
            </a:pPr>
            <a:endParaRPr lang="fr-FR" sz="800" b="1" dirty="0" smtClean="0">
              <a:solidFill>
                <a:srgbClr val="94C600"/>
              </a:solidFill>
            </a:endParaRPr>
          </a:p>
          <a:p>
            <a:r>
              <a:rPr lang="fr-FR" sz="1400" b="1" dirty="0" smtClean="0">
                <a:solidFill>
                  <a:srgbClr val="94C600"/>
                </a:solidFill>
              </a:rPr>
              <a:t>4 étapes régionales annuelles</a:t>
            </a:r>
          </a:p>
          <a:p>
            <a:pPr marL="68580" indent="0">
              <a:buNone/>
            </a:pPr>
            <a:r>
              <a:rPr lang="fr-FR" sz="1100" dirty="0" smtClean="0">
                <a:solidFill>
                  <a:schemeClr val="tx1"/>
                </a:solidFill>
              </a:rPr>
              <a:t>En 2012  : </a:t>
            </a:r>
            <a:r>
              <a:rPr lang="fr-FR" sz="1100" dirty="0" smtClean="0"/>
              <a:t>Mulhouse et Strasbourg</a:t>
            </a:r>
          </a:p>
          <a:p>
            <a:pPr marL="68580" indent="0">
              <a:buNone/>
            </a:pPr>
            <a:r>
              <a:rPr lang="fr-FR" sz="1100" dirty="0" smtClean="0"/>
              <a:t>En 2013 : Haguenau, Colmar, Saint-Louis, Erstein</a:t>
            </a:r>
          </a:p>
          <a:p>
            <a:pPr marL="68580" indent="0">
              <a:buNone/>
            </a:pPr>
            <a:r>
              <a:rPr lang="fr-FR" sz="1100" b="1" dirty="0" smtClean="0"/>
              <a:t>En 2014/ 2015 :</a:t>
            </a:r>
          </a:p>
          <a:p>
            <a:pPr marL="68580" indent="0">
              <a:buNone/>
            </a:pPr>
            <a:r>
              <a:rPr lang="fr-FR" sz="1100" dirty="0"/>
              <a:t>Rouffach du 6 janvier au 8 février</a:t>
            </a:r>
          </a:p>
          <a:p>
            <a:pPr marL="68580" indent="0">
              <a:buNone/>
            </a:pPr>
            <a:r>
              <a:rPr lang="fr-FR" sz="1100" dirty="0" smtClean="0"/>
              <a:t>Strasbourg du 24 mars au 16 avril </a:t>
            </a:r>
          </a:p>
          <a:p>
            <a:pPr marL="68580" indent="0">
              <a:buNone/>
            </a:pPr>
            <a:r>
              <a:rPr lang="fr-FR" sz="1200" b="1" dirty="0" smtClean="0"/>
              <a:t>Saverne du 22 septembre au 17 octobre </a:t>
            </a:r>
          </a:p>
          <a:p>
            <a:pPr marL="68580" indent="0">
              <a:buNone/>
            </a:pPr>
            <a:r>
              <a:rPr lang="fr-FR" sz="1200" b="1" dirty="0" smtClean="0"/>
              <a:t>Cernay en novembre</a:t>
            </a:r>
          </a:p>
          <a:p>
            <a:pPr marL="68580" indent="0">
              <a:buNone/>
            </a:pPr>
            <a:r>
              <a:rPr lang="fr-FR" sz="1200" b="1" dirty="0" smtClean="0"/>
              <a:t>Kaysersberg du 12 janvier au 4 février</a:t>
            </a:r>
          </a:p>
          <a:p>
            <a:pPr marL="68580" indent="0">
              <a:buNone/>
            </a:pPr>
            <a:endParaRPr lang="fr-FR" sz="800" b="1" dirty="0">
              <a:solidFill>
                <a:schemeClr val="accent1"/>
              </a:solidFill>
            </a:endParaRPr>
          </a:p>
          <a:p>
            <a:r>
              <a:rPr lang="fr-FR" sz="1400" b="1" dirty="0" smtClean="0">
                <a:solidFill>
                  <a:schemeClr val="accent1"/>
                </a:solidFill>
              </a:rPr>
              <a:t>Modalités d’accueil pour les groupes scolaires </a:t>
            </a:r>
            <a:r>
              <a:rPr lang="fr-FR" sz="1100" b="1" dirty="0" smtClean="0">
                <a:solidFill>
                  <a:schemeClr val="accent1"/>
                </a:solidFill>
              </a:rPr>
              <a:t>(du cycle 3 au lycée) :</a:t>
            </a:r>
          </a:p>
          <a:p>
            <a:pPr marL="68580" indent="0">
              <a:buNone/>
            </a:pPr>
            <a:r>
              <a:rPr lang="fr-FR" sz="1100" dirty="0" smtClean="0"/>
              <a:t>Les animations d’1h30 sont assurées </a:t>
            </a:r>
            <a:r>
              <a:rPr lang="fr-FR" sz="1100" dirty="0"/>
              <a:t>par des animateurs </a:t>
            </a:r>
            <a:r>
              <a:rPr lang="fr-FR" sz="1100" dirty="0" smtClean="0"/>
              <a:t>qualifiés. </a:t>
            </a:r>
          </a:p>
          <a:p>
            <a:pPr marL="68580" indent="0">
              <a:buNone/>
            </a:pPr>
            <a:r>
              <a:rPr lang="fr-FR" sz="1100" dirty="0" smtClean="0"/>
              <a:t>Les </a:t>
            </a:r>
            <a:r>
              <a:rPr lang="fr-FR" sz="1100" dirty="0"/>
              <a:t>ateliers peuvent accueillir une classe </a:t>
            </a:r>
            <a:r>
              <a:rPr lang="fr-FR" sz="1100" dirty="0" smtClean="0"/>
              <a:t>partagée </a:t>
            </a:r>
            <a:r>
              <a:rPr lang="fr-FR" sz="1100" dirty="0"/>
              <a:t>en 2 </a:t>
            </a:r>
            <a:r>
              <a:rPr lang="fr-FR" sz="1100" dirty="0" smtClean="0"/>
              <a:t>groupes. Chaque </a:t>
            </a:r>
            <a:r>
              <a:rPr lang="fr-FR" sz="1100" dirty="0"/>
              <a:t>groupe est pris en charge par un animateur. </a:t>
            </a:r>
            <a:endParaRPr lang="fr-FR" sz="1100" dirty="0" smtClean="0"/>
          </a:p>
          <a:p>
            <a:pPr marL="68580" indent="0">
              <a:buNone/>
            </a:pPr>
            <a:r>
              <a:rPr lang="fr-FR" sz="1100" dirty="0" smtClean="0"/>
              <a:t>L’enseignant </a:t>
            </a:r>
            <a:r>
              <a:rPr lang="fr-FR" sz="1100" dirty="0"/>
              <a:t>choisit lors de sa </a:t>
            </a:r>
            <a:r>
              <a:rPr lang="fr-FR" sz="1100" dirty="0" smtClean="0"/>
              <a:t>réservation </a:t>
            </a:r>
            <a:r>
              <a:rPr lang="fr-FR" sz="1100" dirty="0"/>
              <a:t>deux ateliers parmi les 4 </a:t>
            </a:r>
            <a:r>
              <a:rPr lang="fr-FR" sz="1100" dirty="0" smtClean="0"/>
              <a:t>proposés. </a:t>
            </a:r>
          </a:p>
          <a:p>
            <a:pPr marL="68580" indent="0">
              <a:buNone/>
            </a:pPr>
            <a:endParaRPr lang="fr-FR" sz="1100" dirty="0"/>
          </a:p>
          <a:p>
            <a:r>
              <a:rPr lang="fr-FR" sz="1400" b="1" dirty="0">
                <a:solidFill>
                  <a:schemeClr val="accent1"/>
                </a:solidFill>
              </a:rPr>
              <a:t>Déjà </a:t>
            </a:r>
            <a:r>
              <a:rPr lang="fr-FR" sz="1400" b="1" dirty="0" smtClean="0">
                <a:solidFill>
                  <a:schemeClr val="accent1"/>
                </a:solidFill>
              </a:rPr>
              <a:t>29 623 </a:t>
            </a:r>
            <a:r>
              <a:rPr lang="fr-FR" sz="1400" b="1" dirty="0">
                <a:solidFill>
                  <a:schemeClr val="accent1"/>
                </a:solidFill>
              </a:rPr>
              <a:t>visiteurs accueillis dont </a:t>
            </a:r>
            <a:r>
              <a:rPr lang="fr-FR" sz="1400" b="1" dirty="0" smtClean="0">
                <a:solidFill>
                  <a:schemeClr val="accent1"/>
                </a:solidFill>
              </a:rPr>
              <a:t>6 801 </a:t>
            </a:r>
            <a:r>
              <a:rPr lang="fr-FR" sz="1400" b="1" dirty="0">
                <a:solidFill>
                  <a:schemeClr val="accent1"/>
                </a:solidFill>
              </a:rPr>
              <a:t>en </a:t>
            </a:r>
            <a:r>
              <a:rPr lang="fr-FR" sz="1400" b="1" dirty="0" smtClean="0">
                <a:solidFill>
                  <a:schemeClr val="accent1"/>
                </a:solidFill>
              </a:rPr>
              <a:t>groupes </a:t>
            </a:r>
            <a:r>
              <a:rPr lang="fr-FR" sz="1400" b="1" dirty="0">
                <a:solidFill>
                  <a:schemeClr val="accent1"/>
                </a:solidFill>
              </a:rPr>
              <a:t>guidés </a:t>
            </a:r>
          </a:p>
          <a:p>
            <a:endParaRPr lang="fr-FR" sz="1100" dirty="0" smtClean="0"/>
          </a:p>
          <a:p>
            <a:endParaRPr lang="fr-FR" sz="800" dirty="0"/>
          </a:p>
        </p:txBody>
      </p:sp>
      <p:pic>
        <p:nvPicPr>
          <p:cNvPr id="3" name="Image 2" descr="02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231166" y="857200"/>
            <a:ext cx="1674134" cy="2604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Image 3" descr="Sans titr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4155" y="391732"/>
            <a:ext cx="680799" cy="60549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824784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144953" y="777493"/>
            <a:ext cx="6923279" cy="646544"/>
          </a:xfrm>
        </p:spPr>
        <p:txBody>
          <a:bodyPr>
            <a:normAutofit fontScale="90000"/>
          </a:bodyPr>
          <a:lstStyle/>
          <a:p>
            <a:r>
              <a:rPr lang="fr-FR" b="1" dirty="0" smtClean="0"/>
              <a:t>Expositions posters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221926" y="1674208"/>
            <a:ext cx="6350167" cy="4368337"/>
          </a:xfrm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fr-FR" sz="1700" dirty="0" smtClean="0">
                <a:solidFill>
                  <a:schemeClr val="tx1"/>
                </a:solidFill>
              </a:rPr>
              <a:t>Disponibles sur demande :</a:t>
            </a:r>
          </a:p>
          <a:p>
            <a:endParaRPr lang="fr-FR" sz="1600" dirty="0"/>
          </a:p>
          <a:p>
            <a:r>
              <a:rPr lang="fr-FR" sz="2200" b="1" dirty="0" smtClean="0">
                <a:solidFill>
                  <a:srgbClr val="94C600"/>
                </a:solidFill>
              </a:rPr>
              <a:t>Si l’énergie m’était comptée </a:t>
            </a:r>
          </a:p>
          <a:p>
            <a:pPr marL="68580" indent="0">
              <a:buNone/>
            </a:pPr>
            <a:r>
              <a:rPr lang="fr-FR" sz="1500" dirty="0" smtClean="0"/>
              <a:t>16 affiches</a:t>
            </a:r>
          </a:p>
          <a:p>
            <a:pPr marL="68580" indent="0">
              <a:buNone/>
            </a:pPr>
            <a:r>
              <a:rPr lang="fr-FR" sz="1500" dirty="0" smtClean="0"/>
              <a:t>Production : 2009 </a:t>
            </a:r>
          </a:p>
          <a:p>
            <a:pPr marL="68580" indent="0">
              <a:buNone/>
            </a:pPr>
            <a:endParaRPr lang="fr-FR" sz="900" dirty="0" smtClean="0"/>
          </a:p>
          <a:p>
            <a:pPr lvl="0"/>
            <a:r>
              <a:rPr lang="fr-FR" sz="2200" b="1" dirty="0">
                <a:solidFill>
                  <a:srgbClr val="94C600"/>
                </a:solidFill>
              </a:rPr>
              <a:t>V</a:t>
            </a:r>
            <a:r>
              <a:rPr lang="fr-FR" sz="2200" b="1" dirty="0" smtClean="0">
                <a:solidFill>
                  <a:srgbClr val="94C600"/>
                </a:solidFill>
              </a:rPr>
              <a:t>ive </a:t>
            </a:r>
            <a:r>
              <a:rPr lang="fr-FR" sz="2200" b="1" dirty="0">
                <a:solidFill>
                  <a:srgbClr val="94C600"/>
                </a:solidFill>
              </a:rPr>
              <a:t>l’eau </a:t>
            </a:r>
          </a:p>
          <a:p>
            <a:pPr marL="68580" lvl="0" indent="0">
              <a:buNone/>
            </a:pPr>
            <a:r>
              <a:rPr lang="fr-FR" sz="1500" dirty="0" smtClean="0"/>
              <a:t>10 affiches</a:t>
            </a:r>
          </a:p>
          <a:p>
            <a:pPr marL="68580" lvl="0" indent="0">
              <a:buNone/>
            </a:pPr>
            <a:r>
              <a:rPr lang="fr-FR" sz="1500" dirty="0" smtClean="0"/>
              <a:t>Production : 2013</a:t>
            </a:r>
          </a:p>
          <a:p>
            <a:pPr marL="68580" lvl="0" indent="0">
              <a:buNone/>
            </a:pPr>
            <a:endParaRPr lang="fr-FR" sz="1500" dirty="0"/>
          </a:p>
          <a:p>
            <a:pPr lvl="0"/>
            <a:r>
              <a:rPr lang="fr-FR" sz="2200" b="1" dirty="0">
                <a:solidFill>
                  <a:srgbClr val="94C600"/>
                </a:solidFill>
              </a:rPr>
              <a:t>D</a:t>
            </a:r>
            <a:r>
              <a:rPr lang="fr-FR" sz="2200" b="1" dirty="0" smtClean="0">
                <a:solidFill>
                  <a:srgbClr val="94C600"/>
                </a:solidFill>
              </a:rPr>
              <a:t>éveloppement </a:t>
            </a:r>
            <a:r>
              <a:rPr lang="fr-FR" sz="2200" b="1" dirty="0">
                <a:solidFill>
                  <a:srgbClr val="94C600"/>
                </a:solidFill>
              </a:rPr>
              <a:t>durable et recherche</a:t>
            </a:r>
          </a:p>
          <a:p>
            <a:pPr marL="68580" lvl="0" indent="0">
              <a:buNone/>
            </a:pPr>
            <a:r>
              <a:rPr lang="fr-FR" sz="1500" dirty="0"/>
              <a:t>15 </a:t>
            </a:r>
            <a:r>
              <a:rPr lang="fr-FR" sz="1500" dirty="0" smtClean="0"/>
              <a:t>affiches</a:t>
            </a:r>
            <a:endParaRPr lang="fr-FR" sz="1500" dirty="0"/>
          </a:p>
          <a:p>
            <a:pPr marL="68580" lvl="0" indent="0">
              <a:buNone/>
            </a:pPr>
            <a:r>
              <a:rPr lang="fr-FR" sz="1500" dirty="0"/>
              <a:t>Production : </a:t>
            </a:r>
            <a:r>
              <a:rPr lang="fr-FR" sz="1500" dirty="0" smtClean="0"/>
              <a:t>2007</a:t>
            </a:r>
          </a:p>
          <a:p>
            <a:pPr marL="68580" lvl="0" indent="0">
              <a:buNone/>
            </a:pPr>
            <a:endParaRPr lang="fr-FR" sz="1500" dirty="0" smtClean="0"/>
          </a:p>
          <a:p>
            <a:pPr lvl="0"/>
            <a:r>
              <a:rPr lang="fr-FR" sz="2200" b="1" dirty="0">
                <a:solidFill>
                  <a:srgbClr val="94C600"/>
                </a:solidFill>
              </a:rPr>
              <a:t>R</a:t>
            </a:r>
            <a:r>
              <a:rPr lang="fr-FR" sz="2200" b="1" dirty="0" smtClean="0">
                <a:solidFill>
                  <a:srgbClr val="94C600"/>
                </a:solidFill>
              </a:rPr>
              <a:t>echerche </a:t>
            </a:r>
            <a:r>
              <a:rPr lang="fr-FR" sz="2200" b="1" dirty="0">
                <a:solidFill>
                  <a:srgbClr val="94C600"/>
                </a:solidFill>
              </a:rPr>
              <a:t>et développement durable</a:t>
            </a:r>
          </a:p>
          <a:p>
            <a:pPr marL="68580" lvl="0" indent="0">
              <a:buNone/>
            </a:pPr>
            <a:r>
              <a:rPr lang="fr-FR" sz="1500" dirty="0"/>
              <a:t>12 affiches </a:t>
            </a:r>
          </a:p>
          <a:p>
            <a:pPr marL="68580" lvl="0" indent="0">
              <a:buNone/>
            </a:pPr>
            <a:r>
              <a:rPr lang="fr-FR" sz="1500" dirty="0"/>
              <a:t>Production : </a:t>
            </a:r>
            <a:r>
              <a:rPr lang="fr-FR" sz="1500" dirty="0" smtClean="0"/>
              <a:t>2004</a:t>
            </a:r>
          </a:p>
          <a:p>
            <a:pPr marL="68580" lvl="0" indent="0">
              <a:buNone/>
            </a:pPr>
            <a:endParaRPr lang="fr-FR" sz="900" dirty="0"/>
          </a:p>
          <a:p>
            <a:pPr lvl="0"/>
            <a:r>
              <a:rPr lang="fr-FR" sz="2200" b="1" dirty="0">
                <a:solidFill>
                  <a:srgbClr val="94C600"/>
                </a:solidFill>
              </a:rPr>
              <a:t>L</a:t>
            </a:r>
            <a:r>
              <a:rPr lang="fr-FR" sz="2200" b="1" dirty="0" smtClean="0">
                <a:solidFill>
                  <a:srgbClr val="94C600"/>
                </a:solidFill>
              </a:rPr>
              <a:t>a </a:t>
            </a:r>
            <a:r>
              <a:rPr lang="fr-FR" sz="2200" b="1" dirty="0">
                <a:solidFill>
                  <a:srgbClr val="94C600"/>
                </a:solidFill>
              </a:rPr>
              <a:t>biodiversité, notre nature pour </a:t>
            </a:r>
            <a:r>
              <a:rPr lang="fr-FR" sz="2200" b="1" dirty="0" smtClean="0">
                <a:solidFill>
                  <a:srgbClr val="94C600"/>
                </a:solidFill>
              </a:rPr>
              <a:t>demain</a:t>
            </a:r>
          </a:p>
          <a:p>
            <a:pPr marL="68580" lvl="0" indent="0">
              <a:buNone/>
            </a:pPr>
            <a:r>
              <a:rPr lang="fr-FR" sz="1500" dirty="0" smtClean="0"/>
              <a:t>16 affiches</a:t>
            </a:r>
            <a:endParaRPr lang="fr-FR" sz="1500" dirty="0"/>
          </a:p>
          <a:p>
            <a:pPr marL="68580" lvl="0" indent="0">
              <a:buNone/>
            </a:pPr>
            <a:r>
              <a:rPr lang="fr-FR" sz="1500" dirty="0"/>
              <a:t>Production : </a:t>
            </a:r>
            <a:r>
              <a:rPr lang="fr-FR" sz="1500" dirty="0" smtClean="0"/>
              <a:t>2002</a:t>
            </a:r>
          </a:p>
          <a:p>
            <a:pPr lvl="0"/>
            <a:endParaRPr lang="fr-FR" sz="2200" dirty="0"/>
          </a:p>
          <a:p>
            <a:pPr lvl="0"/>
            <a:endParaRPr lang="fr-FR" sz="1600" b="1" dirty="0">
              <a:solidFill>
                <a:srgbClr val="94C600"/>
              </a:solidFill>
            </a:endParaRPr>
          </a:p>
          <a:p>
            <a:pPr marL="68580" lvl="0" indent="0">
              <a:buNone/>
            </a:pPr>
            <a:endParaRPr lang="fr-FR" sz="1600" dirty="0"/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97664" y="21001"/>
            <a:ext cx="32705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1. Expositions</a:t>
            </a:r>
            <a:endParaRPr lang="fr-FR" b="1" dirty="0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820809" y="1972485"/>
            <a:ext cx="1119836" cy="167975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affiches ENR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0809" y="325265"/>
            <a:ext cx="1127154" cy="15103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 7" descr="DD en recherche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20809" y="3771778"/>
            <a:ext cx="1114511" cy="16822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 8" descr="recherche et DD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440617" y="5578932"/>
            <a:ext cx="1507346" cy="10962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19369008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043489" y="667332"/>
            <a:ext cx="7024744" cy="775951"/>
          </a:xfrm>
        </p:spPr>
        <p:txBody>
          <a:bodyPr/>
          <a:lstStyle/>
          <a:p>
            <a:r>
              <a:rPr lang="fr-FR" b="1" dirty="0" smtClean="0"/>
              <a:t>Café des sciences </a:t>
            </a:r>
            <a:endParaRPr lang="fr-FR" b="1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043493" y="1568368"/>
            <a:ext cx="5258568" cy="4666614"/>
          </a:xfrm>
        </p:spPr>
        <p:txBody>
          <a:bodyPr>
            <a:normAutofit fontScale="85000" lnSpcReduction="20000"/>
          </a:bodyPr>
          <a:lstStyle/>
          <a:p>
            <a:r>
              <a:rPr lang="fr-FR" sz="1900" dirty="0" smtClean="0"/>
              <a:t>Des rencontres avec des chercheurs, des journalistes, des citoyens dans un lieu de convivialité. </a:t>
            </a:r>
          </a:p>
          <a:p>
            <a:pPr marL="68580" indent="0">
              <a:buNone/>
            </a:pPr>
            <a:endParaRPr lang="fr-FR" sz="1900" dirty="0" smtClean="0"/>
          </a:p>
          <a:p>
            <a:r>
              <a:rPr lang="fr-FR" sz="1900" dirty="0" smtClean="0"/>
              <a:t>Des thèmes « sciences et société » pouvant être liés au développement durable :</a:t>
            </a:r>
          </a:p>
          <a:p>
            <a:pPr marL="68580" indent="0">
              <a:buNone/>
            </a:pPr>
            <a:endParaRPr lang="fr-FR" sz="1900" dirty="0" smtClean="0"/>
          </a:p>
          <a:p>
            <a:pPr marL="68580" indent="0">
              <a:buNone/>
            </a:pPr>
            <a:r>
              <a:rPr lang="fr-FR" sz="1500" b="1" dirty="0">
                <a:solidFill>
                  <a:srgbClr val="94C600"/>
                </a:solidFill>
              </a:rPr>
              <a:t> </a:t>
            </a:r>
            <a:r>
              <a:rPr lang="fr-FR" sz="1500" b="1" dirty="0" smtClean="0">
                <a:solidFill>
                  <a:srgbClr val="94C600"/>
                </a:solidFill>
              </a:rPr>
              <a:t>     Café des sciences (grand public) :</a:t>
            </a:r>
          </a:p>
          <a:p>
            <a:pPr marL="68580" indent="0">
              <a:buNone/>
            </a:pPr>
            <a:endParaRPr lang="fr-FR" sz="1500" b="1" dirty="0" smtClean="0">
              <a:solidFill>
                <a:srgbClr val="94C600"/>
              </a:solidFill>
            </a:endParaRPr>
          </a:p>
          <a:p>
            <a:pPr marL="365760" lvl="1" indent="0">
              <a:buNone/>
            </a:pPr>
            <a:r>
              <a:rPr lang="fr-FR" sz="1500" b="1" dirty="0" smtClean="0">
                <a:solidFill>
                  <a:schemeClr val="tx1"/>
                </a:solidFill>
              </a:rPr>
              <a:t>L’agriculture biologique, naturellement ?</a:t>
            </a:r>
          </a:p>
          <a:p>
            <a:pPr marL="365760" lvl="1" indent="0">
              <a:buNone/>
            </a:pPr>
            <a:r>
              <a:rPr lang="fr-FR" sz="1300" dirty="0" smtClean="0"/>
              <a:t>Riedisheim le 12 septembre 2009</a:t>
            </a:r>
          </a:p>
          <a:p>
            <a:pPr marL="365760" lvl="1" indent="0">
              <a:buNone/>
            </a:pPr>
            <a:endParaRPr lang="fr-FR" sz="1100" dirty="0" smtClean="0"/>
          </a:p>
          <a:p>
            <a:pPr marL="365760" lvl="1" indent="0">
              <a:buNone/>
            </a:pPr>
            <a:r>
              <a:rPr lang="fr-FR" sz="1500" b="1" dirty="0" smtClean="0">
                <a:solidFill>
                  <a:srgbClr val="000000"/>
                </a:solidFill>
              </a:rPr>
              <a:t>Patrimoine industriel et réhabilitations écologiques : </a:t>
            </a:r>
          </a:p>
          <a:p>
            <a:pPr marL="365760" lvl="1" indent="0">
              <a:buNone/>
            </a:pPr>
            <a:r>
              <a:rPr lang="fr-FR" sz="1500" b="1" dirty="0" smtClean="0">
                <a:solidFill>
                  <a:srgbClr val="000000"/>
                </a:solidFill>
              </a:rPr>
              <a:t>le défi des Sheds </a:t>
            </a:r>
          </a:p>
          <a:p>
            <a:pPr marL="365760" lvl="1" indent="0">
              <a:buNone/>
            </a:pPr>
            <a:r>
              <a:rPr lang="fr-FR" sz="1300" dirty="0" smtClean="0"/>
              <a:t>Kingersheim le 17 novembre 2011</a:t>
            </a:r>
          </a:p>
          <a:p>
            <a:pPr marL="365760" lvl="1" indent="0">
              <a:buNone/>
            </a:pPr>
            <a:r>
              <a:rPr lang="fr-FR" sz="1500" b="1" dirty="0" smtClean="0">
                <a:solidFill>
                  <a:srgbClr val="000000"/>
                </a:solidFill>
              </a:rPr>
              <a:t>Résultat des courses</a:t>
            </a:r>
            <a:r>
              <a:rPr lang="fr-FR" b="1" dirty="0" smtClean="0">
                <a:solidFill>
                  <a:srgbClr val="000000"/>
                </a:solidFill>
              </a:rPr>
              <a:t> </a:t>
            </a:r>
          </a:p>
          <a:p>
            <a:pPr marL="365760" lvl="1" indent="0">
              <a:buNone/>
            </a:pPr>
            <a:r>
              <a:rPr lang="fr-FR" sz="1300" dirty="0" smtClean="0"/>
              <a:t>Riedisheim le 15 mai 2012</a:t>
            </a:r>
          </a:p>
          <a:p>
            <a:pPr marL="365760" lvl="1" indent="0">
              <a:buNone/>
            </a:pPr>
            <a:endParaRPr lang="fr-FR" sz="1300" dirty="0" smtClean="0"/>
          </a:p>
          <a:p>
            <a:pPr marL="365760" lvl="1" indent="0">
              <a:buNone/>
            </a:pPr>
            <a:r>
              <a:rPr lang="fr-FR" sz="1500" b="1" dirty="0" smtClean="0">
                <a:solidFill>
                  <a:srgbClr val="94C600"/>
                </a:solidFill>
              </a:rPr>
              <a:t>Café </a:t>
            </a:r>
            <a:r>
              <a:rPr lang="fr-FR" sz="1500" b="1" dirty="0">
                <a:solidFill>
                  <a:srgbClr val="94C600"/>
                </a:solidFill>
              </a:rPr>
              <a:t>des sciences </a:t>
            </a:r>
            <a:r>
              <a:rPr lang="fr-FR" sz="1500" b="1" dirty="0" smtClean="0">
                <a:solidFill>
                  <a:srgbClr val="94C600"/>
                </a:solidFill>
              </a:rPr>
              <a:t>Junior (collèges et lycées) :</a:t>
            </a:r>
            <a:endParaRPr lang="fr-FR" sz="1500" b="1" dirty="0">
              <a:solidFill>
                <a:srgbClr val="94C600"/>
              </a:solidFill>
            </a:endParaRPr>
          </a:p>
          <a:p>
            <a:pPr marL="365760" lvl="1" indent="0">
              <a:buNone/>
            </a:pPr>
            <a:endParaRPr lang="fr-FR" sz="1300" dirty="0"/>
          </a:p>
          <a:p>
            <a:pPr marL="365760" lvl="1" indent="0">
              <a:buNone/>
            </a:pPr>
            <a:r>
              <a:rPr lang="fr-FR" sz="1500" b="1" dirty="0">
                <a:solidFill>
                  <a:srgbClr val="000000"/>
                </a:solidFill>
              </a:rPr>
              <a:t>Le point sur la table : doit-on manger local et de saison ?</a:t>
            </a:r>
          </a:p>
          <a:p>
            <a:pPr marL="365760" lvl="1" indent="0">
              <a:buNone/>
            </a:pPr>
            <a:r>
              <a:rPr lang="fr-FR" sz="1200" dirty="0"/>
              <a:t>Rouffach le 29 mars 2011</a:t>
            </a:r>
          </a:p>
          <a:p>
            <a:pPr marL="365760" lvl="1" indent="0">
              <a:buNone/>
            </a:pPr>
            <a:endParaRPr lang="fr-FR" sz="1300" dirty="0" smtClean="0"/>
          </a:p>
          <a:p>
            <a:pPr marL="896112" lvl="3" indent="0">
              <a:buNone/>
            </a:pPr>
            <a:endParaRPr lang="fr-FR" sz="1100" dirty="0" smtClean="0"/>
          </a:p>
          <a:p>
            <a:pPr marL="896112" lvl="3" indent="0">
              <a:buNone/>
            </a:pPr>
            <a:endParaRPr lang="fr-FR" dirty="0"/>
          </a:p>
          <a:p>
            <a:pPr marL="896112" lvl="3" indent="0">
              <a:buNone/>
            </a:pPr>
            <a:endParaRPr lang="fr-FR" dirty="0" smtClean="0"/>
          </a:p>
          <a:p>
            <a:pPr marL="896112" lvl="3" indent="0">
              <a:buNone/>
            </a:pPr>
            <a:endParaRPr lang="fr-FR" dirty="0" smtClean="0"/>
          </a:p>
          <a:p>
            <a:pPr lvl="3"/>
            <a:endParaRPr lang="fr-FR" dirty="0" smtClean="0"/>
          </a:p>
          <a:p>
            <a:pPr marL="68580" indent="0">
              <a:buNone/>
            </a:pPr>
            <a:endParaRPr lang="fr-FR" dirty="0"/>
          </a:p>
        </p:txBody>
      </p:sp>
      <p:sp>
        <p:nvSpPr>
          <p:cNvPr id="4" name="Rectangle 3"/>
          <p:cNvSpPr/>
          <p:nvPr/>
        </p:nvSpPr>
        <p:spPr>
          <a:xfrm>
            <a:off x="4797664" y="21001"/>
            <a:ext cx="3270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2. Dialogue sciences et société</a:t>
            </a:r>
            <a:endParaRPr lang="fr-FR" b="1" dirty="0"/>
          </a:p>
        </p:txBody>
      </p:sp>
      <p:pic>
        <p:nvPicPr>
          <p:cNvPr id="5" name="Image 4" descr="P103094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1955" y="2318875"/>
            <a:ext cx="2411886" cy="180891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IMG_0009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481956" y="4426068"/>
            <a:ext cx="2411886" cy="180891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skd188086sdc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734633" y="1008115"/>
            <a:ext cx="667200" cy="870335"/>
          </a:xfrm>
          <a:prstGeom prst="rect">
            <a:avLst/>
          </a:prstGeom>
        </p:spPr>
      </p:pic>
      <p:pic>
        <p:nvPicPr>
          <p:cNvPr id="8" name="Image 7" descr="skd188088sdc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8216732" y="657560"/>
            <a:ext cx="577288" cy="13589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1349601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11990" y="1972354"/>
            <a:ext cx="5705527" cy="4304865"/>
          </a:xfrm>
        </p:spPr>
        <p:txBody>
          <a:bodyPr>
            <a:normAutofit fontScale="92500" lnSpcReduction="20000"/>
          </a:bodyPr>
          <a:lstStyle/>
          <a:p>
            <a:r>
              <a:rPr lang="fr-FR" b="1" dirty="0" smtClean="0">
                <a:solidFill>
                  <a:srgbClr val="94C600"/>
                </a:solidFill>
              </a:rPr>
              <a:t>Un projet européen</a:t>
            </a:r>
            <a:r>
              <a:rPr lang="fr-FR" dirty="0" smtClean="0"/>
              <a:t> </a:t>
            </a:r>
            <a:r>
              <a:rPr lang="fr-FR" sz="1700" dirty="0" smtClean="0"/>
              <a:t>mené en partenariat avec la République et Canton du Jura (CH), cofinancé par </a:t>
            </a:r>
            <a:r>
              <a:rPr lang="fr-FR" sz="1700" dirty="0" err="1" smtClean="0"/>
              <a:t>Interreg</a:t>
            </a:r>
            <a:r>
              <a:rPr lang="fr-FR" sz="1700" dirty="0" smtClean="0"/>
              <a:t> IV Rhin Supérieur</a:t>
            </a:r>
          </a:p>
          <a:p>
            <a:endParaRPr lang="fr-FR" sz="1900" dirty="0" smtClean="0"/>
          </a:p>
          <a:p>
            <a:r>
              <a:rPr lang="fr-FR" b="1" dirty="0" smtClean="0">
                <a:solidFill>
                  <a:srgbClr val="94C600"/>
                </a:solidFill>
              </a:rPr>
              <a:t>Un véhicule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rgbClr val="94C600"/>
                </a:solidFill>
              </a:rPr>
              <a:t>Un animateur</a:t>
            </a:r>
          </a:p>
          <a:p>
            <a:endParaRPr lang="fr-FR" dirty="0" smtClean="0"/>
          </a:p>
          <a:p>
            <a:r>
              <a:rPr lang="fr-FR" b="1" dirty="0" smtClean="0">
                <a:solidFill>
                  <a:srgbClr val="94C600"/>
                </a:solidFill>
              </a:rPr>
              <a:t>6 thèmes scientifiques :</a:t>
            </a:r>
          </a:p>
          <a:p>
            <a:pPr marL="68580" indent="0">
              <a:buNone/>
            </a:pPr>
            <a:r>
              <a:rPr lang="fr-FR" sz="1700" dirty="0" smtClean="0"/>
              <a:t>vie animale, chimie, énergie, eau, géologie et sols, </a:t>
            </a:r>
            <a:r>
              <a:rPr lang="fr-FR" sz="1700" dirty="0"/>
              <a:t>p</a:t>
            </a:r>
            <a:r>
              <a:rPr lang="fr-FR" sz="1700" dirty="0" smtClean="0"/>
              <a:t>aléontologie / archéologie</a:t>
            </a:r>
          </a:p>
          <a:p>
            <a:pPr marL="68580" indent="0">
              <a:buNone/>
            </a:pPr>
            <a:r>
              <a:rPr lang="fr-FR" sz="1700" dirty="0" smtClean="0"/>
              <a:t> </a:t>
            </a:r>
          </a:p>
          <a:p>
            <a:r>
              <a:rPr lang="fr-FR" b="1" dirty="0" smtClean="0">
                <a:solidFill>
                  <a:schemeClr val="accent1"/>
                </a:solidFill>
              </a:rPr>
              <a:t>2 885 km parcourus, 3 640 élèves et 136 classes</a:t>
            </a:r>
            <a:r>
              <a:rPr lang="fr-FR" dirty="0" smtClean="0">
                <a:solidFill>
                  <a:schemeClr val="tx1"/>
                </a:solidFill>
              </a:rPr>
              <a:t> </a:t>
            </a:r>
            <a:r>
              <a:rPr lang="fr-FR" sz="1700" dirty="0" smtClean="0">
                <a:solidFill>
                  <a:schemeClr val="tx1"/>
                </a:solidFill>
              </a:rPr>
              <a:t>de septembre 2013 à janvier 2014</a:t>
            </a:r>
          </a:p>
          <a:p>
            <a:pPr lvl="2"/>
            <a:endParaRPr lang="fr-FR" dirty="0"/>
          </a:p>
          <a:p>
            <a:endParaRPr lang="fr-FR" dirty="0"/>
          </a:p>
          <a:p>
            <a:pPr marL="685800" lvl="2" indent="0">
              <a:buNone/>
            </a:pPr>
            <a:endParaRPr lang="fr-FR" dirty="0" smtClean="0"/>
          </a:p>
        </p:txBody>
      </p:sp>
      <p:sp>
        <p:nvSpPr>
          <p:cNvPr id="4" name="Rectangle 3"/>
          <p:cNvSpPr/>
          <p:nvPr/>
        </p:nvSpPr>
        <p:spPr>
          <a:xfrm>
            <a:off x="4797664" y="21001"/>
            <a:ext cx="327056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1" dirty="0" smtClean="0">
                <a:solidFill>
                  <a:schemeClr val="accent6"/>
                </a:solidFill>
              </a:rPr>
              <a:t>3. Service éducatif et culturel</a:t>
            </a:r>
            <a:endParaRPr lang="fr-FR" b="1" dirty="0"/>
          </a:p>
        </p:txBody>
      </p:sp>
      <p:pic>
        <p:nvPicPr>
          <p:cNvPr id="5" name="Image 4" descr="DSC04682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540" y="1150423"/>
            <a:ext cx="2193693" cy="1645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Image 5" descr="P1000687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540" y="2919112"/>
            <a:ext cx="2193693" cy="164527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Image 6" descr="DEFlogo-colp.psd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90195" y="234779"/>
            <a:ext cx="3553374" cy="2560913"/>
          </a:xfrm>
          <a:prstGeom prst="rect">
            <a:avLst/>
          </a:prstGeom>
        </p:spPr>
      </p:pic>
      <p:pic>
        <p:nvPicPr>
          <p:cNvPr id="8" name="Image 7" descr="P1010109.JP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96537" y="4685855"/>
            <a:ext cx="2193696" cy="1645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2426317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Austin">
      <a:dk1>
        <a:sysClr val="windowText" lastClr="000000"/>
      </a:dk1>
      <a:lt1>
        <a:sysClr val="window" lastClr="FFFFFF"/>
      </a:lt1>
      <a:dk2>
        <a:srgbClr val="3E3D2D"/>
      </a:dk2>
      <a:lt2>
        <a:srgbClr val="CAF278"/>
      </a:lt2>
      <a:accent1>
        <a:srgbClr val="94C600"/>
      </a:accent1>
      <a:accent2>
        <a:srgbClr val="71685A"/>
      </a:accent2>
      <a:accent3>
        <a:srgbClr val="FF6700"/>
      </a:accent3>
      <a:accent4>
        <a:srgbClr val="909465"/>
      </a:accent4>
      <a:accent5>
        <a:srgbClr val="956B43"/>
      </a:accent5>
      <a:accent6>
        <a:srgbClr val="FEA022"/>
      </a:accent6>
      <a:hlink>
        <a:srgbClr val="E68200"/>
      </a:hlink>
      <a:folHlink>
        <a:srgbClr val="FFA94A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1361</TotalTime>
  <Words>565</Words>
  <Application>Microsoft Office PowerPoint</Application>
  <PresentationFormat>Affichage à l'écran (4:3)</PresentationFormat>
  <Paragraphs>196</Paragraphs>
  <Slides>12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12</vt:i4>
      </vt:variant>
    </vt:vector>
  </HeadingPairs>
  <TitlesOfParts>
    <vt:vector size="13" baseType="lpstr">
      <vt:lpstr>Austin</vt:lpstr>
      <vt:lpstr>La Nef des sciences  et ses actions  dans le domaine du développement durable </vt:lpstr>
      <vt:lpstr>Une Mission</vt:lpstr>
      <vt:lpstr>Quatre moyens d’action</vt:lpstr>
      <vt:lpstr>Diapositive 4</vt:lpstr>
      <vt:lpstr>Exposition itinérante régionale Si l’énergie m’était comptée…</vt:lpstr>
      <vt:lpstr>Exposition itinérante régionale Consom’attitudes </vt:lpstr>
      <vt:lpstr>Expositions posters </vt:lpstr>
      <vt:lpstr>Café des sciences </vt:lpstr>
      <vt:lpstr>Diapositive 9</vt:lpstr>
      <vt:lpstr>Diapositive 10</vt:lpstr>
      <vt:lpstr>Guides régionaux</vt:lpstr>
      <vt:lpstr>FIN</vt:lpstr>
    </vt:vector>
  </TitlesOfParts>
  <Company>UHA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 Nef des sciences  </dc:title>
  <dc:creator>Nef des Sciences -</dc:creator>
  <cp:lastModifiedBy>Emmanuel CLAERR</cp:lastModifiedBy>
  <cp:revision>123</cp:revision>
  <cp:lastPrinted>2014-04-09T08:43:39Z</cp:lastPrinted>
  <dcterms:created xsi:type="dcterms:W3CDTF">2014-03-17T14:50:40Z</dcterms:created>
  <dcterms:modified xsi:type="dcterms:W3CDTF">2014-04-15T14:54:47Z</dcterms:modified>
</cp:coreProperties>
</file>