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89" r:id="rId3"/>
    <p:sldMasterId id="2147483692" r:id="rId4"/>
    <p:sldMasterId id="2147483693" r:id="rId5"/>
  </p:sldMasterIdLst>
  <p:notesMasterIdLst>
    <p:notesMasterId r:id="rId20"/>
  </p:notesMasterIdLst>
  <p:handoutMasterIdLst>
    <p:handoutMasterId r:id="rId21"/>
  </p:handoutMasterIdLst>
  <p:sldIdLst>
    <p:sldId id="257" r:id="rId6"/>
    <p:sldId id="256" r:id="rId7"/>
    <p:sldId id="265" r:id="rId8"/>
    <p:sldId id="258" r:id="rId9"/>
    <p:sldId id="259" r:id="rId10"/>
    <p:sldId id="266" r:id="rId11"/>
    <p:sldId id="260" r:id="rId12"/>
    <p:sldId id="269" r:id="rId13"/>
    <p:sldId id="261" r:id="rId14"/>
    <p:sldId id="267" r:id="rId15"/>
    <p:sldId id="262" r:id="rId16"/>
    <p:sldId id="263" r:id="rId17"/>
    <p:sldId id="264" r:id="rId18"/>
    <p:sldId id="268" r:id="rId19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533" autoAdjust="0"/>
  </p:normalViewPr>
  <p:slideViewPr>
    <p:cSldViewPr>
      <p:cViewPr varScale="1">
        <p:scale>
          <a:sx n="39" d="100"/>
          <a:sy n="3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9C23B-2186-4602-947A-F46E6A3A3403}" type="datetimeFigureOut">
              <a:rPr lang="fr-FR" smtClean="0"/>
              <a:pPr/>
              <a:t>15/04/2014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F61FF-B2D6-4F86-83C7-B33122DADBA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50929-AFA1-4D26-B767-4B3776C8941C}" type="datetimeFigureOut">
              <a:rPr lang="fr-FR" smtClean="0"/>
              <a:pPr/>
              <a:t>15/04/2014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6DCCB-484D-4BEA-90E0-12E18B964F4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Association loi 1908. Objet:</a:t>
            </a:r>
          </a:p>
          <a:p>
            <a:pPr>
              <a:buFontTx/>
              <a:buChar char="-"/>
            </a:pPr>
            <a:r>
              <a:rPr lang="fr-FR" dirty="0" smtClean="0"/>
              <a:t> Contribuer à l’éducation de citoyens conscients et responsables</a:t>
            </a:r>
          </a:p>
          <a:p>
            <a:pPr>
              <a:buFontTx/>
              <a:buChar char="-"/>
            </a:pPr>
            <a:r>
              <a:rPr lang="fr-FR" baseline="0" dirty="0" smtClean="0"/>
              <a:t> accueillir tous les types de publics</a:t>
            </a:r>
          </a:p>
          <a:p>
            <a:pPr>
              <a:buFontTx/>
              <a:buChar char="-"/>
            </a:pPr>
            <a:r>
              <a:rPr lang="fr-FR" baseline="0" dirty="0" smtClean="0"/>
              <a:t> créer, animer, développer des actions d’éducation à l’environnement</a:t>
            </a:r>
          </a:p>
          <a:p>
            <a:pPr>
              <a:buFontTx/>
              <a:buChar char="-"/>
            </a:pPr>
            <a:r>
              <a:rPr lang="fr-FR" baseline="0" dirty="0" smtClean="0"/>
              <a:t> gérer le CINE</a:t>
            </a:r>
          </a:p>
          <a:p>
            <a:pPr>
              <a:buFontTx/>
              <a:buChar char="-"/>
            </a:pPr>
            <a:r>
              <a:rPr lang="fr-FR" baseline="0" dirty="0" smtClean="0"/>
              <a:t> assurer des missions et des services de conseil et d’étude de la nature, de l’environnement et du patrimoine local</a:t>
            </a:r>
          </a:p>
          <a:p>
            <a:pPr>
              <a:buFontTx/>
              <a:buChar char="-"/>
            </a:pPr>
            <a:r>
              <a:rPr lang="fr-FR" baseline="0" dirty="0" smtClean="0"/>
              <a:t> Agir concrètement avec des partenaires locaux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6DCCB-484D-4BEA-90E0-12E18B964F47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Séance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6DCCB-484D-4BEA-90E0-12E18B964F47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aseline="0" dirty="0" smtClean="0"/>
              <a:t>7 CINE en 2012 (nouvelle labellisation cette année)</a:t>
            </a:r>
            <a:endParaRPr lang="fr-FR" dirty="0" smtClean="0"/>
          </a:p>
          <a:p>
            <a:r>
              <a:rPr lang="fr-FR" dirty="0" err="1" smtClean="0"/>
              <a:t>Ariena</a:t>
            </a:r>
            <a:r>
              <a:rPr lang="fr-FR" dirty="0" smtClean="0"/>
              <a:t> créée</a:t>
            </a:r>
            <a:r>
              <a:rPr lang="fr-FR" baseline="0" dirty="0" smtClean="0"/>
              <a:t> en 1977. </a:t>
            </a:r>
          </a:p>
          <a:p>
            <a:r>
              <a:rPr lang="fr-FR" baseline="0" dirty="0" smtClean="0"/>
              <a:t>En 2010 : 273 ETP, dont 60% animateurs (50% en nombre de personnes)</a:t>
            </a:r>
          </a:p>
          <a:p>
            <a:r>
              <a:rPr lang="fr-FR" baseline="0" dirty="0" smtClean="0"/>
              <a:t>130 000 personnes sensibilisées, 160 000 journées participants</a:t>
            </a:r>
          </a:p>
          <a:p>
            <a:r>
              <a:rPr lang="fr-FR" baseline="0" dirty="0" smtClean="0"/>
              <a:t>Territoire du Moulin : m2a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6DCCB-484D-4BEA-90E0-12E18B964F47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Fin diaporama 1</a:t>
            </a:r>
            <a:r>
              <a:rPr lang="fr-FR" baseline="30000" dirty="0" smtClean="0"/>
              <a:t>ère</a:t>
            </a:r>
            <a:r>
              <a:rPr lang="fr-FR" dirty="0" smtClean="0"/>
              <a:t> partie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6DCCB-484D-4BEA-90E0-12E18B964F47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Chiffres du tableau de bord de l’</a:t>
            </a:r>
            <a:r>
              <a:rPr lang="fr-FR" dirty="0" err="1" smtClean="0"/>
              <a:t>Ariena</a:t>
            </a:r>
            <a:r>
              <a:rPr lang="fr-FR" dirty="0" smtClean="0"/>
              <a:t> (2011): </a:t>
            </a:r>
          </a:p>
          <a:p>
            <a:r>
              <a:rPr lang="fr-FR" dirty="0" smtClean="0"/>
              <a:t>Scolaires: 5134 participants pour 3147</a:t>
            </a:r>
            <a:r>
              <a:rPr lang="fr-FR" baseline="0" dirty="0" smtClean="0"/>
              <a:t> journées participants </a:t>
            </a:r>
          </a:p>
          <a:p>
            <a:r>
              <a:rPr lang="fr-FR" baseline="0" dirty="0" smtClean="0"/>
              <a:t>Loisirs: 1466 participants pour 1762 journées participants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6DCCB-484D-4BEA-90E0-12E18B964F47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Présenter</a:t>
            </a:r>
            <a:r>
              <a:rPr lang="fr-FR" baseline="0" dirty="0" smtClean="0"/>
              <a:t> le programme grand public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6DCCB-484D-4BEA-90E0-12E18B964F47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Catalogue</a:t>
            </a:r>
            <a:r>
              <a:rPr lang="fr-FR" baseline="0" dirty="0" smtClean="0"/>
              <a:t> formation </a:t>
            </a:r>
            <a:r>
              <a:rPr lang="fr-FR" baseline="0" dirty="0" err="1" smtClean="0"/>
              <a:t>Ariena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6DCCB-484D-4BEA-90E0-12E18B964F47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CAFD-FF47-4984-99D9-4A5921DC4F7F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213C-7A60-45F4-8FE9-903F6E77AB7E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E8F86-9491-4D00-BBBD-7CC4997774E1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367E-BFC5-46E9-9C81-78B0C98A183F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5E2-5410-4F21-9BCF-BC3F17024F37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53E27-CA32-4585-A21C-43EB2E706D58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1D00C3-414B-44E2-A787-B0819D0156B6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0CD987-41CD-42AB-AD37-3CA27713E5E6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608CCB-9D50-485D-B915-01668581C459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B89F-52E7-4510-8C75-E9465B57B3F6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880B-522D-4204-81AD-E77D9369A606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5F4F-942B-40DA-BE8F-5A7D5F80ECCD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8F21-708F-4BCE-BF69-BE08014CC62E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36CC-F69F-4A6D-A5F3-EFD03C407573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2C812-75D3-411C-BB60-E3319CB58321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4017F-21F5-4642-A784-B740F993B54B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003E-E59D-435B-9201-9913E3F43BB4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er\Mes documents\Mes images\Image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55113" cy="493713"/>
          </a:xfrm>
          <a:prstGeom prst="rect">
            <a:avLst/>
          </a:prstGeom>
          <a:noFill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A7E41-965D-4710-8F86-0896DE4D06F9}" type="datetime1">
              <a:rPr lang="fr-FR" smtClean="0"/>
              <a:pPr/>
              <a:t>15/04/2014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7A150-350D-46E1-8903-1A83C25C107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4293096"/>
            <a:ext cx="8229600" cy="89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r-FR" dirty="0" smtClean="0"/>
          </a:p>
        </p:txBody>
      </p:sp>
      <p:sp>
        <p:nvSpPr>
          <p:cNvPr id="7" name="Organigramme : Document 6"/>
          <p:cNvSpPr/>
          <p:nvPr/>
        </p:nvSpPr>
        <p:spPr>
          <a:xfrm>
            <a:off x="0" y="0"/>
            <a:ext cx="9144000" cy="2348880"/>
          </a:xfrm>
          <a:prstGeom prst="flowChartDocumen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Logo Moulin  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5445224"/>
            <a:ext cx="2411760" cy="13163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>
    <p:fad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4293096"/>
            <a:ext cx="8229600" cy="89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r-FR" dirty="0" smtClean="0"/>
          </a:p>
        </p:txBody>
      </p:sp>
      <p:sp>
        <p:nvSpPr>
          <p:cNvPr id="7" name="Organigramme : Document 6"/>
          <p:cNvSpPr/>
          <p:nvPr/>
        </p:nvSpPr>
        <p:spPr>
          <a:xfrm>
            <a:off x="0" y="0"/>
            <a:ext cx="9144000" cy="2348880"/>
          </a:xfrm>
          <a:prstGeom prst="flowChartDocumen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Logo Moulin  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5445224"/>
            <a:ext cx="2411760" cy="13163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4293096"/>
            <a:ext cx="8229600" cy="89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r-FR" dirty="0" smtClean="0"/>
          </a:p>
        </p:txBody>
      </p:sp>
      <p:sp>
        <p:nvSpPr>
          <p:cNvPr id="7" name="Organigramme : Document 6"/>
          <p:cNvSpPr/>
          <p:nvPr/>
        </p:nvSpPr>
        <p:spPr>
          <a:xfrm>
            <a:off x="0" y="0"/>
            <a:ext cx="9144000" cy="2348880"/>
          </a:xfrm>
          <a:prstGeom prst="flowChartDocumen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Logo Moulin  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5445224"/>
            <a:ext cx="2411760" cy="13163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4293096"/>
            <a:ext cx="8229600" cy="89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r-FR" dirty="0" smtClean="0"/>
          </a:p>
        </p:txBody>
      </p:sp>
      <p:sp>
        <p:nvSpPr>
          <p:cNvPr id="7" name="Organigramme : Document 6"/>
          <p:cNvSpPr/>
          <p:nvPr/>
        </p:nvSpPr>
        <p:spPr>
          <a:xfrm>
            <a:off x="0" y="0"/>
            <a:ext cx="9144000" cy="2348880"/>
          </a:xfrm>
          <a:prstGeom prst="flowChartDocumen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Logo Moulin  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5445224"/>
            <a:ext cx="2411760" cy="13163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8324850" cy="543877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8000"/>
              </a:srgbClr>
            </a:outerShdw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C00000"/>
                </a:solidFill>
              </a:rPr>
              <a:t>Le C.I.N.E  Le Moulin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552" y="5157192"/>
            <a:ext cx="80648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Une association  créée  en   1999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	Des activités éducatives depuis 2000</a:t>
            </a:r>
          </a:p>
          <a:p>
            <a:r>
              <a:rPr lang="fr-FR" sz="2800" b="1" dirty="0" smtClean="0">
                <a:solidFill>
                  <a:schemeClr val="bg1">
                    <a:lumMod val="95000"/>
                  </a:schemeClr>
                </a:solidFill>
              </a:rPr>
              <a:t>		Un bâtiment ouvert en 2001</a:t>
            </a:r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accent3">
                    <a:lumMod val="50000"/>
                  </a:schemeClr>
                </a:solidFill>
              </a:rPr>
              <a:t>Les activités : </a:t>
            </a:r>
            <a:r>
              <a:rPr lang="fr-FR" sz="3600" i="1" dirty="0" smtClean="0">
                <a:solidFill>
                  <a:schemeClr val="accent3">
                    <a:lumMod val="50000"/>
                  </a:schemeClr>
                </a:solidFill>
              </a:rPr>
              <a:t>temps scolaire niveau secondaire </a:t>
            </a:r>
            <a:r>
              <a:rPr lang="fr-FR" sz="3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fr-FR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1520" y="908720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b="1" dirty="0" smtClean="0"/>
          </a:p>
          <a:p>
            <a:r>
              <a:rPr lang="fr-FR" sz="2400" b="1" dirty="0" smtClean="0"/>
              <a:t>Des thématiques  nature, environnement, développement durable, </a:t>
            </a:r>
            <a:r>
              <a:rPr lang="fr-FR" sz="2400" b="1" dirty="0" err="1" smtClean="0"/>
              <a:t>éco-citoyenneté</a:t>
            </a:r>
            <a:r>
              <a:rPr lang="fr-FR" sz="2400" b="1" dirty="0" smtClean="0"/>
              <a:t> :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Milieux naturels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Déchets/pollutions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Métiers de l’environnement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Eau/bassin versant/milieux humides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Biodiversité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Développement durable </a:t>
            </a:r>
          </a:p>
          <a:p>
            <a:pPr lvl="1"/>
            <a:endParaRPr lang="fr-FR" sz="2400" dirty="0" smtClean="0"/>
          </a:p>
          <a:p>
            <a:pPr lvl="1"/>
            <a:endParaRPr lang="fr-FR" sz="2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51520" y="4005064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Energie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Sensibilisation aux problématiques environnementales globales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Apiculture/pollinisation</a:t>
            </a: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>
          <a:xfrm>
            <a:off x="1331640" y="6381328"/>
            <a:ext cx="7056784" cy="340147"/>
          </a:xfrm>
        </p:spPr>
        <p:txBody>
          <a:bodyPr/>
          <a:lstStyle/>
          <a:p>
            <a:r>
              <a:rPr lang="fr-FR" dirty="0" smtClean="0"/>
              <a:t>C.I.N.E.. Le Moulin  Académie de Strasbourg  Correspondants DD Collèges et Lycées                15 avril 2014</a:t>
            </a:r>
            <a:endParaRPr lang="fr-FR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accent3">
                    <a:lumMod val="50000"/>
                  </a:schemeClr>
                </a:solidFill>
              </a:rPr>
              <a:t>Les activités : </a:t>
            </a:r>
            <a:r>
              <a:rPr lang="fr-FR" sz="3600" i="1" dirty="0" smtClean="0">
                <a:solidFill>
                  <a:schemeClr val="accent3">
                    <a:lumMod val="50000"/>
                  </a:schemeClr>
                </a:solidFill>
              </a:rPr>
              <a:t>centres de loisirs jeunes </a:t>
            </a:r>
            <a:endParaRPr lang="fr-FR" sz="36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1560" y="1556792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Centres de loisirs sans hébergements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Camps fixes ou  itinérants 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140968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6696744" cy="340147"/>
          </a:xfrm>
        </p:spPr>
        <p:txBody>
          <a:bodyPr/>
          <a:lstStyle/>
          <a:p>
            <a:r>
              <a:rPr lang="fr-FR" dirty="0" smtClean="0"/>
              <a:t>C.I.N.E.  Le Moulin Académie de Strasbourg  Correspondants DD Collèges et lycées     15 avril 2014</a:t>
            </a:r>
            <a:endParaRPr lang="fr-FR" dirty="0"/>
          </a:p>
        </p:txBody>
      </p:sp>
      <p:pic>
        <p:nvPicPr>
          <p:cNvPr id="2050" name="Picture 2" descr="R:\Animations (rangement par thématiques)\A - Centre de Loisirs\Centre de Loisirs 2011-2012\Camp 2012\IMG_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3024337" cy="2016224"/>
          </a:xfrm>
          <a:prstGeom prst="rect">
            <a:avLst/>
          </a:prstGeom>
          <a:noFill/>
        </p:spPr>
      </p:pic>
      <p:pic>
        <p:nvPicPr>
          <p:cNvPr id="2052" name="Picture 4" descr="R:\Animations (rangement par thématiques)\A - Centre de Loisirs\Centre de Loisirs 2011-2012\Camp 2012\P1030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484784"/>
            <a:ext cx="2755902" cy="2066993"/>
          </a:xfrm>
          <a:prstGeom prst="rect">
            <a:avLst/>
          </a:prstGeom>
          <a:noFill/>
        </p:spPr>
      </p:pic>
      <p:pic>
        <p:nvPicPr>
          <p:cNvPr id="2053" name="Picture 5" descr="R:\Animations (rangement par thématiques)\A - Centre de Loisirs\Centre de Loisirs 2009-2010\Week end Biederthal\IMG_10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933056"/>
            <a:ext cx="2778588" cy="185239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3">
                    <a:lumMod val="50000"/>
                  </a:schemeClr>
                </a:solidFill>
              </a:rPr>
              <a:t>Les activités : </a:t>
            </a:r>
            <a:r>
              <a:rPr lang="fr-FR" sz="3200" i="1" dirty="0" smtClean="0">
                <a:solidFill>
                  <a:schemeClr val="accent3">
                    <a:lumMod val="50000"/>
                  </a:schemeClr>
                </a:solidFill>
              </a:rPr>
              <a:t>tous publics et familles </a:t>
            </a:r>
            <a:endParaRPr lang="fr-FR" sz="32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552" y="1124744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Une palette  diversifiée au fil des saisons et de l’actualité 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Des sorties nature</a:t>
            </a:r>
          </a:p>
          <a:p>
            <a:pPr lvl="2">
              <a:buFont typeface="Arial" pitchFamily="34" charset="0"/>
              <a:buChar char="•"/>
            </a:pPr>
            <a:r>
              <a:rPr lang="fr-FR" sz="2400" dirty="0" smtClean="0"/>
              <a:t>Des manifestations</a:t>
            </a:r>
          </a:p>
          <a:p>
            <a:pPr lvl="3">
              <a:buFont typeface="Arial" pitchFamily="34" charset="0"/>
              <a:buChar char="•"/>
            </a:pPr>
            <a:r>
              <a:rPr lang="fr-FR" sz="2400" dirty="0" smtClean="0"/>
              <a:t>Des conférences </a:t>
            </a:r>
          </a:p>
          <a:p>
            <a:pPr lvl="4">
              <a:buFont typeface="Arial" pitchFamily="34" charset="0"/>
              <a:buChar char="•"/>
            </a:pPr>
            <a:r>
              <a:rPr lang="fr-FR" sz="2400" dirty="0" smtClean="0"/>
              <a:t>Des ateliers thématiques</a:t>
            </a:r>
            <a:endParaRPr lang="fr-FR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1" y="4437112"/>
            <a:ext cx="240026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:\photos Laurette\baguage 2014\IMG_0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068960"/>
            <a:ext cx="2303515" cy="1727776"/>
          </a:xfrm>
          <a:prstGeom prst="rect">
            <a:avLst/>
          </a:prstGeom>
          <a:noFill/>
        </p:spPr>
      </p:pic>
      <p:pic>
        <p:nvPicPr>
          <p:cNvPr id="1027" name="Picture 3" descr="R:\photos Laurette\sortie Oelenberg 2011\IMG_8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628800"/>
            <a:ext cx="2448272" cy="1836351"/>
          </a:xfrm>
          <a:prstGeom prst="rect">
            <a:avLst/>
          </a:prstGeom>
          <a:noFill/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547664" y="6381328"/>
            <a:ext cx="6552728" cy="288032"/>
          </a:xfrm>
        </p:spPr>
        <p:txBody>
          <a:bodyPr/>
          <a:lstStyle/>
          <a:p>
            <a:r>
              <a:rPr lang="fr-FR" dirty="0" smtClean="0"/>
              <a:t>C.I.N.E. Le Moulin    Académie de Strasbourg  Correspondants DD Collèges et lycées      15 avril 2014</a:t>
            </a:r>
            <a:endParaRPr lang="fr-FR" dirty="0"/>
          </a:p>
        </p:txBody>
      </p:sp>
      <p:pic>
        <p:nvPicPr>
          <p:cNvPr id="4" name="Picture 2" descr="R:\photos Laurette\Digiscopie  2011\IMG_85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924944"/>
            <a:ext cx="2304071" cy="1728192"/>
          </a:xfrm>
          <a:prstGeom prst="rect">
            <a:avLst/>
          </a:prstGeom>
          <a:noFill/>
        </p:spPr>
      </p:pic>
      <p:pic>
        <p:nvPicPr>
          <p:cNvPr id="5" name="Picture 2" descr="R:\stage vannerie fév 2014\IMG_01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4365103"/>
            <a:ext cx="2412779" cy="180972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accent3">
                    <a:lumMod val="50000"/>
                  </a:schemeClr>
                </a:solidFill>
              </a:rPr>
              <a:t>Les activités : </a:t>
            </a:r>
            <a:r>
              <a:rPr lang="fr-FR" sz="3600" i="1" dirty="0" smtClean="0">
                <a:solidFill>
                  <a:schemeClr val="accent3">
                    <a:lumMod val="50000"/>
                  </a:schemeClr>
                </a:solidFill>
              </a:rPr>
              <a:t>les formations adultes  </a:t>
            </a:r>
            <a:endParaRPr lang="fr-FR" sz="36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528" y="1340768"/>
            <a:ext cx="856895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Les formations:</a:t>
            </a:r>
          </a:p>
          <a:p>
            <a:pPr>
              <a:buFont typeface="Arial" pitchFamily="34" charset="0"/>
              <a:buChar char="•"/>
            </a:pPr>
            <a:r>
              <a:rPr lang="fr-FR" sz="2300" dirty="0" smtClean="0"/>
              <a:t>Pour les étudiants (EJE, Educateurs Spécialisés, BPJEPS…)</a:t>
            </a:r>
          </a:p>
          <a:p>
            <a:pPr>
              <a:buFont typeface="Arial" pitchFamily="34" charset="0"/>
              <a:buChar char="•"/>
            </a:pPr>
            <a:r>
              <a:rPr lang="fr-FR" sz="2300" dirty="0" smtClean="0"/>
              <a:t>Pour les animateurs (réseau ARIENA)</a:t>
            </a:r>
          </a:p>
          <a:p>
            <a:pPr>
              <a:buFont typeface="Arial" pitchFamily="34" charset="0"/>
              <a:buChar char="•"/>
            </a:pPr>
            <a:r>
              <a:rPr lang="fr-FR" sz="2300" dirty="0" smtClean="0"/>
              <a:t>Pour les adultes en formation professionnelle (gardiens d’immeubles)</a:t>
            </a:r>
          </a:p>
          <a:p>
            <a:pPr>
              <a:buFont typeface="Arial" pitchFamily="34" charset="0"/>
              <a:buChar char="•"/>
            </a:pPr>
            <a:r>
              <a:rPr lang="fr-FR" sz="2300" dirty="0" smtClean="0"/>
              <a:t>Pour les adultes dans l’entreprise ou  </a:t>
            </a:r>
          </a:p>
          <a:p>
            <a:r>
              <a:rPr lang="fr-FR" sz="2300" dirty="0" smtClean="0"/>
              <a:t>  la Collectivité (accompagnement DD)</a:t>
            </a:r>
            <a:endParaRPr lang="fr-FR" sz="23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3656" y="2924944"/>
            <a:ext cx="2696816" cy="20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7704" y="6309320"/>
            <a:ext cx="6480720" cy="412155"/>
          </a:xfrm>
        </p:spPr>
        <p:txBody>
          <a:bodyPr/>
          <a:lstStyle/>
          <a:p>
            <a:r>
              <a:rPr lang="fr-FR" dirty="0" smtClean="0"/>
              <a:t>C.I.N.E. Le Moulin Académie de Strasbourg  Correspondants DD Collèges et lycées 15 avril 2014</a:t>
            </a:r>
            <a:endParaRPr lang="fr-FR" dirty="0"/>
          </a:p>
        </p:txBody>
      </p:sp>
      <p:pic>
        <p:nvPicPr>
          <p:cNvPr id="2050" name="Picture 2" descr="Q:\Z\Z - Laurette\lme laurette\LM\Laurette  Professionnel\Présentation Moulin\photos fin aout 2004 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69093"/>
            <a:ext cx="2880320" cy="2160460"/>
          </a:xfrm>
          <a:prstGeom prst="rect">
            <a:avLst/>
          </a:prstGeom>
          <a:noFill/>
        </p:spPr>
      </p:pic>
      <p:pic>
        <p:nvPicPr>
          <p:cNvPr id="7" name="Picture 2" descr="R:\sortie Michelbach 8 sept 13 Marc Ringenbach\P11703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573016"/>
            <a:ext cx="2664296" cy="199822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259632" y="6237312"/>
            <a:ext cx="6423992" cy="365125"/>
          </a:xfrm>
        </p:spPr>
        <p:txBody>
          <a:bodyPr/>
          <a:lstStyle/>
          <a:p>
            <a:r>
              <a:rPr lang="fr-FR" dirty="0" smtClean="0"/>
              <a:t>C.I.N.E. </a:t>
            </a:r>
            <a:r>
              <a:rPr lang="fr-FR" smtClean="0"/>
              <a:t>Le Moulin   </a:t>
            </a:r>
            <a:r>
              <a:rPr lang="fr-FR" dirty="0" smtClean="0"/>
              <a:t>Académie de Strasbourg  Correspondants DD Collèges et </a:t>
            </a:r>
            <a:r>
              <a:rPr lang="fr-FR" smtClean="0"/>
              <a:t>lycées    15 </a:t>
            </a:r>
            <a:r>
              <a:rPr lang="fr-FR" dirty="0" smtClean="0"/>
              <a:t>avril 2014</a:t>
            </a:r>
            <a:endParaRPr lang="fr-FR" dirty="0"/>
          </a:p>
        </p:txBody>
      </p:sp>
      <p:pic>
        <p:nvPicPr>
          <p:cNvPr id="1026" name="Picture 2" descr="R:\sortie Michelbach 8 sept 13 Marc Ringenbach\P1170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573016"/>
            <a:ext cx="3137768" cy="235332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7668344" cy="2664296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endParaRPr lang="fr-FR" dirty="0" smtClean="0">
              <a:solidFill>
                <a:schemeClr val="tx1"/>
              </a:solidFill>
            </a:endParaRPr>
          </a:p>
          <a:p>
            <a:endParaRPr lang="fr-FR" sz="9600" b="1" dirty="0" smtClean="0">
              <a:solidFill>
                <a:schemeClr val="tx1"/>
              </a:solidFill>
            </a:endParaRPr>
          </a:p>
          <a:p>
            <a:endParaRPr lang="fr-FR" sz="9600" b="1" dirty="0" smtClean="0">
              <a:solidFill>
                <a:schemeClr val="tx1"/>
              </a:solidFill>
            </a:endParaRPr>
          </a:p>
          <a:p>
            <a:r>
              <a:rPr lang="fr-FR" sz="8000" b="1" dirty="0" smtClean="0">
                <a:solidFill>
                  <a:srgbClr val="C00000"/>
                </a:solidFill>
              </a:rPr>
              <a:t>La structure </a:t>
            </a:r>
            <a:r>
              <a:rPr lang="fr-FR" sz="8000" dirty="0" smtClean="0">
                <a:solidFill>
                  <a:srgbClr val="C00000"/>
                </a:solidFill>
              </a:rPr>
              <a:t>:  </a:t>
            </a:r>
            <a:r>
              <a:rPr lang="fr-FR" sz="8000" b="1" dirty="0" smtClean="0">
                <a:solidFill>
                  <a:srgbClr val="C00000"/>
                </a:solidFill>
              </a:rPr>
              <a:t>un bâtiment</a:t>
            </a:r>
          </a:p>
          <a:p>
            <a:r>
              <a:rPr lang="fr-FR" sz="8000" b="1" dirty="0" smtClean="0">
                <a:solidFill>
                  <a:srgbClr val="C00000"/>
                </a:solidFill>
              </a:rPr>
              <a:t>		     un terrain </a:t>
            </a:r>
          </a:p>
          <a:p>
            <a:r>
              <a:rPr lang="fr-FR" sz="8000" b="1" dirty="0" smtClean="0">
                <a:solidFill>
                  <a:srgbClr val="C00000"/>
                </a:solidFill>
              </a:rPr>
              <a:t>			     une équipe</a:t>
            </a:r>
          </a:p>
          <a:p>
            <a:r>
              <a:rPr lang="fr-FR" sz="8000" b="1" dirty="0" smtClean="0">
                <a:solidFill>
                  <a:srgbClr val="C00000"/>
                </a:solidFill>
              </a:rPr>
              <a:t>				                      des outils pédagogiques</a:t>
            </a:r>
          </a:p>
          <a:p>
            <a:r>
              <a:rPr lang="fr-FR" sz="8000" b="1" dirty="0" smtClean="0">
                <a:solidFill>
                  <a:srgbClr val="C00000"/>
                </a:solidFill>
              </a:rPr>
              <a:t>			               	     un réseau</a:t>
            </a:r>
          </a:p>
        </p:txBody>
      </p:sp>
      <p:pic>
        <p:nvPicPr>
          <p:cNvPr id="7" name="Image 1" descr="C:\Documents and Settings\lme\Local Settings\Temporary Internet Files\Content.Word\Logo-leMoul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1" y="476672"/>
            <a:ext cx="4536505" cy="220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ous-titre 5"/>
          <p:cNvSpPr txBox="1">
            <a:spLocks/>
          </p:cNvSpPr>
          <p:nvPr/>
        </p:nvSpPr>
        <p:spPr>
          <a:xfrm>
            <a:off x="-2304256" y="3429000"/>
            <a:ext cx="10548664" cy="3212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9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9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Les</a:t>
            </a:r>
            <a:r>
              <a:rPr kumimoji="0" lang="fr-FR" sz="8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activités </a:t>
            </a:r>
            <a:r>
              <a:rPr kumimoji="0" lang="fr-FR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</a:t>
            </a:r>
            <a:r>
              <a:rPr lang="fr-FR" sz="8000" b="1" dirty="0" smtClean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kumimoji="0" lang="fr-FR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nimations</a:t>
            </a:r>
            <a:r>
              <a:rPr kumimoji="0" lang="fr-FR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scolaires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   </a:t>
            </a:r>
            <a:r>
              <a:rPr kumimoji="0" lang="fr-FR" sz="8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</a:t>
            </a:r>
            <a:r>
              <a:rPr lang="fr-FR" sz="8000" b="1" dirty="0" smtClean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kumimoji="0" lang="fr-FR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nimations</a:t>
            </a:r>
            <a:r>
              <a:rPr kumimoji="0" lang="fr-FR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loisirs jeunes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8000" b="1" dirty="0" smtClean="0">
                <a:solidFill>
                  <a:schemeClr val="accent3">
                    <a:lumMod val="50000"/>
                  </a:schemeClr>
                </a:solidFill>
              </a:rPr>
              <a:t>			          Animations  tous publics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8000" b="1" dirty="0" smtClean="0">
                <a:solidFill>
                  <a:schemeClr val="accent3">
                    <a:lumMod val="50000"/>
                  </a:schemeClr>
                </a:solidFill>
              </a:rPr>
              <a:t>				          Formation professionnelle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8000" b="1" dirty="0" smtClean="0">
                <a:solidFill>
                  <a:schemeClr val="accent3">
                    <a:lumMod val="50000"/>
                  </a:schemeClr>
                </a:solidFill>
              </a:rPr>
              <a:t>						 Conception d’outils pédagogiques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8000" b="1" dirty="0" smtClean="0">
                <a:solidFill>
                  <a:schemeClr val="accent3">
                    <a:lumMod val="50000"/>
                  </a:schemeClr>
                </a:solidFill>
              </a:rPr>
              <a:t>						        Manifestations et éco-tourisme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187624" y="6453336"/>
            <a:ext cx="6552728" cy="268139"/>
          </a:xfrm>
        </p:spPr>
        <p:txBody>
          <a:bodyPr/>
          <a:lstStyle/>
          <a:p>
            <a:r>
              <a:rPr lang="fr-FR" dirty="0" smtClean="0"/>
              <a:t>C.I.N.E.  Le Moulin Académie de Strasbourg  Correspondants DD Collèges et lycées 15 avril 2014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C00000"/>
                </a:solidFill>
              </a:rPr>
              <a:t>Un outil pédagogique dans un réseau 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544" y="177281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</a:t>
            </a:r>
            <a:r>
              <a:rPr lang="fr-FR" sz="2400" b="1" dirty="0" smtClean="0"/>
              <a:t>C</a:t>
            </a:r>
            <a:r>
              <a:rPr lang="fr-FR" sz="2400" dirty="0" smtClean="0"/>
              <a:t>entre d’</a:t>
            </a:r>
            <a:r>
              <a:rPr lang="fr-FR" sz="2400" b="1" dirty="0" smtClean="0"/>
              <a:t>I</a:t>
            </a:r>
            <a:r>
              <a:rPr lang="fr-FR" sz="2400" dirty="0" smtClean="0"/>
              <a:t>nitiation à la </a:t>
            </a:r>
            <a:r>
              <a:rPr lang="fr-FR" sz="2400" b="1" dirty="0" smtClean="0"/>
              <a:t>N</a:t>
            </a:r>
            <a:r>
              <a:rPr lang="fr-FR" sz="2400" dirty="0" smtClean="0"/>
              <a:t>ature et à l’</a:t>
            </a:r>
            <a:r>
              <a:rPr lang="fr-FR" sz="2400" b="1" dirty="0" smtClean="0"/>
              <a:t>E</a:t>
            </a:r>
            <a:r>
              <a:rPr lang="fr-FR" sz="2400" dirty="0" smtClean="0"/>
              <a:t>nvironnement…</a:t>
            </a:r>
            <a:endParaRPr lang="fr-F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7545" y="2636912"/>
            <a:ext cx="23145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39552" y="537321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/>
              <a:t>…dans le réseau </a:t>
            </a:r>
            <a:r>
              <a:rPr lang="fr-FR" sz="2400" b="1" dirty="0" smtClean="0"/>
              <a:t>ARIENA</a:t>
            </a:r>
            <a:endParaRPr lang="fr-FR" sz="2400" b="1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611560" y="6453336"/>
            <a:ext cx="7128792" cy="268139"/>
          </a:xfrm>
        </p:spPr>
        <p:txBody>
          <a:bodyPr/>
          <a:lstStyle/>
          <a:p>
            <a:r>
              <a:rPr lang="fr-FR" dirty="0" smtClean="0"/>
              <a:t>C.I.N.E.  Le Moulin     Académie de Strasbourg  Correspondants DD Collèges et lycées      15 avril 2014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C00000"/>
                </a:solidFill>
              </a:rPr>
              <a:t> La structure : </a:t>
            </a:r>
            <a:r>
              <a:rPr lang="fr-FR" sz="3200" i="1" dirty="0" smtClean="0">
                <a:solidFill>
                  <a:srgbClr val="C00000"/>
                </a:solidFill>
              </a:rPr>
              <a:t>le bâtiment</a:t>
            </a:r>
            <a:endParaRPr lang="fr-FR" sz="3200" i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6" y="764704"/>
            <a:ext cx="81369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fr-FR" sz="2000" dirty="0" smtClean="0"/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 Un espace d’accueil 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 Une salle d’accueil (la salle de la roue)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 Une salle de restauration (la </a:t>
            </a:r>
            <a:r>
              <a:rPr lang="fr-FR" sz="2000" dirty="0" err="1" smtClean="0"/>
              <a:t>stube</a:t>
            </a:r>
            <a:r>
              <a:rPr lang="fr-FR" sz="20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 3 salles d’activités modulables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 Un centre de ressources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 Une salle de conférences / expositions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 Des vestiaires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 Un préau</a:t>
            </a:r>
          </a:p>
          <a:p>
            <a:endParaRPr lang="fr-FR" sz="2400" dirty="0"/>
          </a:p>
        </p:txBody>
      </p:sp>
      <p:pic>
        <p:nvPicPr>
          <p:cNvPr id="4" name="Picture 7" descr="Atelier l'air et les êtres vivants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3573016"/>
            <a:ext cx="2232248" cy="1674186"/>
          </a:xfrm>
          <a:prstGeom prst="rect">
            <a:avLst/>
          </a:prstGeom>
          <a:noFill/>
        </p:spPr>
      </p:pic>
      <p:pic>
        <p:nvPicPr>
          <p:cNvPr id="1027" name="Picture 3" descr="R:\photos Laurette\printemps 23 mars 2011\IMG_8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3600400" cy="2700517"/>
          </a:xfrm>
          <a:prstGeom prst="rect">
            <a:avLst/>
          </a:prstGeom>
          <a:noFill/>
        </p:spPr>
      </p:pic>
      <p:pic>
        <p:nvPicPr>
          <p:cNvPr id="5" name="Picture 2" descr="Q:\Z\Z - Laurette\lme laurette\LM\Laurette  Professionnel\Présentation Moulin\IMG_0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941168"/>
            <a:ext cx="2268252" cy="1512168"/>
          </a:xfrm>
          <a:prstGeom prst="rect">
            <a:avLst/>
          </a:prstGeom>
          <a:noFill/>
        </p:spPr>
      </p:pic>
      <p:pic>
        <p:nvPicPr>
          <p:cNvPr id="6" name="Picture 3" descr="R:\Adultes\Conférences\conférencemoulin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861048"/>
            <a:ext cx="2304256" cy="1556354"/>
          </a:xfrm>
          <a:prstGeom prst="rect">
            <a:avLst/>
          </a:prstGeom>
          <a:noFill/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1907704" y="6401221"/>
            <a:ext cx="6588224" cy="340147"/>
          </a:xfrm>
        </p:spPr>
        <p:txBody>
          <a:bodyPr/>
          <a:lstStyle/>
          <a:p>
            <a:r>
              <a:rPr lang="fr-FR" dirty="0" smtClean="0"/>
              <a:t>C.I.N.E. Le Moulin Académie de Strasbourg  Correspondants DD Collèges et lycées 15 avril 2014</a:t>
            </a:r>
            <a:endParaRPr lang="fr-FR" dirty="0"/>
          </a:p>
        </p:txBody>
      </p:sp>
      <p:pic>
        <p:nvPicPr>
          <p:cNvPr id="3074" name="Picture 2" descr="R:\Animations (rangement par thématiques)\A - Centre de Loisirs\Centre de Loisirs 2009-2010\Eté 2010\Equipe Ete 2010\IMG_19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0184" y="4725144"/>
            <a:ext cx="2346032" cy="1564021"/>
          </a:xfrm>
          <a:prstGeom prst="rect">
            <a:avLst/>
          </a:prstGeom>
          <a:noFill/>
        </p:spPr>
      </p:pic>
      <p:pic>
        <p:nvPicPr>
          <p:cNvPr id="10" name="Picture 5" descr="R:\retrospective 10 ans\IMG_88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3068960"/>
            <a:ext cx="2160240" cy="162031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89594"/>
            <a:ext cx="6986526" cy="496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dirty="0" smtClean="0">
                <a:solidFill>
                  <a:srgbClr val="C00000"/>
                </a:solidFill>
              </a:rPr>
              <a:t>La structure : </a:t>
            </a:r>
            <a:r>
              <a:rPr lang="fr-FR" i="1" dirty="0" smtClean="0">
                <a:solidFill>
                  <a:srgbClr val="C00000"/>
                </a:solidFill>
              </a:rPr>
              <a:t>le terrain pédagogique 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6" y="1556792"/>
            <a:ext cx="61926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3,5 ha et différents milieux :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Le jardin potager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La placette de compostage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Les espaces de rassemblement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Les espaces de loisirs nature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Le rucher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Le verger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Les mares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Le ruisseau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La prairie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Les bosquets</a:t>
            </a: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71600" y="6453336"/>
            <a:ext cx="6768752" cy="268139"/>
          </a:xfrm>
        </p:spPr>
        <p:txBody>
          <a:bodyPr/>
          <a:lstStyle/>
          <a:p>
            <a:r>
              <a:rPr lang="fr-FR" dirty="0" smtClean="0"/>
              <a:t>C.I.N.E.  Le Moulin     Académie de Strasbourg  Correspondants DD Collèges et lycées      15 avril 2014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La structure : </a:t>
            </a:r>
            <a:r>
              <a:rPr lang="fr-FR" i="1" dirty="0" smtClean="0">
                <a:solidFill>
                  <a:srgbClr val="C00000"/>
                </a:solidFill>
              </a:rPr>
              <a:t>le terrain pédagogique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Académie de Strasbourg  Correspondants DD Collèges et lycées 15 avril 2014</a:t>
            </a:r>
            <a:endParaRPr lang="fr-FR" dirty="0"/>
          </a:p>
        </p:txBody>
      </p:sp>
      <p:pic>
        <p:nvPicPr>
          <p:cNvPr id="4098" name="Picture 2" descr="R:\Le moulin\Le terrain\JARDIN\2009\IMG_6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717032"/>
            <a:ext cx="1820094" cy="2427280"/>
          </a:xfrm>
          <a:prstGeom prst="rect">
            <a:avLst/>
          </a:prstGeom>
          <a:noFill/>
        </p:spPr>
      </p:pic>
      <p:pic>
        <p:nvPicPr>
          <p:cNvPr id="4099" name="Picture 3" descr="R:\Le moulin\Le terrain\Mares\mar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1828800" cy="2438400"/>
          </a:xfrm>
          <a:prstGeom prst="rect">
            <a:avLst/>
          </a:prstGeom>
          <a:noFill/>
        </p:spPr>
      </p:pic>
      <p:pic>
        <p:nvPicPr>
          <p:cNvPr id="4100" name="Picture 4" descr="R:\Le moulin\Le terrain\Au rucher\Ruche 20 01 10\P1000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509120"/>
            <a:ext cx="2288358" cy="1716323"/>
          </a:xfrm>
          <a:prstGeom prst="rect">
            <a:avLst/>
          </a:prstGeom>
          <a:noFill/>
        </p:spPr>
      </p:pic>
      <p:pic>
        <p:nvPicPr>
          <p:cNvPr id="4101" name="Picture 5" descr="R:\Le moulin\Le terrain\En hiver\neige et empreinte 12 01 10\IMG_27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988840"/>
            <a:ext cx="1775520" cy="2367360"/>
          </a:xfrm>
          <a:prstGeom prst="rect">
            <a:avLst/>
          </a:prstGeom>
          <a:noFill/>
        </p:spPr>
      </p:pic>
      <p:pic>
        <p:nvPicPr>
          <p:cNvPr id="2050" name="Picture 2" descr="R:\photos Laurette\verger 31 08 11\IMG_90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101897" y="1938663"/>
            <a:ext cx="2479496" cy="1859771"/>
          </a:xfrm>
          <a:prstGeom prst="rect">
            <a:avLst/>
          </a:prstGeom>
          <a:noFill/>
        </p:spPr>
      </p:pic>
      <p:pic>
        <p:nvPicPr>
          <p:cNvPr id="2051" name="Picture 3" descr="R:\photos Laurette\printemps 31 mars\IMG_86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509120"/>
            <a:ext cx="2318392" cy="1738934"/>
          </a:xfrm>
          <a:prstGeom prst="rect">
            <a:avLst/>
          </a:prstGeom>
          <a:noFill/>
        </p:spPr>
      </p:pic>
      <p:pic>
        <p:nvPicPr>
          <p:cNvPr id="2052" name="Picture 4" descr="R:\Le moulin\Le batiment\Roue\roue moulin-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1268760"/>
            <a:ext cx="2502270" cy="165618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>
                <a:solidFill>
                  <a:srgbClr val="C00000"/>
                </a:solidFill>
              </a:rPr>
              <a:t>La structure </a:t>
            </a:r>
            <a:r>
              <a:rPr lang="fr-FR" dirty="0" smtClean="0">
                <a:solidFill>
                  <a:srgbClr val="C00000"/>
                </a:solidFill>
              </a:rPr>
              <a:t>:  </a:t>
            </a:r>
            <a:r>
              <a:rPr lang="fr-FR" sz="3200" i="1" dirty="0" smtClean="0">
                <a:solidFill>
                  <a:srgbClr val="C00000"/>
                </a:solidFill>
              </a:rPr>
              <a:t>une association et une équipe</a:t>
            </a:r>
            <a:endParaRPr lang="fr-FR" sz="3200" i="1" dirty="0">
              <a:solidFill>
                <a:srgbClr val="C00000"/>
              </a:solidFill>
            </a:endParaRPr>
          </a:p>
        </p:txBody>
      </p:sp>
      <p:sp>
        <p:nvSpPr>
          <p:cNvPr id="4" name="Organigramme : Alternative 3"/>
          <p:cNvSpPr/>
          <p:nvPr/>
        </p:nvSpPr>
        <p:spPr>
          <a:xfrm>
            <a:off x="2915816" y="2780928"/>
            <a:ext cx="2304256" cy="64807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Une Directrice</a:t>
            </a:r>
            <a:endParaRPr lang="fr-FR" sz="2000" b="1" dirty="0"/>
          </a:p>
        </p:txBody>
      </p:sp>
      <p:sp>
        <p:nvSpPr>
          <p:cNvPr id="6" name="Organigramme : Alternative 5"/>
          <p:cNvSpPr/>
          <p:nvPr/>
        </p:nvSpPr>
        <p:spPr>
          <a:xfrm rot="5400000">
            <a:off x="1007604" y="3753036"/>
            <a:ext cx="648072" cy="1872208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fr-FR" sz="2000" b="1" dirty="0" smtClean="0"/>
              <a:t>Des bénévoles</a:t>
            </a:r>
            <a:endParaRPr lang="fr-FR" sz="2000" b="1" dirty="0"/>
          </a:p>
        </p:txBody>
      </p:sp>
      <p:sp>
        <p:nvSpPr>
          <p:cNvPr id="7" name="Organigramme : Alternative 6"/>
          <p:cNvSpPr/>
          <p:nvPr/>
        </p:nvSpPr>
        <p:spPr>
          <a:xfrm>
            <a:off x="2915816" y="4365104"/>
            <a:ext cx="3240360" cy="16561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Une Equipe d’Animation :</a:t>
            </a:r>
          </a:p>
          <a:p>
            <a:pPr algn="ctr"/>
            <a:r>
              <a:rPr lang="fr-FR" sz="2000" b="1" dirty="0" smtClean="0"/>
              <a:t>5 animateurs permanents</a:t>
            </a:r>
          </a:p>
          <a:p>
            <a:pPr algn="ctr"/>
            <a:r>
              <a:rPr lang="fr-FR" sz="2000" b="1" dirty="0" smtClean="0"/>
              <a:t>1 animatrice en CDD</a:t>
            </a:r>
          </a:p>
          <a:p>
            <a:pPr algn="ctr"/>
            <a:r>
              <a:rPr lang="fr-FR" sz="2000" b="1" dirty="0" smtClean="0"/>
              <a:t>Des stagiaires</a:t>
            </a:r>
          </a:p>
          <a:p>
            <a:pPr algn="ctr"/>
            <a:endParaRPr lang="fr-FR" sz="2000" b="1" dirty="0"/>
          </a:p>
        </p:txBody>
      </p:sp>
      <p:sp>
        <p:nvSpPr>
          <p:cNvPr id="8" name="Organigramme : Alternative 7"/>
          <p:cNvSpPr/>
          <p:nvPr/>
        </p:nvSpPr>
        <p:spPr>
          <a:xfrm>
            <a:off x="6804248" y="4365104"/>
            <a:ext cx="1800200" cy="64807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Une Secrétaire Comptable</a:t>
            </a:r>
            <a:endParaRPr lang="fr-FR" sz="2000" b="1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139952" y="3501008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220072" y="3429000"/>
            <a:ext cx="158417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6156176" y="4797152"/>
            <a:ext cx="64807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rganigramme : Alternative 10"/>
          <p:cNvSpPr/>
          <p:nvPr/>
        </p:nvSpPr>
        <p:spPr>
          <a:xfrm>
            <a:off x="2987824" y="1556792"/>
            <a:ext cx="2304256" cy="64807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Un Conseil d’Administration </a:t>
            </a:r>
            <a:endParaRPr lang="fr-FR" sz="2000" b="1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139952" y="227687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2267744" y="4797152"/>
            <a:ext cx="64807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H="1">
            <a:off x="1475656" y="3356992"/>
            <a:ext cx="151216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899592" y="6309320"/>
            <a:ext cx="6912768" cy="412155"/>
          </a:xfrm>
        </p:spPr>
        <p:txBody>
          <a:bodyPr/>
          <a:lstStyle/>
          <a:p>
            <a:r>
              <a:rPr lang="fr-FR" dirty="0" smtClean="0"/>
              <a:t>C.I.N.E.  Le Moulin     Académie de Strasbourg  Correspondants DD Collèges et Lycées      15 avril 2014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La structure :  </a:t>
            </a:r>
            <a:r>
              <a:rPr lang="fr-FR" sz="2800" i="1" dirty="0" smtClean="0">
                <a:solidFill>
                  <a:srgbClr val="C00000"/>
                </a:solidFill>
              </a:rPr>
              <a:t>des outils pédagogiques 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Académie de Strasbourg  Correspondants DD Collèges et lycées 15 avril 2014</a:t>
            </a:r>
            <a:endParaRPr lang="fr-FR" dirty="0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611560" y="908720"/>
            <a:ext cx="7772400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b="1" dirty="0">
                <a:solidFill>
                  <a:srgbClr val="008000"/>
                </a:solidFill>
                <a:latin typeface="Arial Narrow" pitchFamily="34" charset="0"/>
              </a:rPr>
              <a:t>Conçus par des Organismes pour diffusion externe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1600" b="1" dirty="0">
                <a:solidFill>
                  <a:srgbClr val="008000"/>
                </a:solidFill>
                <a:latin typeface="Arial Narrow" pitchFamily="34" charset="0"/>
                <a:sym typeface="Webdings" pitchFamily="18" charset="2"/>
              </a:rPr>
              <a:t></a:t>
            </a:r>
            <a:r>
              <a:rPr lang="fr-FR" sz="1600" dirty="0">
                <a:solidFill>
                  <a:srgbClr val="008000"/>
                </a:solidFill>
                <a:latin typeface="Arial Narrow" pitchFamily="34" charset="0"/>
                <a:sym typeface="Webdings" pitchFamily="18" charset="2"/>
              </a:rPr>
              <a:t> Réseau Ecole et Nature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  <a:sym typeface="Webdings" pitchFamily="18" charset="2"/>
              </a:rPr>
              <a:t> </a:t>
            </a: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</a:rPr>
              <a:t>FRAPNA</a:t>
            </a:r>
            <a:endParaRPr lang="fr-FR" sz="1600" dirty="0">
              <a:solidFill>
                <a:srgbClr val="008000"/>
              </a:solidFill>
              <a:latin typeface="Arial Narrow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fr-FR" sz="1600" dirty="0">
                <a:solidFill>
                  <a:srgbClr val="008000"/>
                </a:solidFill>
                <a:latin typeface="Arial Narrow" pitchFamily="34" charset="0"/>
                <a:sym typeface="Webdings" pitchFamily="18" charset="2"/>
              </a:rPr>
              <a:t></a:t>
            </a:r>
            <a:r>
              <a:rPr lang="fr-FR" sz="1600" dirty="0">
                <a:solidFill>
                  <a:srgbClr val="008000"/>
                </a:solidFill>
                <a:latin typeface="Arial Narrow" pitchFamily="34" charset="0"/>
              </a:rPr>
              <a:t> Petits </a:t>
            </a: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</a:rPr>
              <a:t>Débrouillards</a:t>
            </a:r>
            <a:endParaRPr lang="fr-FR" sz="1600" dirty="0">
              <a:solidFill>
                <a:srgbClr val="008000"/>
              </a:solidFill>
              <a:latin typeface="Arial Narrow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fr-FR" sz="1600" dirty="0">
                <a:solidFill>
                  <a:srgbClr val="008000"/>
                </a:solidFill>
                <a:latin typeface="Arial Narrow" pitchFamily="34" charset="0"/>
                <a:sym typeface="Webdings" pitchFamily="18" charset="2"/>
              </a:rPr>
              <a:t></a:t>
            </a:r>
            <a:r>
              <a:rPr lang="fr-FR" sz="1600" dirty="0">
                <a:solidFill>
                  <a:srgbClr val="008000"/>
                </a:solidFill>
                <a:latin typeface="Arial Narrow" pitchFamily="34" charset="0"/>
              </a:rPr>
              <a:t> France Nature </a:t>
            </a: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</a:rPr>
              <a:t>Environnement …</a:t>
            </a:r>
            <a:endParaRPr lang="fr-FR" sz="1600" dirty="0">
              <a:solidFill>
                <a:srgbClr val="008000"/>
              </a:solidFill>
              <a:latin typeface="Arial Narrow" pitchFamily="34" charset="0"/>
            </a:endParaRP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endParaRPr lang="fr-FR" sz="1200" dirty="0">
              <a:solidFill>
                <a:srgbClr val="008000"/>
              </a:solidFill>
              <a:latin typeface="Arial Narrow" pitchFamily="34" charset="0"/>
            </a:endParaRPr>
          </a:p>
          <a:p>
            <a:pPr marL="2057400" lvl="4" indent="-228600">
              <a:spcBef>
                <a:spcPct val="20000"/>
              </a:spcBef>
              <a:buFont typeface="Wingdings 2" pitchFamily="18" charset="2"/>
              <a:buChar char="²"/>
            </a:pPr>
            <a:endParaRPr lang="fr-FR" sz="1400" dirty="0">
              <a:solidFill>
                <a:srgbClr val="008000"/>
              </a:solidFill>
              <a:latin typeface="Arial Narrow" pitchFamily="34" charset="0"/>
            </a:endParaRPr>
          </a:p>
          <a:p>
            <a:pPr marL="2057400" lvl="4" indent="-228600">
              <a:spcBef>
                <a:spcPct val="20000"/>
              </a:spcBef>
              <a:buFont typeface="Wingdings 2" pitchFamily="18" charset="2"/>
              <a:buChar char="²"/>
            </a:pPr>
            <a:endParaRPr lang="fr-FR" sz="1400" dirty="0">
              <a:latin typeface="Arial Narrow" pitchFamily="34" charset="0"/>
            </a:endParaRPr>
          </a:p>
          <a:p>
            <a:pPr marL="2057400" lvl="4" indent="-228600">
              <a:spcBef>
                <a:spcPct val="20000"/>
              </a:spcBef>
              <a:buFont typeface="Wingdings 2" pitchFamily="18" charset="2"/>
              <a:buChar char="²"/>
            </a:pPr>
            <a:endParaRPr lang="fr-FR" sz="1400" dirty="0">
              <a:latin typeface="Arial Narrow" pitchFamily="34" charset="0"/>
            </a:endParaRPr>
          </a:p>
          <a:p>
            <a:pPr marL="2057400" lvl="4" indent="-228600">
              <a:spcBef>
                <a:spcPct val="20000"/>
              </a:spcBef>
              <a:buFontTx/>
              <a:buChar char="»"/>
            </a:pPr>
            <a:endParaRPr lang="fr-FR" sz="1400" dirty="0">
              <a:latin typeface="Arial Narrow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endParaRPr lang="fr-FR" sz="2000" dirty="0">
              <a:latin typeface="Arial Narrow" pitchFamily="34" charset="0"/>
            </a:endParaRPr>
          </a:p>
          <a:p>
            <a:pPr marL="742950" lvl="1" indent="-285750">
              <a:spcBef>
                <a:spcPct val="20000"/>
              </a:spcBef>
              <a:buFont typeface="Wingdings 2" pitchFamily="18" charset="2"/>
              <a:buChar char="²"/>
            </a:pPr>
            <a:endParaRPr lang="fr-FR" sz="1600" dirty="0" smtClean="0">
              <a:latin typeface="Arial Narrow" pitchFamily="34" charset="0"/>
            </a:endParaRPr>
          </a:p>
          <a:p>
            <a:pPr marL="742950" lvl="1" indent="-285750">
              <a:spcBef>
                <a:spcPct val="20000"/>
              </a:spcBef>
              <a:buFont typeface="Wingdings 2" pitchFamily="18" charset="2"/>
              <a:buChar char="²"/>
            </a:pPr>
            <a:endParaRPr lang="fr-FR" sz="1600" dirty="0" smtClean="0">
              <a:latin typeface="Arial Narrow" pitchFamily="34" charset="0"/>
            </a:endParaRPr>
          </a:p>
          <a:p>
            <a:pPr marL="742950" lvl="1" indent="-285750">
              <a:spcBef>
                <a:spcPct val="20000"/>
              </a:spcBef>
              <a:buFont typeface="Wingdings 2" pitchFamily="18" charset="2"/>
              <a:buChar char="²"/>
            </a:pPr>
            <a:endParaRPr lang="fr-FR" sz="1600" dirty="0" smtClean="0">
              <a:latin typeface="Arial Narrow" pitchFamily="34" charset="0"/>
            </a:endParaRPr>
          </a:p>
          <a:p>
            <a:pPr marL="742950" lvl="1" indent="-285750">
              <a:spcBef>
                <a:spcPct val="20000"/>
              </a:spcBef>
              <a:buFont typeface="Wingdings 2" pitchFamily="18" charset="2"/>
              <a:buChar char="²"/>
            </a:pPr>
            <a:endParaRPr lang="fr-FR" sz="1600" dirty="0" smtClean="0">
              <a:latin typeface="Arial Narrow" pitchFamily="34" charset="0"/>
            </a:endParaRPr>
          </a:p>
          <a:p>
            <a:pPr marL="742950" lvl="1" indent="-285750">
              <a:spcBef>
                <a:spcPct val="20000"/>
              </a:spcBef>
              <a:buFont typeface="Wingdings 2" pitchFamily="18" charset="2"/>
              <a:buChar char="²"/>
            </a:pPr>
            <a:endParaRPr lang="fr-FR" sz="1600" dirty="0" smtClean="0">
              <a:latin typeface="Arial Narrow" pitchFamily="34" charset="0"/>
            </a:endParaRPr>
          </a:p>
          <a:p>
            <a:pPr marL="742950" lvl="1" indent="-285750">
              <a:spcBef>
                <a:spcPct val="20000"/>
              </a:spcBef>
              <a:buFont typeface="Wingdings 2" pitchFamily="18" charset="2"/>
              <a:buChar char="²"/>
            </a:pPr>
            <a:endParaRPr lang="fr-FR" sz="1600" dirty="0">
              <a:latin typeface="Arial Narrow" pitchFamily="34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611560" y="2564904"/>
            <a:ext cx="7777162" cy="12961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Conçus par l’ARIENA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  <a:sym typeface="Wingdings 2" pitchFamily="18" charset="2"/>
              </a:rPr>
              <a:t>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  <a:sym typeface="Wingdings 2" pitchFamily="18" charset="2"/>
              </a:rPr>
              <a:t>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Fruit de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collaborations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techniques, scientifiques et pédagogiques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²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Avec le soutien des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collectivités territoriales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(Région Alsace, C.G.67 et 68, M2A 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²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Avec le soutien de l'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Etat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</a:t>
            </a:r>
            <a:r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Dreal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Alsace, Académie de Strasbourg, Inspections Académiques).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1560" y="3861048"/>
            <a:ext cx="7704856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b="1" dirty="0">
                <a:solidFill>
                  <a:srgbClr val="008000"/>
                </a:solidFill>
                <a:latin typeface="Arial Narrow" pitchFamily="34" charset="0"/>
              </a:rPr>
              <a:t>Conçus par </a:t>
            </a:r>
            <a:r>
              <a:rPr lang="fr-FR" b="1" dirty="0" smtClean="0">
                <a:solidFill>
                  <a:srgbClr val="008000"/>
                </a:solidFill>
                <a:latin typeface="Arial Narrow" pitchFamily="34" charset="0"/>
              </a:rPr>
              <a:t> le Moulin, </a:t>
            </a:r>
            <a:r>
              <a:rPr lang="fr-FR" b="1" dirty="0">
                <a:solidFill>
                  <a:srgbClr val="008000"/>
                </a:solidFill>
                <a:latin typeface="Arial Narrow" pitchFamily="34" charset="0"/>
              </a:rPr>
              <a:t>pour son usage </a:t>
            </a:r>
            <a:r>
              <a:rPr lang="fr-FR" b="1" dirty="0" smtClean="0">
                <a:solidFill>
                  <a:srgbClr val="008000"/>
                </a:solidFill>
                <a:latin typeface="Arial Narrow" pitchFamily="34" charset="0"/>
              </a:rPr>
              <a:t>interne ou élargi,</a:t>
            </a:r>
            <a:r>
              <a:rPr lang="fr-FR" dirty="0" smtClean="0">
                <a:solidFill>
                  <a:srgbClr val="008000"/>
                </a:solidFill>
                <a:latin typeface="Arial Narrow" pitchFamily="34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</a:rPr>
              <a:t>	</a:t>
            </a:r>
            <a:r>
              <a:rPr lang="fr-FR" b="1" dirty="0" smtClean="0">
                <a:solidFill>
                  <a:srgbClr val="008000"/>
                </a:solidFill>
                <a:latin typeface="Arial Narrow" pitchFamily="34" charset="0"/>
              </a:rPr>
              <a:t>correspondant </a:t>
            </a: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</a:rPr>
              <a:t> :  à </a:t>
            </a:r>
            <a:r>
              <a:rPr lang="fr-FR" sz="1600" dirty="0">
                <a:solidFill>
                  <a:srgbClr val="008000"/>
                </a:solidFill>
                <a:latin typeface="Arial Narrow" pitchFamily="34" charset="0"/>
              </a:rPr>
              <a:t>ses </a:t>
            </a: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</a:rPr>
              <a:t>publics</a:t>
            </a:r>
          </a:p>
          <a:p>
            <a:pPr marL="342900" indent="-342900">
              <a:spcBef>
                <a:spcPct val="20000"/>
              </a:spcBef>
            </a:pP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</a:rPr>
              <a:t>		                     à son projet éducatif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</a:rPr>
              <a:t>		                     à </a:t>
            </a:r>
            <a:r>
              <a:rPr lang="fr-FR" sz="1600" dirty="0">
                <a:solidFill>
                  <a:srgbClr val="008000"/>
                </a:solidFill>
                <a:latin typeface="Arial Narrow" pitchFamily="34" charset="0"/>
              </a:rPr>
              <a:t>ses </a:t>
            </a: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</a:rPr>
              <a:t>démarches  pédagogiques</a:t>
            </a:r>
            <a:endParaRPr lang="fr-FR" sz="1600" dirty="0" smtClean="0">
              <a:solidFill>
                <a:srgbClr val="008000"/>
              </a:solidFill>
              <a:latin typeface="Arial Narrow" pitchFamily="34" charset="0"/>
              <a:sym typeface="Wingdings 2" pitchFamily="18" charset="2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fr-FR" b="1" dirty="0" smtClean="0">
                <a:solidFill>
                  <a:srgbClr val="008000"/>
                </a:solidFill>
                <a:latin typeface="Arial Narrow" pitchFamily="34" charset="0"/>
                <a:sym typeface="Wingdings 2" pitchFamily="18" charset="2"/>
              </a:rPr>
              <a:t>					Modalités</a:t>
            </a: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  <a:sym typeface="Wingdings 2" pitchFamily="18" charset="2"/>
              </a:rPr>
              <a:t>  : Supports d’animation actualisés 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  <a:sym typeface="Wingdings 2" pitchFamily="18" charset="2"/>
              </a:rPr>
              <a:t>					  	   Adaptation d’outils existants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  <a:sym typeface="Wingdings 2" pitchFamily="18" charset="2"/>
              </a:rPr>
              <a:t>					                       Création spécifique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1600" dirty="0" smtClean="0">
                <a:solidFill>
                  <a:srgbClr val="008000"/>
                </a:solidFill>
                <a:latin typeface="Arial Narrow" pitchFamily="34" charset="0"/>
                <a:sym typeface="Wingdings 2" pitchFamily="18" charset="2"/>
              </a:rPr>
              <a:t>					                       Schémas d’organisation de sessions</a:t>
            </a:r>
            <a:endParaRPr lang="fr-FR" sz="1600" dirty="0">
              <a:latin typeface="Arial Narrow" pitchFamily="34" charset="0"/>
            </a:endParaRPr>
          </a:p>
          <a:p>
            <a:pPr marL="742950" lvl="1" indent="-285750">
              <a:spcBef>
                <a:spcPct val="20000"/>
              </a:spcBef>
              <a:buFont typeface="Wingdings 2" pitchFamily="18" charset="2"/>
              <a:buChar char="²"/>
            </a:pPr>
            <a:endParaRPr lang="fr-FR" sz="1600" dirty="0"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accent3">
                    <a:lumMod val="50000"/>
                  </a:schemeClr>
                </a:solidFill>
              </a:rPr>
              <a:t>Les activités : </a:t>
            </a:r>
            <a:r>
              <a:rPr lang="fr-FR" sz="3600" i="1" dirty="0" smtClean="0">
                <a:solidFill>
                  <a:schemeClr val="accent3">
                    <a:lumMod val="50000"/>
                  </a:schemeClr>
                </a:solidFill>
              </a:rPr>
              <a:t>temps scolaire niveau secondaire </a:t>
            </a:r>
            <a:r>
              <a:rPr lang="fr-FR" sz="3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fr-FR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552" y="908720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b="1" dirty="0" smtClean="0"/>
          </a:p>
          <a:p>
            <a:r>
              <a:rPr lang="fr-FR" sz="2400" b="1" dirty="0" smtClean="0"/>
              <a:t>Des animations  pour les jeunes de collège et de lycée :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Pendant le temps scolaire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Dans l’établissement, au Moulin dans ou biotope particulier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  ½ journée ou journée ou projet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933056"/>
            <a:ext cx="1874943" cy="249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R:\photos Laurette\juillet 13\IMG_9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636912"/>
            <a:ext cx="2520350" cy="1890415"/>
          </a:xfrm>
          <a:prstGeom prst="rect">
            <a:avLst/>
          </a:prstGeom>
          <a:noFill/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>
          <a:xfrm>
            <a:off x="1684040" y="6453336"/>
            <a:ext cx="6704384" cy="268139"/>
          </a:xfrm>
        </p:spPr>
        <p:txBody>
          <a:bodyPr/>
          <a:lstStyle/>
          <a:p>
            <a:r>
              <a:rPr lang="fr-FR" dirty="0" smtClean="0"/>
              <a:t>C.I.N.E. Le Moulin     Académie de Strasbourg  Correspondants DD Collèges et Lycées 1          15 avril 2014 </a:t>
            </a:r>
            <a:endParaRPr lang="fr-FR" dirty="0"/>
          </a:p>
        </p:txBody>
      </p:sp>
      <p:pic>
        <p:nvPicPr>
          <p:cNvPr id="1026" name="Picture 2" descr="R:\Adultes\Formation adulte\Art et nature eje\neige et eje 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420888"/>
            <a:ext cx="2407816" cy="1805862"/>
          </a:xfrm>
          <a:prstGeom prst="rect">
            <a:avLst/>
          </a:prstGeom>
          <a:noFill/>
        </p:spPr>
      </p:pic>
      <p:pic>
        <p:nvPicPr>
          <p:cNvPr id="8" name="Picture 3" descr="R:\retrospective 10 ans\S42000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221088"/>
            <a:ext cx="2877344" cy="2158008"/>
          </a:xfrm>
          <a:prstGeom prst="rect">
            <a:avLst/>
          </a:prstGeom>
          <a:noFill/>
        </p:spPr>
      </p:pic>
      <p:pic>
        <p:nvPicPr>
          <p:cNvPr id="9" name="Picture 4" descr="R:\retrospective 10 ans\clsh toussaint vent et jardin 0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581128"/>
            <a:ext cx="2393925" cy="179562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2424</TotalTime>
  <Words>795</Words>
  <Application>Microsoft Office PowerPoint</Application>
  <PresentationFormat>Affichage à l'écran (4:3)</PresentationFormat>
  <Paragraphs>164</Paragraphs>
  <Slides>14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Thème1</vt:lpstr>
      <vt:lpstr>4_Conception personnalisée</vt:lpstr>
      <vt:lpstr>5_Conception personnalisée</vt:lpstr>
      <vt:lpstr>6_Conception personnalisée</vt:lpstr>
      <vt:lpstr>7_Conception personnalisée</vt:lpstr>
      <vt:lpstr>Le C.I.N.E  Le Moulin </vt:lpstr>
      <vt:lpstr>Diapositive 2</vt:lpstr>
      <vt:lpstr>Un outil pédagogique dans un réseau </vt:lpstr>
      <vt:lpstr> La structure : le bâtiment</vt:lpstr>
      <vt:lpstr> La structure : le terrain pédagogique </vt:lpstr>
      <vt:lpstr>La structure : le terrain pédagogique</vt:lpstr>
      <vt:lpstr>La structure :  une association et une équipe</vt:lpstr>
      <vt:lpstr>La structure :  des outils pédagogiques </vt:lpstr>
      <vt:lpstr>Les activités : temps scolaire niveau secondaire  </vt:lpstr>
      <vt:lpstr>Les activités : temps scolaire niveau secondaire  </vt:lpstr>
      <vt:lpstr>Les activités : centres de loisirs jeunes </vt:lpstr>
      <vt:lpstr>Les activités : tous publics et familles </vt:lpstr>
      <vt:lpstr>Les activités : les formations adultes  </vt:lpstr>
      <vt:lpstr>Diapositive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déchets</dc:title>
  <dc:creator>abe</dc:creator>
  <cp:lastModifiedBy>Emmanuel CLAERR</cp:lastModifiedBy>
  <cp:revision>263</cp:revision>
  <dcterms:created xsi:type="dcterms:W3CDTF">2011-01-19T12:41:24Z</dcterms:created>
  <dcterms:modified xsi:type="dcterms:W3CDTF">2014-04-15T18:29:20Z</dcterms:modified>
</cp:coreProperties>
</file>