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29"/>
  </p:notesMasterIdLst>
  <p:handoutMasterIdLst>
    <p:handoutMasterId r:id="rId30"/>
  </p:handoutMasterIdLst>
  <p:sldIdLst>
    <p:sldId id="433" r:id="rId5"/>
    <p:sldId id="448" r:id="rId6"/>
    <p:sldId id="451" r:id="rId7"/>
    <p:sldId id="449" r:id="rId8"/>
    <p:sldId id="452" r:id="rId9"/>
    <p:sldId id="455" r:id="rId10"/>
    <p:sldId id="453" r:id="rId11"/>
    <p:sldId id="469" r:id="rId12"/>
    <p:sldId id="465" r:id="rId13"/>
    <p:sldId id="470" r:id="rId14"/>
    <p:sldId id="454" r:id="rId15"/>
    <p:sldId id="464" r:id="rId16"/>
    <p:sldId id="460" r:id="rId17"/>
    <p:sldId id="456" r:id="rId18"/>
    <p:sldId id="459" r:id="rId19"/>
    <p:sldId id="457" r:id="rId20"/>
    <p:sldId id="458" r:id="rId21"/>
    <p:sldId id="363" r:id="rId22"/>
    <p:sldId id="462" r:id="rId23"/>
    <p:sldId id="446" r:id="rId24"/>
    <p:sldId id="461" r:id="rId25"/>
    <p:sldId id="466" r:id="rId26"/>
    <p:sldId id="467" r:id="rId27"/>
    <p:sldId id="468" r:id="rId28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433"/>
            <p14:sldId id="448"/>
            <p14:sldId id="451"/>
            <p14:sldId id="449"/>
            <p14:sldId id="452"/>
            <p14:sldId id="455"/>
            <p14:sldId id="453"/>
            <p14:sldId id="469"/>
            <p14:sldId id="465"/>
            <p14:sldId id="470"/>
            <p14:sldId id="454"/>
            <p14:sldId id="464"/>
            <p14:sldId id="460"/>
            <p14:sldId id="456"/>
            <p14:sldId id="459"/>
            <p14:sldId id="457"/>
            <p14:sldId id="458"/>
            <p14:sldId id="363"/>
            <p14:sldId id="462"/>
            <p14:sldId id="446"/>
            <p14:sldId id="461"/>
            <p14:sldId id="466"/>
            <p14:sldId id="467"/>
            <p14:sldId id="4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255" userDrawn="1">
          <p15:clr>
            <a:srgbClr val="A4A3A4"/>
          </p15:clr>
        </p15:guide>
        <p15:guide id="3" orient="horz" pos="1139" userDrawn="1">
          <p15:clr>
            <a:srgbClr val="A4A3A4"/>
          </p15:clr>
        </p15:guide>
        <p15:guide id="4" orient="horz" pos="1095" userDrawn="1">
          <p15:clr>
            <a:srgbClr val="A4A3A4"/>
          </p15:clr>
        </p15:guide>
        <p15:guide id="5" orient="horz" pos="4065" userDrawn="1">
          <p15:clr>
            <a:srgbClr val="A4A3A4"/>
          </p15:clr>
        </p15:guide>
        <p15:guide id="6" orient="horz" pos="4201" userDrawn="1">
          <p15:clr>
            <a:srgbClr val="A4A3A4"/>
          </p15:clr>
        </p15:guide>
        <p15:guide id="7" pos="3120" userDrawn="1">
          <p15:clr>
            <a:srgbClr val="A4A3A4"/>
          </p15:clr>
        </p15:guide>
        <p15:guide id="8" pos="516" userDrawn="1">
          <p15:clr>
            <a:srgbClr val="A4A3A4"/>
          </p15:clr>
        </p15:guide>
        <p15:guide id="9" pos="5626" userDrawn="1">
          <p15:clr>
            <a:srgbClr val="A4A3A4"/>
          </p15:clr>
        </p15:guide>
        <p15:guide id="10" pos="59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3" autoAdjust="0"/>
    <p:restoredTop sz="94343" autoAdjust="0"/>
  </p:normalViewPr>
  <p:slideViewPr>
    <p:cSldViewPr showGuides="1">
      <p:cViewPr varScale="1">
        <p:scale>
          <a:sx n="70" d="100"/>
          <a:sy n="70" d="100"/>
        </p:scale>
        <p:origin x="1320" y="54"/>
      </p:cViewPr>
      <p:guideLst>
        <p:guide orient="horz" pos="2160"/>
        <p:guide orient="horz" pos="255"/>
        <p:guide orient="horz" pos="1139"/>
        <p:guide orient="horz" pos="1095"/>
        <p:guide orient="horz" pos="4065"/>
        <p:guide orient="horz" pos="4201"/>
        <p:guide pos="3120"/>
        <p:guide pos="516"/>
        <p:guide pos="5626"/>
        <p:guide pos="59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23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11401-F7DB-4F18-91EF-7D8A1B270932}" type="datetimeFigureOut">
              <a:rPr lang="fr-FR" smtClean="0"/>
              <a:t>25/05/2022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3F221-43EE-4581-B34D-AC7B44867C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2745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25/05/2022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06CD8F-B7ED-4A05-9FB1-A01CC0EF02CC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12432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7D7E-CB2B-493C-A4C8-00621EA13E82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0433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7D7E-CB2B-493C-A4C8-00621EA13E82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38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7D7E-CB2B-493C-A4C8-00621EA13E82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376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7D7E-CB2B-493C-A4C8-00621EA13E8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400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7D7E-CB2B-493C-A4C8-00621EA13E82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284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7D7E-CB2B-493C-A4C8-00621EA13E82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418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7D7E-CB2B-493C-A4C8-00621EA13E82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21825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7D7E-CB2B-493C-A4C8-00621EA13E82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60945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7D7E-CB2B-493C-A4C8-00621EA13E82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0516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7D7E-CB2B-493C-A4C8-00621EA13E82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6690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7D7E-CB2B-493C-A4C8-00621EA13E82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69122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7D7E-CB2B-493C-A4C8-00621EA13E82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055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7D7E-CB2B-493C-A4C8-00621EA13E82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2637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7D7E-CB2B-493C-A4C8-00621EA13E82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8794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7D7E-CB2B-493C-A4C8-00621EA13E82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2827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7D7E-CB2B-493C-A4C8-00621EA13E82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658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7D7E-CB2B-493C-A4C8-00621EA13E82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7714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7D7E-CB2B-493C-A4C8-00621EA13E82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51339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7D7E-CB2B-493C-A4C8-00621EA13E8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70261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7D7E-CB2B-493C-A4C8-00621EA13E8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60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7D7E-CB2B-493C-A4C8-00621EA13E8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165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7D7E-CB2B-493C-A4C8-00621EA13E8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96033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27D7E-CB2B-493C-A4C8-00621EA13E8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37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279" y="199340"/>
            <a:ext cx="3894230" cy="2700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6618000"/>
            <a:ext cx="195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80000" y="5226529"/>
            <a:ext cx="3510000" cy="12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/>
              <a:t>Réunion d’équipe – Rentrée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6618000"/>
            <a:ext cx="195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5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  <p15:guide id="3" pos="444" userDrawn="1">
          <p15:clr>
            <a:srgbClr val="FBAE40"/>
          </p15:clr>
        </p15:guide>
        <p15:guide id="4" pos="3320" userDrawn="1">
          <p15:clr>
            <a:srgbClr val="FBAE40"/>
          </p15:clr>
        </p15:guide>
        <p15:guide id="5" orient="horz" pos="34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000" y="180000"/>
            <a:ext cx="2025000" cy="1404000"/>
          </a:xfrm>
          <a:prstGeom prst="rect">
            <a:avLst/>
          </a:prstGeom>
        </p:spPr>
      </p:pic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95000" cy="24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Réunion d’équipe – Rentrée 2021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0000" y="3128061"/>
            <a:ext cx="9126000" cy="27696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90000" y="6379200"/>
            <a:ext cx="9126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89999" y="1200000"/>
            <a:ext cx="9126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Réunion d’équipe – Rentrée 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89998" y="2522624"/>
            <a:ext cx="273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88000" y="2524800"/>
            <a:ext cx="273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785999" y="2524800"/>
            <a:ext cx="2730000" cy="3374400"/>
          </a:xfrm>
        </p:spPr>
        <p:txBody>
          <a:bodyPr/>
          <a:lstStyle>
            <a:lvl1pPr marL="143996" indent="-143996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3992" indent="-143996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984000"/>
            <a:ext cx="9906000" cy="58752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89999" y="984000"/>
            <a:ext cx="9126000" cy="53952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5990" indent="-39599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Réunion d’équipe – Rentrée 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89999" y="1200000"/>
            <a:ext cx="9126000" cy="96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Réunion d’équipe – Rentrée 2021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88000" y="240000"/>
            <a:ext cx="5928000" cy="480000"/>
          </a:xfrm>
        </p:spPr>
        <p:txBody>
          <a:bodyPr/>
          <a:lstStyle>
            <a:lvl1pPr marL="107997" indent="-107997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7997" indent="-107997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89999" y="2448000"/>
            <a:ext cx="273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588000" y="2448000"/>
            <a:ext cx="273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786000" y="2448000"/>
            <a:ext cx="2730000" cy="3432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XX/XX/XXXX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d’équipe – Rentrée 2021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8C01E1-A6A0-4509-A36A-8E1F29F7C73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629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800" y="118800"/>
            <a:ext cx="685997" cy="475625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89999" y="1200000"/>
            <a:ext cx="912600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89999" y="2448000"/>
            <a:ext cx="9126000" cy="343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8248500" y="6378000"/>
            <a:ext cx="12675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90000" y="6378000"/>
            <a:ext cx="63960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/>
              <a:t>Réunion d’équipe – Rentrée 2021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786000" y="6378000"/>
            <a:ext cx="1462500" cy="48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90000" y="6379200"/>
            <a:ext cx="9126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813" r:id="rId6"/>
  </p:sldLayoutIdLst>
  <p:hf hdr="0" dt="0"/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8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1994" indent="-71999" algn="l" defTabSz="914378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1990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1985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7979" indent="-71999" algn="l" defTabSz="914378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120" userDrawn="1">
          <p15:clr>
            <a:srgbClr val="F26B43"/>
          </p15:clr>
        </p15:guide>
        <p15:guide id="3" pos="217" userDrawn="1">
          <p15:clr>
            <a:srgbClr val="F26B43"/>
          </p15:clr>
        </p15:guide>
        <p15:guide id="4" orient="horz" pos="11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45.png"/><Relationship Id="rId4" Type="http://schemas.openxmlformats.org/officeDocument/2006/relationships/image" Target="../media/image3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0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8.png"/><Relationship Id="rId5" Type="http://schemas.openxmlformats.org/officeDocument/2006/relationships/image" Target="../media/image10.png"/><Relationship Id="rId4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ac-strasbourg.fr/concours-grand-est-des-bac-pro-agora-122414" TargetMode="External"/><Relationship Id="rId5" Type="http://schemas.openxmlformats.org/officeDocument/2006/relationships/image" Target="../media/image52.png"/><Relationship Id="rId4" Type="http://schemas.openxmlformats.org/officeDocument/2006/relationships/hyperlink" Target="https://www.dna.fr/education/2022/05/21/la-finale-du-concours-agora-en-action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33.jpeg"/><Relationship Id="rId3" Type="http://schemas.openxmlformats.org/officeDocument/2006/relationships/image" Target="../media/image4.jpg"/><Relationship Id="rId7" Type="http://schemas.openxmlformats.org/officeDocument/2006/relationships/image" Target="../media/image30.jp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g"/><Relationship Id="rId11" Type="http://schemas.openxmlformats.org/officeDocument/2006/relationships/image" Target="../media/image31.jpeg"/><Relationship Id="rId5" Type="http://schemas.openxmlformats.org/officeDocument/2006/relationships/image" Target="../media/image28.jpg"/><Relationship Id="rId15" Type="http://schemas.openxmlformats.org/officeDocument/2006/relationships/image" Target="../media/image36.jpeg"/><Relationship Id="rId10" Type="http://schemas.openxmlformats.org/officeDocument/2006/relationships/image" Target="../media/image54.jpeg"/><Relationship Id="rId4" Type="http://schemas.openxmlformats.org/officeDocument/2006/relationships/image" Target="../media/image27.jpg"/><Relationship Id="rId9" Type="http://schemas.openxmlformats.org/officeDocument/2006/relationships/image" Target="../media/image32.jpeg"/><Relationship Id="rId1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13" Type="http://schemas.openxmlformats.org/officeDocument/2006/relationships/image" Target="../media/image56.jpeg"/><Relationship Id="rId3" Type="http://schemas.openxmlformats.org/officeDocument/2006/relationships/image" Target="../media/image4.jpg"/><Relationship Id="rId7" Type="http://schemas.openxmlformats.org/officeDocument/2006/relationships/image" Target="../media/image37.jpg"/><Relationship Id="rId12" Type="http://schemas.openxmlformats.org/officeDocument/2006/relationships/image" Target="../media/image47.jpg"/><Relationship Id="rId17" Type="http://schemas.openxmlformats.org/officeDocument/2006/relationships/image" Target="../media/image50.JPG"/><Relationship Id="rId2" Type="http://schemas.openxmlformats.org/officeDocument/2006/relationships/notesSlide" Target="../notesSlides/notesSlide23.xml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g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5" Type="http://schemas.openxmlformats.org/officeDocument/2006/relationships/image" Target="../media/image58.jpeg"/><Relationship Id="rId10" Type="http://schemas.openxmlformats.org/officeDocument/2006/relationships/image" Target="../media/image41.jpg"/><Relationship Id="rId4" Type="http://schemas.openxmlformats.org/officeDocument/2006/relationships/image" Target="../media/image42.png"/><Relationship Id="rId9" Type="http://schemas.openxmlformats.org/officeDocument/2006/relationships/image" Target="../media/image40.JPG"/><Relationship Id="rId1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3" Type="http://schemas.openxmlformats.org/officeDocument/2006/relationships/image" Target="../media/image4.jpg"/><Relationship Id="rId7" Type="http://schemas.openxmlformats.org/officeDocument/2006/relationships/image" Target="../media/image6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10" Type="http://schemas.openxmlformats.org/officeDocument/2006/relationships/image" Target="../media/image66.jpg"/><Relationship Id="rId4" Type="http://schemas.openxmlformats.org/officeDocument/2006/relationships/image" Target="../media/image60.jpg"/><Relationship Id="rId9" Type="http://schemas.openxmlformats.org/officeDocument/2006/relationships/image" Target="../media/image6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4.jpg"/><Relationship Id="rId7" Type="http://schemas.openxmlformats.org/officeDocument/2006/relationships/image" Target="../media/image15.pn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jpg"/><Relationship Id="rId7" Type="http://schemas.openxmlformats.org/officeDocument/2006/relationships/image" Target="../media/image17.jpe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23.png"/><Relationship Id="rId5" Type="http://schemas.openxmlformats.org/officeDocument/2006/relationships/image" Target="../media/image28.jpg"/><Relationship Id="rId10" Type="http://schemas.openxmlformats.org/officeDocument/2006/relationships/image" Target="../media/image20.jpeg"/><Relationship Id="rId4" Type="http://schemas.openxmlformats.org/officeDocument/2006/relationships/image" Target="../media/image27.jp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848544" y="6175699"/>
            <a:ext cx="4936318" cy="44230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32165" indent="-232165">
              <a:buFont typeface="Wingdings" panose="05000000000000000000" pitchFamily="2" charset="2"/>
              <a:buChar char="§"/>
            </a:pPr>
            <a:r>
              <a:rPr lang="fr-FR" sz="1137" dirty="0">
                <a:ea typeface="+mj-ea"/>
                <a:cs typeface="Arial" panose="020B0604020202020204" pitchFamily="34" charset="0"/>
              </a:rPr>
              <a:t>Ph. Carlus</a:t>
            </a:r>
          </a:p>
          <a:p>
            <a:pPr marL="232165" indent="-232165">
              <a:buFont typeface="Wingdings" panose="05000000000000000000" pitchFamily="2" charset="2"/>
              <a:buChar char="§"/>
            </a:pPr>
            <a:r>
              <a:rPr lang="fr-FR" sz="1137" dirty="0">
                <a:ea typeface="+mj-ea"/>
                <a:cs typeface="Arial" panose="020B0604020202020204" pitchFamily="34" charset="0"/>
              </a:rPr>
              <a:t>IEN Economie gestion - Tertiaire administratif</a:t>
            </a:r>
          </a:p>
        </p:txBody>
      </p:sp>
      <p:sp>
        <p:nvSpPr>
          <p:cNvPr id="15" name="Rectangle 14"/>
          <p:cNvSpPr/>
          <p:nvPr/>
        </p:nvSpPr>
        <p:spPr>
          <a:xfrm rot="16200000" flipH="1">
            <a:off x="2587313" y="4231665"/>
            <a:ext cx="50854" cy="367240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62"/>
          </a:p>
        </p:txBody>
      </p:sp>
      <p:sp>
        <p:nvSpPr>
          <p:cNvPr id="4" name="Rectangle 3"/>
          <p:cNvSpPr/>
          <p:nvPr/>
        </p:nvSpPr>
        <p:spPr>
          <a:xfrm>
            <a:off x="4016896" y="2831540"/>
            <a:ext cx="6984776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000" dirty="0">
                <a:solidFill>
                  <a:srgbClr val="FF6600"/>
                </a:solidFill>
                <a:cs typeface="Arial" panose="020B0604020202020204" pitchFamily="34" charset="0"/>
              </a:rPr>
              <a:t>CONCOURS </a:t>
            </a:r>
          </a:p>
          <a:p>
            <a:pPr algn="ctr"/>
            <a:r>
              <a:rPr lang="fr-FR" sz="3200" dirty="0">
                <a:solidFill>
                  <a:srgbClr val="FF6600"/>
                </a:solidFill>
                <a:cs typeface="Arial" panose="020B0604020202020204" pitchFamily="34" charset="0"/>
              </a:rPr>
              <a:t>Région académique </a:t>
            </a:r>
          </a:p>
          <a:p>
            <a:pPr algn="ctr"/>
            <a:r>
              <a:rPr lang="fr-FR" sz="3200" dirty="0">
                <a:solidFill>
                  <a:srgbClr val="FF6600"/>
                </a:solidFill>
                <a:cs typeface="Arial" panose="020B0604020202020204" pitchFamily="34" charset="0"/>
              </a:rPr>
              <a:t>Grand Est </a:t>
            </a:r>
          </a:p>
          <a:p>
            <a:pPr algn="ctr"/>
            <a:r>
              <a:rPr lang="fr-FR" sz="3600" dirty="0">
                <a:solidFill>
                  <a:srgbClr val="FF6600"/>
                </a:solidFill>
                <a:cs typeface="Arial" panose="020B0604020202020204" pitchFamily="34" charset="0"/>
              </a:rPr>
              <a:t>« AGOrA en action »</a:t>
            </a:r>
          </a:p>
          <a:p>
            <a:pPr algn="ctr"/>
            <a:endParaRPr lang="fr-FR" sz="195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algn="ctr"/>
            <a:r>
              <a:rPr lang="fr-FR" sz="2800" i="1" dirty="0">
                <a:solidFill>
                  <a:srgbClr val="0000A2"/>
                </a:solidFill>
                <a:cs typeface="Arial" panose="020B0604020202020204" pitchFamily="34" charset="0"/>
              </a:rPr>
              <a:t>Édition 2022</a:t>
            </a:r>
            <a:endParaRPr lang="fr-FR" sz="2000" i="1" dirty="0">
              <a:solidFill>
                <a:srgbClr val="0000A2"/>
              </a:solidFill>
              <a:cs typeface="Arial" panose="020B0604020202020204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5385048" y="2088153"/>
            <a:ext cx="4024313" cy="358982"/>
            <a:chOff x="4953001" y="1955021"/>
            <a:chExt cx="4024313" cy="358982"/>
          </a:xfrm>
        </p:grpSpPr>
        <p:sp>
          <p:nvSpPr>
            <p:cNvPr id="10" name="Rectangle 9"/>
            <p:cNvSpPr/>
            <p:nvPr/>
          </p:nvSpPr>
          <p:spPr>
            <a:xfrm rot="16200000" flipH="1">
              <a:off x="6946585" y="265289"/>
              <a:ext cx="37146" cy="40243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62"/>
            </a:p>
          </p:txBody>
        </p: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6833" y="1955021"/>
              <a:ext cx="760640" cy="358982"/>
            </a:xfrm>
            <a:prstGeom prst="rect">
              <a:avLst/>
            </a:prstGeom>
          </p:spPr>
        </p:pic>
      </p:grpSp>
      <p:pic>
        <p:nvPicPr>
          <p:cNvPr id="16" name="Image 15" descr="Une image contenant texte, clipart&#10;&#10;Description générée automatiquement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20" y="3429000"/>
            <a:ext cx="288032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65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4"/>
          <p:cNvSpPr txBox="1">
            <a:spLocks/>
          </p:cNvSpPr>
          <p:nvPr/>
        </p:nvSpPr>
        <p:spPr>
          <a:xfrm>
            <a:off x="0" y="5955113"/>
            <a:ext cx="3988924" cy="338145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38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TVP – Parcours de formation hybride </a:t>
            </a:r>
          </a:p>
        </p:txBody>
      </p:sp>
      <p:sp>
        <p:nvSpPr>
          <p:cNvPr id="3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13399" y="6356689"/>
            <a:ext cx="127148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848544" y="658667"/>
            <a:ext cx="8280920" cy="466077"/>
          </a:xfrm>
          <a:prstGeom prst="rect">
            <a:avLst/>
          </a:prstGeom>
          <a:solidFill>
            <a:srgbClr val="FFC000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60"/>
              </a:lnSpc>
            </a:pPr>
            <a:r>
              <a:rPr lang="fr-FR" dirty="0"/>
              <a:t>La finale - Les ateliers Pros…  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023278" y="126246"/>
            <a:ext cx="8501009" cy="186081"/>
            <a:chOff x="1039538" y="188640"/>
            <a:chExt cx="8501009" cy="186081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1039538" y="352985"/>
              <a:ext cx="85010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115" y="188640"/>
              <a:ext cx="394284" cy="186081"/>
            </a:xfrm>
            <a:prstGeom prst="rect">
              <a:avLst/>
            </a:prstGeom>
          </p:spPr>
        </p:pic>
      </p:grpSp>
      <p:sp>
        <p:nvSpPr>
          <p:cNvPr id="15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496" y="6356689"/>
            <a:ext cx="6396000" cy="480000"/>
          </a:xfrm>
        </p:spPr>
        <p:txBody>
          <a:bodyPr/>
          <a:lstStyle/>
          <a:p>
            <a:r>
              <a:rPr lang="fr-FR" dirty="0"/>
              <a:t>Concours Région académique Grand Est « AGOrA en Action » - édition 2022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9" b="9838"/>
          <a:stretch/>
        </p:blipFill>
        <p:spPr>
          <a:xfrm>
            <a:off x="416496" y="1423385"/>
            <a:ext cx="4248472" cy="354549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5169" r="16926" b="8613"/>
          <a:stretch/>
        </p:blipFill>
        <p:spPr>
          <a:xfrm>
            <a:off x="5364083" y="2674071"/>
            <a:ext cx="417646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6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4"/>
          <p:cNvSpPr txBox="1">
            <a:spLocks/>
          </p:cNvSpPr>
          <p:nvPr/>
        </p:nvSpPr>
        <p:spPr>
          <a:xfrm>
            <a:off x="0" y="5955113"/>
            <a:ext cx="3988924" cy="338145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38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TVP – Parcours de formation hybride </a:t>
            </a:r>
          </a:p>
        </p:txBody>
      </p:sp>
      <p:sp>
        <p:nvSpPr>
          <p:cNvPr id="3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13399" y="6356689"/>
            <a:ext cx="127148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848544" y="658667"/>
            <a:ext cx="8280920" cy="466077"/>
          </a:xfrm>
          <a:prstGeom prst="rect">
            <a:avLst/>
          </a:prstGeom>
          <a:solidFill>
            <a:srgbClr val="FFC000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60"/>
              </a:lnSpc>
            </a:pPr>
            <a:r>
              <a:rPr lang="fr-FR" dirty="0"/>
              <a:t>La finale - Remise des prix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023278" y="126246"/>
            <a:ext cx="8501009" cy="186081"/>
            <a:chOff x="1039538" y="188640"/>
            <a:chExt cx="8501009" cy="186081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1039538" y="352985"/>
              <a:ext cx="85010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115" y="188640"/>
              <a:ext cx="394284" cy="186081"/>
            </a:xfrm>
            <a:prstGeom prst="rect">
              <a:avLst/>
            </a:prstGeom>
          </p:spPr>
        </p:pic>
      </p:grpSp>
      <p:sp>
        <p:nvSpPr>
          <p:cNvPr id="15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496" y="6356689"/>
            <a:ext cx="6396000" cy="480000"/>
          </a:xfrm>
        </p:spPr>
        <p:txBody>
          <a:bodyPr/>
          <a:lstStyle/>
          <a:p>
            <a:r>
              <a:rPr lang="fr-FR" dirty="0"/>
              <a:t>Concours Région académique Grand Est « AGOrA en Action » - édition 2022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00" y="1218521"/>
            <a:ext cx="2860187" cy="508477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96" y="1236849"/>
            <a:ext cx="6048672" cy="340237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434315" y="4844588"/>
            <a:ext cx="4032449" cy="9799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Monsieur FARON</a:t>
            </a:r>
          </a:p>
          <a:p>
            <a:pPr lvl="0" algn="r"/>
            <a:r>
              <a:rPr lang="fr-FR" sz="1600" dirty="0">
                <a:ea typeface="Calibri" panose="020F0502020204030204" pitchFamily="34" charset="0"/>
                <a:cs typeface="Times New Roman" panose="02020603050405020304" pitchFamily="18" charset="0"/>
              </a:rPr>
              <a:t>Recteur de l’académie de Strasbourg </a:t>
            </a:r>
            <a:endParaRPr lang="fr-FR" sz="16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r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fr-FR" sz="24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 16" descr="upright=Article à illustrer Organisation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327315" y="4702658"/>
            <a:ext cx="1515471" cy="952469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2324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4"/>
          <p:cNvSpPr txBox="1">
            <a:spLocks/>
          </p:cNvSpPr>
          <p:nvPr/>
        </p:nvSpPr>
        <p:spPr>
          <a:xfrm>
            <a:off x="0" y="5955113"/>
            <a:ext cx="3988924" cy="338145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38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TVP – Parcours de formation hybride </a:t>
            </a:r>
          </a:p>
        </p:txBody>
      </p:sp>
      <p:sp>
        <p:nvSpPr>
          <p:cNvPr id="3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13399" y="6356689"/>
            <a:ext cx="127148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848544" y="658667"/>
            <a:ext cx="8280920" cy="466077"/>
          </a:xfrm>
          <a:prstGeom prst="rect">
            <a:avLst/>
          </a:prstGeom>
          <a:solidFill>
            <a:srgbClr val="FFC000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60"/>
              </a:lnSpc>
            </a:pPr>
            <a:r>
              <a:rPr lang="fr-FR" dirty="0"/>
              <a:t>La finale - Remise des prix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023278" y="126246"/>
            <a:ext cx="8501009" cy="186081"/>
            <a:chOff x="1039538" y="188640"/>
            <a:chExt cx="8501009" cy="186081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1039538" y="352985"/>
              <a:ext cx="85010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115" y="188640"/>
              <a:ext cx="394284" cy="186081"/>
            </a:xfrm>
            <a:prstGeom prst="rect">
              <a:avLst/>
            </a:prstGeom>
          </p:spPr>
        </p:pic>
      </p:grpSp>
      <p:sp>
        <p:nvSpPr>
          <p:cNvPr id="15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496" y="6356689"/>
            <a:ext cx="6396000" cy="480000"/>
          </a:xfrm>
        </p:spPr>
        <p:txBody>
          <a:bodyPr/>
          <a:lstStyle/>
          <a:p>
            <a:r>
              <a:rPr lang="fr-FR" dirty="0"/>
              <a:t>Concours Région académique Grand Est « AGOrA en Action » - édition 2022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0" r="9045" b="18500"/>
          <a:stretch/>
        </p:blipFill>
        <p:spPr>
          <a:xfrm>
            <a:off x="4953000" y="4285726"/>
            <a:ext cx="4615259" cy="203790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6" b="8897"/>
          <a:stretch/>
        </p:blipFill>
        <p:spPr>
          <a:xfrm>
            <a:off x="260945" y="1196752"/>
            <a:ext cx="6708280" cy="301104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67194" y="3772442"/>
            <a:ext cx="1512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Les finalistes</a:t>
            </a:r>
            <a:endParaRPr lang="fr-FR" sz="16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26403" y="3925437"/>
            <a:ext cx="13471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Le public</a:t>
            </a:r>
            <a:endParaRPr lang="fr-FR" sz="1600" dirty="0">
              <a:solidFill>
                <a:srgbClr val="0070C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age 20" descr="Une image contenant texte, tableau de points&#10;&#10;Description générée automatiquemen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33" y="5286378"/>
            <a:ext cx="2107687" cy="83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9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4"/>
          <p:cNvSpPr txBox="1">
            <a:spLocks/>
          </p:cNvSpPr>
          <p:nvPr/>
        </p:nvSpPr>
        <p:spPr>
          <a:xfrm>
            <a:off x="0" y="5955113"/>
            <a:ext cx="3988924" cy="338145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38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TVP – Parcours de formation hybride </a:t>
            </a:r>
          </a:p>
        </p:txBody>
      </p:sp>
      <p:sp>
        <p:nvSpPr>
          <p:cNvPr id="3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13399" y="6356689"/>
            <a:ext cx="127148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848544" y="658667"/>
            <a:ext cx="8280920" cy="466077"/>
          </a:xfrm>
          <a:prstGeom prst="rect">
            <a:avLst/>
          </a:prstGeom>
          <a:solidFill>
            <a:srgbClr val="FFC000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60"/>
              </a:lnSpc>
            </a:pPr>
            <a:r>
              <a:rPr lang="fr-FR" dirty="0"/>
              <a:t>Les finalistes 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023278" y="126246"/>
            <a:ext cx="8501009" cy="186081"/>
            <a:chOff x="1039538" y="188640"/>
            <a:chExt cx="8501009" cy="186081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1039538" y="352985"/>
              <a:ext cx="85010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115" y="188640"/>
              <a:ext cx="394284" cy="186081"/>
            </a:xfrm>
            <a:prstGeom prst="rect">
              <a:avLst/>
            </a:prstGeom>
          </p:spPr>
        </p:pic>
      </p:grpSp>
      <p:sp>
        <p:nvSpPr>
          <p:cNvPr id="15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496" y="6356689"/>
            <a:ext cx="6396000" cy="480000"/>
          </a:xfrm>
        </p:spPr>
        <p:txBody>
          <a:bodyPr/>
          <a:lstStyle/>
          <a:p>
            <a:r>
              <a:rPr lang="fr-FR" dirty="0"/>
              <a:t>Concours Région académique Grand Est « AGOrA en Action » - édition 2022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05" b="8897"/>
          <a:stretch/>
        </p:blipFill>
        <p:spPr>
          <a:xfrm>
            <a:off x="352922" y="1325358"/>
            <a:ext cx="9124051" cy="496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1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4"/>
          <p:cNvSpPr txBox="1">
            <a:spLocks/>
          </p:cNvSpPr>
          <p:nvPr/>
        </p:nvSpPr>
        <p:spPr>
          <a:xfrm>
            <a:off x="0" y="5955113"/>
            <a:ext cx="3988924" cy="338145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38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TVP – Parcours de formation hybride </a:t>
            </a:r>
          </a:p>
        </p:txBody>
      </p:sp>
      <p:sp>
        <p:nvSpPr>
          <p:cNvPr id="3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13399" y="6356689"/>
            <a:ext cx="127148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848544" y="658667"/>
            <a:ext cx="8280920" cy="466077"/>
          </a:xfrm>
          <a:prstGeom prst="rect">
            <a:avLst/>
          </a:prstGeom>
          <a:solidFill>
            <a:srgbClr val="FFC000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60"/>
              </a:lnSpc>
            </a:pPr>
            <a:r>
              <a:rPr lang="fr-FR" dirty="0"/>
              <a:t>La finale - Remise des prix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023278" y="126246"/>
            <a:ext cx="8501009" cy="186081"/>
            <a:chOff x="1039538" y="188640"/>
            <a:chExt cx="8501009" cy="186081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1039538" y="352985"/>
              <a:ext cx="85010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115" y="188640"/>
              <a:ext cx="394284" cy="186081"/>
            </a:xfrm>
            <a:prstGeom prst="rect">
              <a:avLst/>
            </a:prstGeom>
          </p:spPr>
        </p:pic>
      </p:grpSp>
      <p:sp>
        <p:nvSpPr>
          <p:cNvPr id="15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496" y="6356689"/>
            <a:ext cx="6396000" cy="480000"/>
          </a:xfrm>
        </p:spPr>
        <p:txBody>
          <a:bodyPr/>
          <a:lstStyle/>
          <a:p>
            <a:r>
              <a:rPr lang="fr-FR" dirty="0"/>
              <a:t>Concours Région académique Grand Est « AGOrA en Action » - édition 2022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5160" y="2852936"/>
            <a:ext cx="2188360" cy="1542708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6742" y="1196752"/>
            <a:ext cx="2166778" cy="153175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37062" y="1377794"/>
            <a:ext cx="7324249" cy="538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14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Pour les personnels supports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ea typeface="Calibri" panose="020F0502020204030204" pitchFamily="34" charset="0"/>
                <a:cs typeface="Times New Roman" panose="02020603050405020304" pitchFamily="18" charset="0"/>
              </a:rPr>
              <a:t>Diplôme (« accueil », « coach d’un jour »)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ea typeface="Calibri" panose="020F0502020204030204" pitchFamily="34" charset="0"/>
                <a:cs typeface="Times New Roman" panose="02020603050405020304" pitchFamily="18" charset="0"/>
              </a:rPr>
              <a:t>Goodies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endParaRPr lang="fr-FR" sz="1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1400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Pour tous les candidats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Attestation de participation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Goodies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fr-FR" sz="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1400" b="1" u="sng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Pour les lauréats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Diplôme « AGOrA en action »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Prix de la créativité </a:t>
            </a:r>
            <a:r>
              <a:rPr lang="fr-FR" sz="14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trophée, </a:t>
            </a:r>
            <a:r>
              <a:rPr lang="fr-FR" sz="14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bon d‘achat culturel 20 €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Prix « coup de cœur du jury » </a:t>
            </a:r>
            <a:r>
              <a:rPr lang="fr-FR" sz="1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trophée, </a:t>
            </a:r>
            <a:r>
              <a:rPr lang="fr-FR" sz="14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bon d‘achat culturel 30 €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fr-FR" sz="1400" b="1" baseline="30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sz="14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prix</a:t>
            </a:r>
            <a:r>
              <a:rPr lang="fr-FR" sz="14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:  trophée,  bon d‘achat culturel 30 €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fr-FR" sz="1400" b="1" baseline="300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ème</a:t>
            </a:r>
            <a:r>
              <a:rPr lang="fr-FR" sz="1400" b="1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prix </a:t>
            </a:r>
            <a:r>
              <a:rPr lang="fr-FR" sz="1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trophée, </a:t>
            </a:r>
            <a:r>
              <a:rPr lang="fr-FR" sz="14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bon d‘achat culturel 50 €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sz="1400" b="1" baseline="30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sz="1400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prix </a:t>
            </a:r>
            <a:r>
              <a:rPr lang="fr-FR" sz="14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FR" sz="14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trophée, bon d‘achat culturel 100 €, montant pour le chef-d'œuvre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fr-FR" sz="24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630" y="4520073"/>
            <a:ext cx="1329889" cy="177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8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4"/>
          <p:cNvSpPr txBox="1">
            <a:spLocks/>
          </p:cNvSpPr>
          <p:nvPr/>
        </p:nvSpPr>
        <p:spPr>
          <a:xfrm>
            <a:off x="0" y="5955113"/>
            <a:ext cx="3988924" cy="338145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38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TVP – Parcours de formation hybride </a:t>
            </a:r>
          </a:p>
        </p:txBody>
      </p:sp>
      <p:sp>
        <p:nvSpPr>
          <p:cNvPr id="3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13399" y="6356689"/>
            <a:ext cx="127148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848544" y="658667"/>
            <a:ext cx="8280920" cy="466077"/>
          </a:xfrm>
          <a:prstGeom prst="rect">
            <a:avLst/>
          </a:prstGeom>
          <a:solidFill>
            <a:srgbClr val="FFC000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60"/>
              </a:lnSpc>
            </a:pPr>
            <a:r>
              <a:rPr lang="fr-FR" dirty="0"/>
              <a:t>La finale - Palmarès édition 2022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023278" y="126246"/>
            <a:ext cx="8501009" cy="186081"/>
            <a:chOff x="1039538" y="188640"/>
            <a:chExt cx="8501009" cy="186081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1039538" y="352985"/>
              <a:ext cx="85010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115" y="188640"/>
              <a:ext cx="394284" cy="186081"/>
            </a:xfrm>
            <a:prstGeom prst="rect">
              <a:avLst/>
            </a:prstGeom>
          </p:spPr>
        </p:pic>
      </p:grpSp>
      <p:sp>
        <p:nvSpPr>
          <p:cNvPr id="15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496" y="6356689"/>
            <a:ext cx="6396000" cy="480000"/>
          </a:xfrm>
        </p:spPr>
        <p:txBody>
          <a:bodyPr/>
          <a:lstStyle/>
          <a:p>
            <a:r>
              <a:rPr lang="fr-FR" dirty="0"/>
              <a:t>Concours Région académique Grand Est « AGOrA en Action » - édition 2022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63"/>
          <a:stretch/>
        </p:blipFill>
        <p:spPr>
          <a:xfrm>
            <a:off x="128464" y="1271913"/>
            <a:ext cx="2232248" cy="4683200"/>
          </a:xfrm>
          <a:prstGeom prst="rect">
            <a:avLst/>
          </a:prstGeom>
        </p:spPr>
      </p:pic>
      <p:grpSp>
        <p:nvGrpSpPr>
          <p:cNvPr id="8" name="Groupe 7"/>
          <p:cNvGrpSpPr/>
          <p:nvPr/>
        </p:nvGrpSpPr>
        <p:grpSpPr>
          <a:xfrm>
            <a:off x="2535927" y="1829496"/>
            <a:ext cx="5936725" cy="1116676"/>
            <a:chOff x="3296816" y="1492819"/>
            <a:chExt cx="5936725" cy="1116676"/>
          </a:xfrm>
        </p:grpSpPr>
        <p:sp>
          <p:nvSpPr>
            <p:cNvPr id="11" name="Rectangle 10"/>
            <p:cNvSpPr/>
            <p:nvPr/>
          </p:nvSpPr>
          <p:spPr>
            <a:xfrm>
              <a:off x="3296816" y="1492819"/>
              <a:ext cx="5184576" cy="7647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07000"/>
                </a:lnSpc>
                <a:spcAft>
                  <a:spcPts val="800"/>
                </a:spcAft>
                <a:buFont typeface="Wingdings" panose="05000000000000000000" pitchFamily="2" charset="2"/>
                <a:buChar char=""/>
              </a:pPr>
              <a:r>
                <a:rPr lang="fr-FR" b="1" dirty="0">
                  <a:solidFill>
                    <a:srgbClr val="0070C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Prix de la créativité </a:t>
              </a:r>
              <a:r>
                <a:rPr lang="fr-FR" dirty="0">
                  <a:solidFill>
                    <a:srgbClr val="0070C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  <a:p>
              <a:pPr marL="342900" indent="-342900" algn="just">
                <a:lnSpc>
                  <a:spcPct val="107000"/>
                </a:lnSpc>
                <a:spcAft>
                  <a:spcPts val="800"/>
                </a:spcAft>
                <a:buFont typeface="Wingdings" panose="05000000000000000000" pitchFamily="2" charset="2"/>
                <a:buChar char=""/>
              </a:pPr>
              <a:r>
                <a:rPr lang="fr-FR" b="1" dirty="0">
                  <a:solidFill>
                    <a:srgbClr val="0070C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Prix « coup de cœur du jury » </a:t>
              </a:r>
              <a:r>
                <a:rPr lang="fr-FR" dirty="0">
                  <a:solidFill>
                    <a:srgbClr val="0070C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6028521" y="1516177"/>
              <a:ext cx="26255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Lycée AVIAT - </a:t>
              </a:r>
              <a:r>
                <a:rPr lang="fr-FR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TROYES</a:t>
              </a:r>
              <a:endParaRPr lang="fr-FR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6035293" y="2240163"/>
              <a:ext cx="31982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Lycée HENNER - </a:t>
              </a:r>
              <a:r>
                <a:rPr lang="fr-FR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ALTKIRCH</a:t>
              </a:r>
              <a:endParaRPr lang="fr-FR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2535927" y="4157681"/>
            <a:ext cx="6266389" cy="1670329"/>
            <a:chOff x="3296816" y="4232274"/>
            <a:chExt cx="6266389" cy="1670329"/>
          </a:xfrm>
        </p:grpSpPr>
        <p:sp>
          <p:nvSpPr>
            <p:cNvPr id="16" name="Rectangle 15"/>
            <p:cNvSpPr/>
            <p:nvPr/>
          </p:nvSpPr>
          <p:spPr>
            <a:xfrm>
              <a:off x="3296816" y="4232274"/>
              <a:ext cx="2147951" cy="167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 algn="just">
                <a:lnSpc>
                  <a:spcPct val="107000"/>
                </a:lnSpc>
                <a:spcAft>
                  <a:spcPts val="2400"/>
                </a:spcAft>
                <a:buFont typeface="Wingdings" panose="05000000000000000000" pitchFamily="2" charset="2"/>
                <a:buChar char=""/>
              </a:pPr>
              <a:r>
                <a:rPr lang="fr-FR" sz="2000" b="1" dirty="0">
                  <a:solidFill>
                    <a:srgbClr val="0070C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fr-FR" sz="2000" b="1" baseline="30000" dirty="0">
                  <a:solidFill>
                    <a:srgbClr val="0070C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ème</a:t>
              </a:r>
              <a:r>
                <a:rPr lang="fr-FR" sz="2000" b="1" dirty="0">
                  <a:solidFill>
                    <a:srgbClr val="0070C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prix</a:t>
              </a:r>
              <a:r>
                <a:rPr lang="fr-FR" sz="2000" dirty="0">
                  <a:solidFill>
                    <a:srgbClr val="0070C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:  </a:t>
              </a:r>
            </a:p>
            <a:p>
              <a:pPr marL="342900" indent="-342900" algn="just">
                <a:lnSpc>
                  <a:spcPct val="107000"/>
                </a:lnSpc>
                <a:spcAft>
                  <a:spcPts val="2400"/>
                </a:spcAft>
                <a:buFont typeface="Wingdings" panose="05000000000000000000" pitchFamily="2" charset="2"/>
                <a:buChar char=""/>
              </a:pPr>
              <a:r>
                <a:rPr lang="fr-FR" sz="2000" b="1" dirty="0">
                  <a:solidFill>
                    <a:srgbClr val="0070C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fr-FR" sz="2000" b="1" baseline="30000" dirty="0">
                  <a:solidFill>
                    <a:srgbClr val="0070C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ème</a:t>
              </a:r>
              <a:r>
                <a:rPr lang="fr-FR" sz="2000" b="1" dirty="0">
                  <a:solidFill>
                    <a:srgbClr val="0070C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prix </a:t>
              </a:r>
              <a:r>
                <a:rPr lang="fr-FR" sz="2000" dirty="0">
                  <a:solidFill>
                    <a:srgbClr val="0070C0"/>
                  </a:solidFill>
                  <a:effectLst/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: </a:t>
              </a:r>
              <a:endParaRPr lang="fr-FR" sz="2000" dirty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342900" indent="-342900" algn="just">
                <a:lnSpc>
                  <a:spcPct val="107000"/>
                </a:lnSpc>
                <a:spcAft>
                  <a:spcPts val="2400"/>
                </a:spcAft>
                <a:buFont typeface="Wingdings" panose="05000000000000000000" pitchFamily="2" charset="2"/>
                <a:buChar char=""/>
              </a:pPr>
              <a:r>
                <a:rPr lang="fr-FR" sz="2000" b="1" dirty="0">
                  <a:solidFill>
                    <a:srgbClr val="0070C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fr-FR" sz="2000" b="1" baseline="30000" dirty="0">
                  <a:solidFill>
                    <a:srgbClr val="0070C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er</a:t>
              </a:r>
              <a:r>
                <a:rPr lang="fr-FR" sz="2000" b="1" dirty="0">
                  <a:solidFill>
                    <a:srgbClr val="0070C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 prix </a:t>
              </a:r>
              <a:r>
                <a:rPr lang="fr-FR" sz="2000" dirty="0">
                  <a:solidFill>
                    <a:srgbClr val="0070C0"/>
                  </a:solidFill>
                  <a:latin typeface="+mj-lt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fr-FR" sz="36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4921801" y="4278513"/>
              <a:ext cx="4062185" cy="388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fr-FR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Lycée Alfred KASTLER - </a:t>
              </a:r>
              <a:r>
                <a:rPr lang="fr-FR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STENAY</a:t>
              </a:r>
              <a:endParaRPr lang="fr-FR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916292" y="4882285"/>
              <a:ext cx="464691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Lycée François 1</a:t>
              </a:r>
              <a:r>
                <a:rPr lang="fr-FR" baseline="30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</a:t>
              </a:r>
              <a:r>
                <a:rPr lang="fr-FR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- </a:t>
              </a:r>
              <a:r>
                <a:rPr lang="fr-FR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VITRY LE FRANCOIS</a:t>
              </a:r>
              <a:endParaRPr lang="fr-FR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4155403" y="5456013"/>
            <a:ext cx="43093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Lycée Charles HERMITE - DIEUZE</a:t>
            </a:r>
            <a:endParaRPr lang="fr-FR" sz="2000" b="1" dirty="0">
              <a:solidFill>
                <a:srgbClr val="00B050"/>
              </a:solidFill>
            </a:endParaRPr>
          </a:p>
        </p:txBody>
      </p:sp>
      <p:pic>
        <p:nvPicPr>
          <p:cNvPr id="21" name="Image 20" descr="upright=Article à illustrer Organisation"/>
          <p:cNvPicPr/>
          <p:nvPr/>
        </p:nvPicPr>
        <p:blipFill rotWithShape="1">
          <a:blip r:embed="rId5"/>
          <a:srcRect t="9602" b="41582"/>
          <a:stretch/>
        </p:blipFill>
        <p:spPr>
          <a:xfrm>
            <a:off x="8647867" y="1747244"/>
            <a:ext cx="963194" cy="523213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22" name="Image 21" descr="upright=Article à illustrer Organisation"/>
          <p:cNvPicPr/>
          <p:nvPr/>
        </p:nvPicPr>
        <p:blipFill rotWithShape="1">
          <a:blip r:embed="rId6"/>
          <a:srcRect t="8860" b="41297"/>
          <a:stretch/>
        </p:blipFill>
        <p:spPr>
          <a:xfrm>
            <a:off x="8647867" y="2348880"/>
            <a:ext cx="1206729" cy="607919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23" name="Image 22" descr="upright=Article à illustrer Organisation"/>
          <p:cNvPicPr/>
          <p:nvPr/>
        </p:nvPicPr>
        <p:blipFill rotWithShape="1">
          <a:blip r:embed="rId5"/>
          <a:srcRect t="9602" b="41582"/>
          <a:stretch/>
        </p:blipFill>
        <p:spPr>
          <a:xfrm>
            <a:off x="8635029" y="4730751"/>
            <a:ext cx="963194" cy="523213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24" name="Image 23" descr="Logo de l'organisation"/>
          <p:cNvPicPr/>
          <p:nvPr/>
        </p:nvPicPr>
        <p:blipFill rotWithShape="1">
          <a:blip r:embed="rId7"/>
          <a:srcRect t="8166" b="39928"/>
          <a:stretch/>
        </p:blipFill>
        <p:spPr>
          <a:xfrm>
            <a:off x="8647867" y="4007524"/>
            <a:ext cx="1270971" cy="63349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25" name="Image 24" descr="Logo de l'organisation"/>
          <p:cNvPicPr/>
          <p:nvPr/>
        </p:nvPicPr>
        <p:blipFill rotWithShape="1">
          <a:blip r:embed="rId7"/>
          <a:srcRect t="8166" b="39928"/>
          <a:stretch/>
        </p:blipFill>
        <p:spPr>
          <a:xfrm>
            <a:off x="8635029" y="5389851"/>
            <a:ext cx="1270971" cy="633498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719055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4"/>
          <p:cNvSpPr txBox="1">
            <a:spLocks/>
          </p:cNvSpPr>
          <p:nvPr/>
        </p:nvSpPr>
        <p:spPr>
          <a:xfrm>
            <a:off x="0" y="5955113"/>
            <a:ext cx="3988924" cy="338145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38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TVP – Parcours de formation hybride </a:t>
            </a:r>
          </a:p>
        </p:txBody>
      </p:sp>
      <p:sp>
        <p:nvSpPr>
          <p:cNvPr id="3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13399" y="6356689"/>
            <a:ext cx="127148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848544" y="658667"/>
            <a:ext cx="8280920" cy="466077"/>
          </a:xfrm>
          <a:prstGeom prst="rect">
            <a:avLst/>
          </a:prstGeom>
          <a:solidFill>
            <a:srgbClr val="FFC000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60"/>
              </a:lnSpc>
            </a:pPr>
            <a:r>
              <a:rPr lang="fr-FR" dirty="0"/>
              <a:t>La finale - 3</a:t>
            </a:r>
            <a:r>
              <a:rPr lang="fr-FR" baseline="30000" dirty="0"/>
              <a:t>ème</a:t>
            </a:r>
            <a:r>
              <a:rPr lang="fr-FR" dirty="0"/>
              <a:t> Prix - FFMAS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023278" y="126246"/>
            <a:ext cx="8501009" cy="186081"/>
            <a:chOff x="1039538" y="188640"/>
            <a:chExt cx="8501009" cy="186081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1039538" y="352985"/>
              <a:ext cx="85010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115" y="188640"/>
              <a:ext cx="394284" cy="186081"/>
            </a:xfrm>
            <a:prstGeom prst="rect">
              <a:avLst/>
            </a:prstGeom>
          </p:spPr>
        </p:pic>
      </p:grpSp>
      <p:sp>
        <p:nvSpPr>
          <p:cNvPr id="15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496" y="6356689"/>
            <a:ext cx="6396000" cy="480000"/>
          </a:xfrm>
        </p:spPr>
        <p:txBody>
          <a:bodyPr/>
          <a:lstStyle/>
          <a:p>
            <a:r>
              <a:rPr lang="fr-FR" dirty="0"/>
              <a:t>Concours Région académique Grand Est « AGOrA en Action » - édition 2022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128" y="1519507"/>
            <a:ext cx="7440549" cy="4501781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5593" y="4221088"/>
            <a:ext cx="20109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Lycée Alfred </a:t>
            </a:r>
          </a:p>
          <a:p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KASTLER </a:t>
            </a:r>
          </a:p>
          <a:p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STENAY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56420" y="5302110"/>
            <a:ext cx="1454244" cy="6850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Équipe </a:t>
            </a:r>
            <a:b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 POWER</a:t>
            </a:r>
            <a:endParaRPr lang="fr-FR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age 16" descr="Logo de l'organisation"/>
          <p:cNvPicPr/>
          <p:nvPr/>
        </p:nvPicPr>
        <p:blipFill rotWithShape="1">
          <a:blip r:embed="rId5"/>
          <a:srcRect b="37523"/>
          <a:stretch/>
        </p:blipFill>
        <p:spPr>
          <a:xfrm>
            <a:off x="126945" y="3237876"/>
            <a:ext cx="2055097" cy="983212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5" name="Rectangle 4"/>
          <p:cNvSpPr/>
          <p:nvPr/>
        </p:nvSpPr>
        <p:spPr>
          <a:xfrm rot="21171805">
            <a:off x="2692771" y="1324669"/>
            <a:ext cx="49215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6000" b="1" dirty="0">
                <a:ln/>
                <a:solidFill>
                  <a:schemeClr val="accent4"/>
                </a:solidFill>
              </a:rPr>
              <a:t>Félicitations</a:t>
            </a:r>
            <a:r>
              <a:rPr lang="fr-FR" sz="5400" b="1" dirty="0">
                <a:ln/>
                <a:solidFill>
                  <a:schemeClr val="accent4"/>
                </a:solidFill>
              </a:rPr>
              <a:t> </a:t>
            </a:r>
          </a:p>
        </p:txBody>
      </p:sp>
      <p:pic>
        <p:nvPicPr>
          <p:cNvPr id="18" name="Image 17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0" b="23944"/>
          <a:stretch/>
        </p:blipFill>
        <p:spPr>
          <a:xfrm>
            <a:off x="16031" y="1698945"/>
            <a:ext cx="2385027" cy="113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4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13399" y="6356689"/>
            <a:ext cx="127148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848544" y="658667"/>
            <a:ext cx="8280920" cy="466077"/>
          </a:xfrm>
          <a:prstGeom prst="rect">
            <a:avLst/>
          </a:prstGeom>
          <a:solidFill>
            <a:srgbClr val="FFC000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60"/>
              </a:lnSpc>
            </a:pPr>
            <a:r>
              <a:rPr lang="fr-FR" dirty="0"/>
              <a:t>La finale - 1</a:t>
            </a:r>
            <a:r>
              <a:rPr lang="fr-FR" baseline="30000" dirty="0"/>
              <a:t>er</a:t>
            </a:r>
            <a:r>
              <a:rPr lang="fr-FR" dirty="0"/>
              <a:t> Prix – Région Académique Grand Est 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023278" y="126246"/>
            <a:ext cx="8501009" cy="186081"/>
            <a:chOff x="1039538" y="188640"/>
            <a:chExt cx="8501009" cy="186081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1039538" y="352985"/>
              <a:ext cx="85010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115" y="188640"/>
              <a:ext cx="394284" cy="186081"/>
            </a:xfrm>
            <a:prstGeom prst="rect">
              <a:avLst/>
            </a:prstGeom>
          </p:spPr>
        </p:pic>
      </p:grpSp>
      <p:sp>
        <p:nvSpPr>
          <p:cNvPr id="15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496" y="6356689"/>
            <a:ext cx="6396000" cy="480000"/>
          </a:xfrm>
        </p:spPr>
        <p:txBody>
          <a:bodyPr/>
          <a:lstStyle/>
          <a:p>
            <a:r>
              <a:rPr lang="fr-FR" dirty="0"/>
              <a:t>Concours Région académique Grand Est « AGOrA en Action » - édition 2022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4299" r="6688" b="2751"/>
          <a:stretch/>
        </p:blipFill>
        <p:spPr>
          <a:xfrm>
            <a:off x="3296816" y="1598613"/>
            <a:ext cx="6358570" cy="469464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21171805">
            <a:off x="2692771" y="1324669"/>
            <a:ext cx="49215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fr-FR" sz="6000" b="1" dirty="0">
                <a:ln/>
                <a:solidFill>
                  <a:schemeClr val="accent4"/>
                </a:solidFill>
              </a:rPr>
              <a:t>Félicitations</a:t>
            </a:r>
            <a:r>
              <a:rPr lang="fr-FR" sz="5400" b="1" dirty="0">
                <a:ln/>
                <a:solidFill>
                  <a:schemeClr val="accent4"/>
                </a:solidFill>
              </a:rPr>
              <a:t> </a:t>
            </a:r>
          </a:p>
        </p:txBody>
      </p:sp>
      <p:pic>
        <p:nvPicPr>
          <p:cNvPr id="17" name="Image 16" descr="Logo de l'organisation"/>
          <p:cNvPicPr/>
          <p:nvPr/>
        </p:nvPicPr>
        <p:blipFill rotWithShape="1">
          <a:blip r:embed="rId5"/>
          <a:srcRect b="37523"/>
          <a:stretch/>
        </p:blipFill>
        <p:spPr>
          <a:xfrm>
            <a:off x="126945" y="3237876"/>
            <a:ext cx="2055097" cy="983212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18" name="Image 17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262784" y="1310089"/>
            <a:ext cx="2529976" cy="1548679"/>
          </a:xfrm>
          <a:prstGeom prst="rect">
            <a:avLst/>
          </a:prstGeom>
          <a:noFill/>
          <a:ln>
            <a:noFill/>
            <a:prstDash/>
          </a:ln>
        </p:spPr>
      </p:pic>
      <p:sp>
        <p:nvSpPr>
          <p:cNvPr id="19" name="Rectangle 18"/>
          <p:cNvSpPr/>
          <p:nvPr/>
        </p:nvSpPr>
        <p:spPr>
          <a:xfrm>
            <a:off x="250456" y="4284519"/>
            <a:ext cx="27537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Lycée Charles HERMITE</a:t>
            </a:r>
          </a:p>
          <a:p>
            <a:r>
              <a:rPr lang="fr-FR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DIEUZE</a:t>
            </a:r>
            <a:endParaRPr lang="fr-FR" b="1" dirty="0"/>
          </a:p>
        </p:txBody>
      </p:sp>
      <p:sp>
        <p:nvSpPr>
          <p:cNvPr id="20" name="Rectangle 19"/>
          <p:cNvSpPr/>
          <p:nvPr/>
        </p:nvSpPr>
        <p:spPr>
          <a:xfrm>
            <a:off x="262784" y="5041133"/>
            <a:ext cx="1287532" cy="6850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Équipe </a:t>
            </a:r>
            <a:br>
              <a:rPr lang="fr-FR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b="1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NEPTUNE</a:t>
            </a:r>
            <a:endParaRPr lang="fr-FR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15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4"/>
          <p:cNvSpPr txBox="1">
            <a:spLocks/>
          </p:cNvSpPr>
          <p:nvPr/>
        </p:nvSpPr>
        <p:spPr>
          <a:xfrm>
            <a:off x="0" y="5955113"/>
            <a:ext cx="3988924" cy="338145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38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TVP – Parcours de formation hybride </a:t>
            </a:r>
          </a:p>
        </p:txBody>
      </p:sp>
      <p:sp>
        <p:nvSpPr>
          <p:cNvPr id="3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13399" y="6356689"/>
            <a:ext cx="127148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9024" y="1837165"/>
            <a:ext cx="2995259" cy="2648792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 bwMode="gray">
          <a:xfrm>
            <a:off x="4304928" y="1837165"/>
            <a:ext cx="828092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1023278" y="126246"/>
            <a:ext cx="8501009" cy="186081"/>
            <a:chOff x="1039538" y="188640"/>
            <a:chExt cx="8501009" cy="186081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1039538" y="352985"/>
              <a:ext cx="85010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115" y="188640"/>
              <a:ext cx="394284" cy="186081"/>
            </a:xfrm>
            <a:prstGeom prst="rect">
              <a:avLst/>
            </a:prstGeom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92" y="1601382"/>
            <a:ext cx="2773829" cy="392260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5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496" y="6356689"/>
            <a:ext cx="6396000" cy="480000"/>
          </a:xfrm>
        </p:spPr>
        <p:txBody>
          <a:bodyPr/>
          <a:lstStyle/>
          <a:p>
            <a:r>
              <a:rPr lang="fr-FR" dirty="0"/>
              <a:t>Concours Région académique Grand Est « AGOrA en Action » - édition 2022</a:t>
            </a:r>
          </a:p>
        </p:txBody>
      </p:sp>
      <p:sp>
        <p:nvSpPr>
          <p:cNvPr id="17" name="Titre 1"/>
          <p:cNvSpPr txBox="1">
            <a:spLocks/>
          </p:cNvSpPr>
          <p:nvPr/>
        </p:nvSpPr>
        <p:spPr bwMode="gray">
          <a:xfrm>
            <a:off x="848544" y="658667"/>
            <a:ext cx="8280920" cy="4660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Échanges - Questions </a:t>
            </a:r>
          </a:p>
        </p:txBody>
      </p:sp>
      <p:sp>
        <p:nvSpPr>
          <p:cNvPr id="19" name="Titre 1"/>
          <p:cNvSpPr>
            <a:spLocks noGrp="1"/>
          </p:cNvSpPr>
          <p:nvPr>
            <p:ph type="title"/>
          </p:nvPr>
        </p:nvSpPr>
        <p:spPr>
          <a:xfrm rot="21068071">
            <a:off x="7057319" y="5152099"/>
            <a:ext cx="2390214" cy="928344"/>
          </a:xfrm>
          <a:ln w="28575">
            <a:solidFill>
              <a:srgbClr val="FF0000"/>
            </a:solidFill>
          </a:ln>
        </p:spPr>
        <p:txBody>
          <a:bodyPr anchor="b">
            <a:noAutofit/>
          </a:bodyPr>
          <a:lstStyle/>
          <a:p>
            <a:pPr algn="ctr"/>
            <a:r>
              <a:rPr lang="fr-FR" sz="1800" dirty="0">
                <a:solidFill>
                  <a:schemeClr val="bg2"/>
                </a:solidFill>
                <a:latin typeface="Arial"/>
                <a:cs typeface="Arial"/>
              </a:rPr>
              <a:t>Inscriptions  </a:t>
            </a:r>
            <a:br>
              <a:rPr lang="fr-FR" sz="1800" dirty="0">
                <a:solidFill>
                  <a:schemeClr val="bg2"/>
                </a:solidFill>
                <a:latin typeface="Arial"/>
                <a:cs typeface="Arial"/>
              </a:rPr>
            </a:br>
            <a:r>
              <a:rPr lang="fr-FR" sz="1800" dirty="0">
                <a:solidFill>
                  <a:schemeClr val="bg2"/>
                </a:solidFill>
                <a:latin typeface="Arial"/>
                <a:cs typeface="Arial"/>
              </a:rPr>
              <a:t>édition 2023 </a:t>
            </a:r>
            <a:br>
              <a:rPr lang="fr-FR" sz="1800" dirty="0">
                <a:solidFill>
                  <a:schemeClr val="bg2"/>
                </a:solidFill>
                <a:latin typeface="Arial"/>
                <a:cs typeface="Arial"/>
              </a:rPr>
            </a:br>
            <a:r>
              <a:rPr lang="fr-FR" sz="1800" dirty="0">
                <a:solidFill>
                  <a:schemeClr val="bg2"/>
                </a:solidFill>
                <a:latin typeface="Arial"/>
                <a:cs typeface="Arial"/>
              </a:rPr>
              <a:t>en novembre</a:t>
            </a:r>
            <a:br>
              <a:rPr lang="fr-FR" sz="1800" dirty="0">
                <a:solidFill>
                  <a:schemeClr val="bg2"/>
                </a:solidFill>
                <a:latin typeface="Arial"/>
                <a:cs typeface="Arial"/>
              </a:rPr>
            </a:br>
            <a:endParaRPr lang="fr-FR" sz="900" dirty="0">
              <a:solidFill>
                <a:schemeClr val="bg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373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4"/>
          <p:cNvSpPr txBox="1">
            <a:spLocks/>
          </p:cNvSpPr>
          <p:nvPr/>
        </p:nvSpPr>
        <p:spPr>
          <a:xfrm>
            <a:off x="0" y="5955113"/>
            <a:ext cx="3988924" cy="338145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38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TVP – Parcours de formation hybride </a:t>
            </a:r>
          </a:p>
        </p:txBody>
      </p:sp>
      <p:sp>
        <p:nvSpPr>
          <p:cNvPr id="3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13399" y="6356689"/>
            <a:ext cx="127148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4304928" y="1837165"/>
            <a:ext cx="828092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1023278" y="126246"/>
            <a:ext cx="8501009" cy="186081"/>
            <a:chOff x="1039538" y="188640"/>
            <a:chExt cx="8501009" cy="186081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1039538" y="352985"/>
              <a:ext cx="85010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115" y="188640"/>
              <a:ext cx="394284" cy="186081"/>
            </a:xfrm>
            <a:prstGeom prst="rect">
              <a:avLst/>
            </a:prstGeom>
          </p:spPr>
        </p:pic>
      </p:grpSp>
      <p:sp>
        <p:nvSpPr>
          <p:cNvPr id="15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496" y="6356689"/>
            <a:ext cx="6396000" cy="480000"/>
          </a:xfrm>
        </p:spPr>
        <p:txBody>
          <a:bodyPr/>
          <a:lstStyle/>
          <a:p>
            <a:r>
              <a:rPr lang="fr-FR" dirty="0"/>
              <a:t>Concours Région académique Grand Est « AGOrA en Action » - édition 2022</a:t>
            </a:r>
          </a:p>
        </p:txBody>
      </p:sp>
      <p:sp>
        <p:nvSpPr>
          <p:cNvPr id="17" name="Titre 1"/>
          <p:cNvSpPr txBox="1">
            <a:spLocks/>
          </p:cNvSpPr>
          <p:nvPr/>
        </p:nvSpPr>
        <p:spPr bwMode="gray">
          <a:xfrm>
            <a:off x="848544" y="658667"/>
            <a:ext cx="8280920" cy="4660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Remerciements au Comité d’organisation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5"/>
          <a:stretch/>
        </p:blipFill>
        <p:spPr>
          <a:xfrm>
            <a:off x="855070" y="1492819"/>
            <a:ext cx="8154311" cy="446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83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4"/>
          <p:cNvSpPr txBox="1">
            <a:spLocks/>
          </p:cNvSpPr>
          <p:nvPr/>
        </p:nvSpPr>
        <p:spPr>
          <a:xfrm>
            <a:off x="0" y="5955113"/>
            <a:ext cx="3988924" cy="338145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38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TVP – Parcours de formation hybride </a:t>
            </a:r>
          </a:p>
        </p:txBody>
      </p:sp>
      <p:sp>
        <p:nvSpPr>
          <p:cNvPr id="3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13399" y="6356689"/>
            <a:ext cx="127148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496" y="6356689"/>
            <a:ext cx="6396000" cy="480000"/>
          </a:xfrm>
        </p:spPr>
        <p:txBody>
          <a:bodyPr/>
          <a:lstStyle/>
          <a:p>
            <a:r>
              <a:rPr lang="fr-FR" dirty="0"/>
              <a:t>Concours Région académique Grand Est « AGOrA en Action » - édition 2022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023278" y="126246"/>
            <a:ext cx="8501009" cy="186081"/>
            <a:chOff x="1039538" y="188640"/>
            <a:chExt cx="8501009" cy="186081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1039538" y="352985"/>
              <a:ext cx="85010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115" y="188640"/>
              <a:ext cx="394284" cy="186081"/>
            </a:xfrm>
            <a:prstGeom prst="rect">
              <a:avLst/>
            </a:prstGeom>
          </p:spPr>
        </p:pic>
      </p:grpSp>
      <p:pic>
        <p:nvPicPr>
          <p:cNvPr id="15" name="Imag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239" y="1124743"/>
            <a:ext cx="2706389" cy="18833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00872" y="2235811"/>
            <a:ext cx="6330738" cy="3789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1400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Concept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Première AGOrA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fr-FR" sz="1400" baseline="30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concours Région académique grand Est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Valoriser les compétences des élèves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Confronter les élèves à des situations professionnelles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Collaborer, se dépasser, développer l’esprit d’équipe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fr-FR" sz="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fr-FR" sz="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1400" b="1" u="sng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Organisation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GT inter académique Reims, Nancy-Metz, Strasbourg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Éliminatoires en lycée</a:t>
            </a:r>
            <a:r>
              <a:rPr lang="fr-FR" sz="14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- 1</a:t>
            </a:r>
            <a:r>
              <a:rPr lang="fr-FR" sz="1400" baseline="30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sz="14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février 2022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fr-FR" sz="1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inale à l’a</a:t>
            </a:r>
            <a:r>
              <a:rPr lang="fr-FR" sz="14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telier Canopé Strasbourg - 19 </a:t>
            </a:r>
            <a:r>
              <a:rPr lang="fr-FR" sz="1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mai 2022</a:t>
            </a:r>
            <a:endParaRPr lang="fr-FR" sz="24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959655" y="551286"/>
            <a:ext cx="8580892" cy="501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60"/>
              </a:lnSpc>
            </a:pPr>
            <a:r>
              <a:rPr lang="fr-FR" dirty="0"/>
              <a:t>Valorisation de la filière administrative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11" y="2013593"/>
            <a:ext cx="2744702" cy="3864084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66684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4"/>
          <p:cNvSpPr txBox="1">
            <a:spLocks/>
          </p:cNvSpPr>
          <p:nvPr/>
        </p:nvSpPr>
        <p:spPr>
          <a:xfrm>
            <a:off x="0" y="5955113"/>
            <a:ext cx="3988924" cy="338145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38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TVP – Parcours de formation hybride </a:t>
            </a:r>
          </a:p>
        </p:txBody>
      </p:sp>
      <p:sp>
        <p:nvSpPr>
          <p:cNvPr id="3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13399" y="6356689"/>
            <a:ext cx="127148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sp>
        <p:nvSpPr>
          <p:cNvPr id="12" name="Espace réservé du contenu 2"/>
          <p:cNvSpPr>
            <a:spLocks noGrp="1"/>
          </p:cNvSpPr>
          <p:nvPr>
            <p:ph idx="1"/>
          </p:nvPr>
        </p:nvSpPr>
        <p:spPr>
          <a:xfrm>
            <a:off x="2288704" y="3609147"/>
            <a:ext cx="5052903" cy="131302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fr-FR" sz="3200" b="1" i="1" dirty="0"/>
              <a:t>Merci pour votre attention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fr-FR" b="1" i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654" y="1602529"/>
            <a:ext cx="2396280" cy="1471575"/>
          </a:xfrm>
          <a:prstGeom prst="rect">
            <a:avLst/>
          </a:prstGeom>
        </p:spPr>
      </p:pic>
      <p:grpSp>
        <p:nvGrpSpPr>
          <p:cNvPr id="13" name="Groupe 12"/>
          <p:cNvGrpSpPr/>
          <p:nvPr/>
        </p:nvGrpSpPr>
        <p:grpSpPr>
          <a:xfrm>
            <a:off x="1039538" y="206032"/>
            <a:ext cx="8501009" cy="186081"/>
            <a:chOff x="1039538" y="188640"/>
            <a:chExt cx="8501009" cy="186081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1039538" y="352985"/>
              <a:ext cx="85010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115" y="188640"/>
              <a:ext cx="394284" cy="186081"/>
            </a:xfrm>
            <a:prstGeom prst="rect">
              <a:avLst/>
            </a:prstGeom>
          </p:spPr>
        </p:pic>
      </p:grp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496" y="6356689"/>
            <a:ext cx="6396000" cy="480000"/>
          </a:xfrm>
        </p:spPr>
        <p:txBody>
          <a:bodyPr/>
          <a:lstStyle/>
          <a:p>
            <a:r>
              <a:rPr lang="fr-FR" dirty="0"/>
              <a:t>Concours Région académique Grand Est « AGOrA en Action » - édition 2022</a:t>
            </a:r>
          </a:p>
        </p:txBody>
      </p:sp>
      <p:pic>
        <p:nvPicPr>
          <p:cNvPr id="17" name="Image 16" descr="Une image contenant texte, clipart&#10;&#10;Description générée automatiquemen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179" y="1561936"/>
            <a:ext cx="288032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0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4"/>
          <p:cNvSpPr txBox="1">
            <a:spLocks/>
          </p:cNvSpPr>
          <p:nvPr/>
        </p:nvSpPr>
        <p:spPr>
          <a:xfrm>
            <a:off x="0" y="5955113"/>
            <a:ext cx="3988924" cy="338145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38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TVP – Parcours de formation hybride </a:t>
            </a:r>
          </a:p>
        </p:txBody>
      </p:sp>
      <p:sp>
        <p:nvSpPr>
          <p:cNvPr id="3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13399" y="6356689"/>
            <a:ext cx="127148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  <p:grpSp>
        <p:nvGrpSpPr>
          <p:cNvPr id="13" name="Groupe 12"/>
          <p:cNvGrpSpPr/>
          <p:nvPr/>
        </p:nvGrpSpPr>
        <p:grpSpPr>
          <a:xfrm>
            <a:off x="1039538" y="206032"/>
            <a:ext cx="8501009" cy="186081"/>
            <a:chOff x="1039538" y="188640"/>
            <a:chExt cx="8501009" cy="186081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1039538" y="352985"/>
              <a:ext cx="85010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115" y="188640"/>
              <a:ext cx="394284" cy="186081"/>
            </a:xfrm>
            <a:prstGeom prst="rect">
              <a:avLst/>
            </a:prstGeom>
          </p:spPr>
        </p:pic>
      </p:grp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496" y="6356689"/>
            <a:ext cx="6396000" cy="480000"/>
          </a:xfrm>
        </p:spPr>
        <p:txBody>
          <a:bodyPr/>
          <a:lstStyle/>
          <a:p>
            <a:r>
              <a:rPr lang="fr-FR" dirty="0"/>
              <a:t>Concours Région académique Grand Est « AGOrA en Action » - édition 2022</a:t>
            </a:r>
          </a:p>
        </p:txBody>
      </p:sp>
      <p:pic>
        <p:nvPicPr>
          <p:cNvPr id="2" name="Imag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966" y="3789040"/>
            <a:ext cx="3630433" cy="19104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82966" y="5782978"/>
            <a:ext cx="36304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https://www.dna.fr/education/2022/05/21/la-finale-du-concours-agora-en-action</a:t>
            </a:r>
          </a:p>
        </p:txBody>
      </p:sp>
      <p:pic>
        <p:nvPicPr>
          <p:cNvPr id="5" name="Image 4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6496" y="993344"/>
            <a:ext cx="4303060" cy="27298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0512" y="3742647"/>
            <a:ext cx="41590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/>
              <a:t>https://www.ac-strasbourg.fr/concours-grand-est-des-bac-pro-agora-122414</a:t>
            </a:r>
          </a:p>
        </p:txBody>
      </p:sp>
    </p:spTree>
    <p:extLst>
      <p:ext uri="{BB962C8B-B14F-4D97-AF65-F5344CB8AC3E}">
        <p14:creationId xmlns:p14="http://schemas.microsoft.com/office/powerpoint/2010/main" val="371406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4"/>
          <p:cNvSpPr txBox="1">
            <a:spLocks/>
          </p:cNvSpPr>
          <p:nvPr/>
        </p:nvSpPr>
        <p:spPr>
          <a:xfrm>
            <a:off x="0" y="5955113"/>
            <a:ext cx="3988924" cy="338145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38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TVP – Parcours de formation hybride </a:t>
            </a:r>
          </a:p>
        </p:txBody>
      </p:sp>
      <p:sp>
        <p:nvSpPr>
          <p:cNvPr id="3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13399" y="6356689"/>
            <a:ext cx="127148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4304928" y="1837165"/>
            <a:ext cx="828092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1023278" y="126246"/>
            <a:ext cx="8501009" cy="186081"/>
            <a:chOff x="1039538" y="188640"/>
            <a:chExt cx="8501009" cy="186081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1039538" y="352985"/>
              <a:ext cx="85010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115" y="188640"/>
              <a:ext cx="394284" cy="186081"/>
            </a:xfrm>
            <a:prstGeom prst="rect">
              <a:avLst/>
            </a:prstGeom>
          </p:spPr>
        </p:pic>
      </p:grpSp>
      <p:sp>
        <p:nvSpPr>
          <p:cNvPr id="15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496" y="6356689"/>
            <a:ext cx="6396000" cy="480000"/>
          </a:xfrm>
        </p:spPr>
        <p:txBody>
          <a:bodyPr/>
          <a:lstStyle/>
          <a:p>
            <a:r>
              <a:rPr lang="fr-FR" dirty="0"/>
              <a:t>Concours Région académique Grand Est « AGOrA en Action » - édition 2022</a:t>
            </a:r>
          </a:p>
        </p:txBody>
      </p:sp>
      <p:sp>
        <p:nvSpPr>
          <p:cNvPr id="17" name="Titre 1"/>
          <p:cNvSpPr txBox="1">
            <a:spLocks/>
          </p:cNvSpPr>
          <p:nvPr/>
        </p:nvSpPr>
        <p:spPr bwMode="gray">
          <a:xfrm>
            <a:off x="848544" y="658667"/>
            <a:ext cx="8280920" cy="4660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Galerie de photos - finale</a:t>
            </a:r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26901" r="12201"/>
          <a:stretch/>
        </p:blipFill>
        <p:spPr>
          <a:xfrm>
            <a:off x="3614496" y="1471084"/>
            <a:ext cx="2019034" cy="132608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915" y="1465972"/>
            <a:ext cx="1756490" cy="1317367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32" y="1465972"/>
            <a:ext cx="1816082" cy="1361565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87" y="1452146"/>
            <a:ext cx="1793360" cy="134502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48" y="1332480"/>
            <a:ext cx="1035737" cy="146468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1" name="Image 3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3"/>
          <a:stretch/>
        </p:blipFill>
        <p:spPr>
          <a:xfrm>
            <a:off x="7747186" y="2913622"/>
            <a:ext cx="1811193" cy="199960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93"/>
          <a:stretch/>
        </p:blipFill>
        <p:spPr>
          <a:xfrm>
            <a:off x="5683036" y="2913622"/>
            <a:ext cx="1906368" cy="199960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b="32281"/>
          <a:stretch/>
        </p:blipFill>
        <p:spPr>
          <a:xfrm>
            <a:off x="3412397" y="2913622"/>
            <a:ext cx="2102447" cy="1999603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7" b="8608"/>
          <a:stretch/>
        </p:blipFill>
        <p:spPr>
          <a:xfrm>
            <a:off x="1327653" y="2913622"/>
            <a:ext cx="1916551" cy="1999603"/>
          </a:xfrm>
          <a:prstGeom prst="rect">
            <a:avLst/>
          </a:prstGeom>
        </p:spPr>
      </p:pic>
      <p:pic>
        <p:nvPicPr>
          <p:cNvPr id="36" name="Image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87" y="5029680"/>
            <a:ext cx="1840852" cy="146692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19" b="9838"/>
          <a:stretch/>
        </p:blipFill>
        <p:spPr>
          <a:xfrm>
            <a:off x="5896309" y="5069099"/>
            <a:ext cx="1710547" cy="1427510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t="25169" r="16926" b="8613"/>
          <a:stretch/>
        </p:blipFill>
        <p:spPr>
          <a:xfrm>
            <a:off x="3978657" y="5069099"/>
            <a:ext cx="1719923" cy="1423384"/>
          </a:xfrm>
          <a:prstGeom prst="rect">
            <a:avLst/>
          </a:prstGeom>
        </p:spPr>
      </p:pic>
      <p:pic>
        <p:nvPicPr>
          <p:cNvPr id="38" name="Image 37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2"/>
          <a:stretch/>
        </p:blipFill>
        <p:spPr>
          <a:xfrm>
            <a:off x="1591141" y="5069099"/>
            <a:ext cx="2246424" cy="1423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5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4"/>
          <p:cNvSpPr txBox="1">
            <a:spLocks/>
          </p:cNvSpPr>
          <p:nvPr/>
        </p:nvSpPr>
        <p:spPr>
          <a:xfrm>
            <a:off x="0" y="5955113"/>
            <a:ext cx="3988924" cy="338145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38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TVP – Parcours de formation hybride </a:t>
            </a:r>
          </a:p>
        </p:txBody>
      </p:sp>
      <p:sp>
        <p:nvSpPr>
          <p:cNvPr id="3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13399" y="6356689"/>
            <a:ext cx="127148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4304928" y="1837165"/>
            <a:ext cx="828092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1023278" y="126246"/>
            <a:ext cx="8501009" cy="186081"/>
            <a:chOff x="1039538" y="188640"/>
            <a:chExt cx="8501009" cy="186081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1039538" y="352985"/>
              <a:ext cx="85010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115" y="188640"/>
              <a:ext cx="394284" cy="186081"/>
            </a:xfrm>
            <a:prstGeom prst="rect">
              <a:avLst/>
            </a:prstGeom>
          </p:spPr>
        </p:pic>
      </p:grpSp>
      <p:sp>
        <p:nvSpPr>
          <p:cNvPr id="15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496" y="6356689"/>
            <a:ext cx="6396000" cy="480000"/>
          </a:xfrm>
        </p:spPr>
        <p:txBody>
          <a:bodyPr/>
          <a:lstStyle/>
          <a:p>
            <a:r>
              <a:rPr lang="fr-FR" dirty="0"/>
              <a:t>Concours Région académique Grand Est « AGOrA en Action » - édition 2022</a:t>
            </a:r>
          </a:p>
        </p:txBody>
      </p:sp>
      <p:sp>
        <p:nvSpPr>
          <p:cNvPr id="17" name="Titre 1"/>
          <p:cNvSpPr txBox="1">
            <a:spLocks/>
          </p:cNvSpPr>
          <p:nvPr/>
        </p:nvSpPr>
        <p:spPr bwMode="gray">
          <a:xfrm>
            <a:off x="848544" y="658667"/>
            <a:ext cx="8280920" cy="4660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Galerie de photos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4698" y="2667077"/>
            <a:ext cx="1437906" cy="101366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4698" y="3782478"/>
            <a:ext cx="1437906" cy="1016494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584" y="4923850"/>
            <a:ext cx="1146020" cy="1528026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11" y="1240825"/>
            <a:ext cx="1325657" cy="2356724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346" y="1235280"/>
            <a:ext cx="2236800" cy="1258200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50" r="9045" b="18500"/>
          <a:stretch/>
        </p:blipFill>
        <p:spPr>
          <a:xfrm>
            <a:off x="7056546" y="1239866"/>
            <a:ext cx="2849454" cy="1258200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56" b="8897"/>
          <a:stretch/>
        </p:blipFill>
        <p:spPr>
          <a:xfrm>
            <a:off x="4078324" y="1235280"/>
            <a:ext cx="2823572" cy="1267373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99406" y="2661976"/>
            <a:ext cx="1802437" cy="109053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4299" r="6688" b="2751"/>
          <a:stretch/>
        </p:blipFill>
        <p:spPr>
          <a:xfrm>
            <a:off x="6744778" y="2631054"/>
            <a:ext cx="1486985" cy="109786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359" y="2644004"/>
            <a:ext cx="1477628" cy="1108221"/>
          </a:xfrm>
          <a:prstGeom prst="rect">
            <a:avLst/>
          </a:prstGeom>
        </p:spPr>
      </p:pic>
      <p:pic>
        <p:nvPicPr>
          <p:cNvPr id="25" name="Picture 2" descr="https://cdn-s-www.dna.fr/images/A5A7B51C-2FFB-4799-8D6F-AF019C1BA661/NW_raw/le-2e-prix-a-ete-remporte-par-le-lycee-francois-1er-de-reims-photo-dna-1653139965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87" b="35236"/>
          <a:stretch/>
        </p:blipFill>
        <p:spPr bwMode="auto">
          <a:xfrm>
            <a:off x="6668549" y="3853199"/>
            <a:ext cx="1563214" cy="945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dn-s-www.dna.fr/images/C614AC01-F636-499A-9712-9ED3404D09FF/NW_raw/prix-coup-de-coeur-a-ete-remporte-par-le-lycee-henner-d-altkirch-(academie-de-strasbourg)-photo-dna-1653139965.jpg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37" b="31660"/>
          <a:stretch/>
        </p:blipFill>
        <p:spPr bwMode="auto">
          <a:xfrm>
            <a:off x="6668548" y="4923249"/>
            <a:ext cx="1563215" cy="113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rix de la créativité a été remporté par le lycée Aviat de Troyes (académie de Reims).  Photo DNA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8" t="7386" r="32718" b="34985"/>
          <a:stretch/>
        </p:blipFill>
        <p:spPr bwMode="auto">
          <a:xfrm>
            <a:off x="3863197" y="3853428"/>
            <a:ext cx="2733885" cy="219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5"/>
          <a:stretch/>
        </p:blipFill>
        <p:spPr>
          <a:xfrm>
            <a:off x="204239" y="4149080"/>
            <a:ext cx="3498148" cy="191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4"/>
          <p:cNvSpPr txBox="1">
            <a:spLocks/>
          </p:cNvSpPr>
          <p:nvPr/>
        </p:nvSpPr>
        <p:spPr>
          <a:xfrm>
            <a:off x="0" y="5955113"/>
            <a:ext cx="3988924" cy="338145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38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TVP – Parcours de formation hybride </a:t>
            </a:r>
          </a:p>
        </p:txBody>
      </p:sp>
      <p:sp>
        <p:nvSpPr>
          <p:cNvPr id="3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13399" y="6356689"/>
            <a:ext cx="127148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4304928" y="1837165"/>
            <a:ext cx="8280920" cy="9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1023278" y="126246"/>
            <a:ext cx="8501009" cy="186081"/>
            <a:chOff x="1039538" y="188640"/>
            <a:chExt cx="8501009" cy="186081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1039538" y="352985"/>
              <a:ext cx="85010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115" y="188640"/>
              <a:ext cx="394284" cy="186081"/>
            </a:xfrm>
            <a:prstGeom prst="rect">
              <a:avLst/>
            </a:prstGeom>
          </p:spPr>
        </p:pic>
      </p:grpSp>
      <p:sp>
        <p:nvSpPr>
          <p:cNvPr id="15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496" y="6356689"/>
            <a:ext cx="6396000" cy="480000"/>
          </a:xfrm>
        </p:spPr>
        <p:txBody>
          <a:bodyPr/>
          <a:lstStyle/>
          <a:p>
            <a:r>
              <a:rPr lang="fr-FR" dirty="0"/>
              <a:t>Concours Région académique Grand Est « AGOrA en Action » - édition 2022</a:t>
            </a:r>
          </a:p>
        </p:txBody>
      </p:sp>
      <p:sp>
        <p:nvSpPr>
          <p:cNvPr id="17" name="Titre 1"/>
          <p:cNvSpPr txBox="1">
            <a:spLocks/>
          </p:cNvSpPr>
          <p:nvPr/>
        </p:nvSpPr>
        <p:spPr bwMode="gray">
          <a:xfrm>
            <a:off x="848544" y="658667"/>
            <a:ext cx="8280920" cy="4660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Galerie de photos - finale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4" y="1340768"/>
            <a:ext cx="1440160" cy="192021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9" t="12200" r="399" b="4850"/>
          <a:stretch/>
        </p:blipFill>
        <p:spPr>
          <a:xfrm>
            <a:off x="1670607" y="1295018"/>
            <a:ext cx="2041235" cy="12698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20601" r="5112" b="12201"/>
          <a:stretch/>
        </p:blipFill>
        <p:spPr>
          <a:xfrm>
            <a:off x="3813825" y="1299667"/>
            <a:ext cx="1996704" cy="12652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8" t="19551" b="18500"/>
          <a:stretch/>
        </p:blipFill>
        <p:spPr>
          <a:xfrm>
            <a:off x="5912512" y="1295018"/>
            <a:ext cx="2206006" cy="126988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2" t="19551" r="3538" b="13250"/>
          <a:stretch/>
        </p:blipFill>
        <p:spPr>
          <a:xfrm>
            <a:off x="1672846" y="2671317"/>
            <a:ext cx="2044480" cy="117879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16401" r="11413"/>
          <a:stretch/>
        </p:blipFill>
        <p:spPr>
          <a:xfrm>
            <a:off x="1670607" y="3994710"/>
            <a:ext cx="2041235" cy="174755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89" b="13532"/>
          <a:stretch/>
        </p:blipFill>
        <p:spPr>
          <a:xfrm>
            <a:off x="3821548" y="2671317"/>
            <a:ext cx="4296970" cy="213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3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4"/>
          <p:cNvSpPr txBox="1">
            <a:spLocks/>
          </p:cNvSpPr>
          <p:nvPr/>
        </p:nvSpPr>
        <p:spPr>
          <a:xfrm>
            <a:off x="0" y="5955113"/>
            <a:ext cx="3988924" cy="338145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38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TVP – Parcours de formation hybride </a:t>
            </a:r>
          </a:p>
        </p:txBody>
      </p:sp>
      <p:sp>
        <p:nvSpPr>
          <p:cNvPr id="3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13399" y="6356689"/>
            <a:ext cx="127148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9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496" y="6356689"/>
            <a:ext cx="6396000" cy="480000"/>
          </a:xfrm>
        </p:spPr>
        <p:txBody>
          <a:bodyPr/>
          <a:lstStyle/>
          <a:p>
            <a:r>
              <a:rPr lang="fr-FR" dirty="0"/>
              <a:t>Concours Région académique Grand Est « AGOrA en Action » - édition 2022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023278" y="126246"/>
            <a:ext cx="8501009" cy="186081"/>
            <a:chOff x="1039538" y="188640"/>
            <a:chExt cx="8501009" cy="186081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1039538" y="352985"/>
              <a:ext cx="85010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115" y="188640"/>
              <a:ext cx="394284" cy="186081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449127" y="1911342"/>
            <a:ext cx="6330738" cy="2987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400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Organisation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Groupe de 4 élèves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Épreuve 1 : Scénario proche E2 - 3 h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Épreuve 2 : QCM économie-droit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fr-FR" sz="1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1400" b="1" u="sng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Quelques chiffres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45 établissements </a:t>
            </a:r>
            <a:endParaRPr lang="fr-FR" sz="1400" dirty="0">
              <a:solidFill>
                <a:srgbClr val="0070C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95 équipes (dont 43 de Nancy-Metz)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350 élèves participants</a:t>
            </a:r>
            <a:endParaRPr lang="fr-FR" sz="24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959655" y="551286"/>
            <a:ext cx="8580892" cy="501450"/>
          </a:xfrm>
          <a:prstGeom prst="rect">
            <a:avLst/>
          </a:prstGeom>
          <a:solidFill>
            <a:srgbClr val="FFC000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60"/>
              </a:lnSpc>
            </a:pPr>
            <a:r>
              <a:rPr lang="fr-FR" dirty="0"/>
              <a:t>Épreuves intermédiaires - 1</a:t>
            </a:r>
            <a:r>
              <a:rPr lang="fr-FR" baseline="30000" dirty="0"/>
              <a:t>er</a:t>
            </a:r>
            <a:r>
              <a:rPr lang="fr-FR" dirty="0"/>
              <a:t> février  </a:t>
            </a:r>
          </a:p>
        </p:txBody>
      </p:sp>
      <p:sp>
        <p:nvSpPr>
          <p:cNvPr id="23" name="Forme libre 22"/>
          <p:cNvSpPr/>
          <p:nvPr/>
        </p:nvSpPr>
        <p:spPr>
          <a:xfrm>
            <a:off x="4484716" y="5511812"/>
            <a:ext cx="1039390" cy="631528"/>
          </a:xfrm>
          <a:custGeom>
            <a:avLst/>
            <a:gdLst>
              <a:gd name="connsiteX0" fmla="*/ 1039390 w 1039390"/>
              <a:gd name="connsiteY0" fmla="*/ 62495 h 631528"/>
              <a:gd name="connsiteX1" fmla="*/ 1036101 w 1039390"/>
              <a:gd name="connsiteY1" fmla="*/ 78941 h 631528"/>
              <a:gd name="connsiteX2" fmla="*/ 1029523 w 1039390"/>
              <a:gd name="connsiteY2" fmla="*/ 98676 h 631528"/>
              <a:gd name="connsiteX3" fmla="*/ 1013077 w 1039390"/>
              <a:gd name="connsiteY3" fmla="*/ 148014 h 631528"/>
              <a:gd name="connsiteX4" fmla="*/ 1006498 w 1039390"/>
              <a:gd name="connsiteY4" fmla="*/ 167749 h 631528"/>
              <a:gd name="connsiteX5" fmla="*/ 1003209 w 1039390"/>
              <a:gd name="connsiteY5" fmla="*/ 177617 h 631528"/>
              <a:gd name="connsiteX6" fmla="*/ 996631 w 1039390"/>
              <a:gd name="connsiteY6" fmla="*/ 187485 h 631528"/>
              <a:gd name="connsiteX7" fmla="*/ 990052 w 1039390"/>
              <a:gd name="connsiteY7" fmla="*/ 207220 h 631528"/>
              <a:gd name="connsiteX8" fmla="*/ 983474 w 1039390"/>
              <a:gd name="connsiteY8" fmla="*/ 226955 h 631528"/>
              <a:gd name="connsiteX9" fmla="*/ 980185 w 1039390"/>
              <a:gd name="connsiteY9" fmla="*/ 236823 h 631528"/>
              <a:gd name="connsiteX10" fmla="*/ 973606 w 1039390"/>
              <a:gd name="connsiteY10" fmla="*/ 243401 h 631528"/>
              <a:gd name="connsiteX11" fmla="*/ 970317 w 1039390"/>
              <a:gd name="connsiteY11" fmla="*/ 253269 h 631528"/>
              <a:gd name="connsiteX12" fmla="*/ 957160 w 1039390"/>
              <a:gd name="connsiteY12" fmla="*/ 269715 h 631528"/>
              <a:gd name="connsiteX13" fmla="*/ 953871 w 1039390"/>
              <a:gd name="connsiteY13" fmla="*/ 279582 h 631528"/>
              <a:gd name="connsiteX14" fmla="*/ 934136 w 1039390"/>
              <a:gd name="connsiteY14" fmla="*/ 286161 h 631528"/>
              <a:gd name="connsiteX15" fmla="*/ 855195 w 1039390"/>
              <a:gd name="connsiteY15" fmla="*/ 292739 h 631528"/>
              <a:gd name="connsiteX16" fmla="*/ 772965 w 1039390"/>
              <a:gd name="connsiteY16" fmla="*/ 289450 h 631528"/>
              <a:gd name="connsiteX17" fmla="*/ 670999 w 1039390"/>
              <a:gd name="connsiteY17" fmla="*/ 286161 h 631528"/>
              <a:gd name="connsiteX18" fmla="*/ 654553 w 1039390"/>
              <a:gd name="connsiteY18" fmla="*/ 282872 h 631528"/>
              <a:gd name="connsiteX19" fmla="*/ 532852 w 1039390"/>
              <a:gd name="connsiteY19" fmla="*/ 279582 h 631528"/>
              <a:gd name="connsiteX20" fmla="*/ 509828 w 1039390"/>
              <a:gd name="connsiteY20" fmla="*/ 269715 h 631528"/>
              <a:gd name="connsiteX21" fmla="*/ 493382 w 1039390"/>
              <a:gd name="connsiteY21" fmla="*/ 256558 h 631528"/>
              <a:gd name="connsiteX22" fmla="*/ 467068 w 1039390"/>
              <a:gd name="connsiteY22" fmla="*/ 243401 h 631528"/>
              <a:gd name="connsiteX23" fmla="*/ 440754 w 1039390"/>
              <a:gd name="connsiteY23" fmla="*/ 233534 h 631528"/>
              <a:gd name="connsiteX24" fmla="*/ 421019 w 1039390"/>
              <a:gd name="connsiteY24" fmla="*/ 226955 h 631528"/>
              <a:gd name="connsiteX25" fmla="*/ 411152 w 1039390"/>
              <a:gd name="connsiteY25" fmla="*/ 223666 h 631528"/>
              <a:gd name="connsiteX26" fmla="*/ 394706 w 1039390"/>
              <a:gd name="connsiteY26" fmla="*/ 210509 h 631528"/>
              <a:gd name="connsiteX27" fmla="*/ 381549 w 1039390"/>
              <a:gd name="connsiteY27" fmla="*/ 197352 h 631528"/>
              <a:gd name="connsiteX28" fmla="*/ 361813 w 1039390"/>
              <a:gd name="connsiteY28" fmla="*/ 190774 h 631528"/>
              <a:gd name="connsiteX29" fmla="*/ 345367 w 1039390"/>
              <a:gd name="connsiteY29" fmla="*/ 180906 h 631528"/>
              <a:gd name="connsiteX30" fmla="*/ 328921 w 1039390"/>
              <a:gd name="connsiteY30" fmla="*/ 167749 h 631528"/>
              <a:gd name="connsiteX31" fmla="*/ 315765 w 1039390"/>
              <a:gd name="connsiteY31" fmla="*/ 154593 h 631528"/>
              <a:gd name="connsiteX32" fmla="*/ 309186 w 1039390"/>
              <a:gd name="connsiteY32" fmla="*/ 148014 h 631528"/>
              <a:gd name="connsiteX33" fmla="*/ 289451 w 1039390"/>
              <a:gd name="connsiteY33" fmla="*/ 141436 h 631528"/>
              <a:gd name="connsiteX34" fmla="*/ 263137 w 1039390"/>
              <a:gd name="connsiteY34" fmla="*/ 128279 h 631528"/>
              <a:gd name="connsiteX35" fmla="*/ 253270 w 1039390"/>
              <a:gd name="connsiteY35" fmla="*/ 124990 h 631528"/>
              <a:gd name="connsiteX36" fmla="*/ 236824 w 1039390"/>
              <a:gd name="connsiteY36" fmla="*/ 115122 h 631528"/>
              <a:gd name="connsiteX37" fmla="*/ 213799 w 1039390"/>
              <a:gd name="connsiteY37" fmla="*/ 105254 h 631528"/>
              <a:gd name="connsiteX38" fmla="*/ 207221 w 1039390"/>
              <a:gd name="connsiteY38" fmla="*/ 95387 h 631528"/>
              <a:gd name="connsiteX39" fmla="*/ 200642 w 1039390"/>
              <a:gd name="connsiteY39" fmla="*/ 75651 h 631528"/>
              <a:gd name="connsiteX40" fmla="*/ 197353 w 1039390"/>
              <a:gd name="connsiteY40" fmla="*/ 65784 h 631528"/>
              <a:gd name="connsiteX41" fmla="*/ 190775 w 1039390"/>
              <a:gd name="connsiteY41" fmla="*/ 36181 h 631528"/>
              <a:gd name="connsiteX42" fmla="*/ 184196 w 1039390"/>
              <a:gd name="connsiteY42" fmla="*/ 0 h 631528"/>
              <a:gd name="connsiteX43" fmla="*/ 177618 w 1039390"/>
              <a:gd name="connsiteY43" fmla="*/ 9867 h 631528"/>
              <a:gd name="connsiteX44" fmla="*/ 174329 w 1039390"/>
              <a:gd name="connsiteY44" fmla="*/ 19735 h 631528"/>
              <a:gd name="connsiteX45" fmla="*/ 167750 w 1039390"/>
              <a:gd name="connsiteY45" fmla="*/ 26313 h 631528"/>
              <a:gd name="connsiteX46" fmla="*/ 161172 w 1039390"/>
              <a:gd name="connsiteY46" fmla="*/ 49338 h 631528"/>
              <a:gd name="connsiteX47" fmla="*/ 154593 w 1039390"/>
              <a:gd name="connsiteY47" fmla="*/ 69073 h 631528"/>
              <a:gd name="connsiteX48" fmla="*/ 138147 w 1039390"/>
              <a:gd name="connsiteY48" fmla="*/ 118411 h 631528"/>
              <a:gd name="connsiteX49" fmla="*/ 131569 w 1039390"/>
              <a:gd name="connsiteY49" fmla="*/ 138146 h 631528"/>
              <a:gd name="connsiteX50" fmla="*/ 128280 w 1039390"/>
              <a:gd name="connsiteY50" fmla="*/ 148014 h 631528"/>
              <a:gd name="connsiteX51" fmla="*/ 121701 w 1039390"/>
              <a:gd name="connsiteY51" fmla="*/ 154593 h 631528"/>
              <a:gd name="connsiteX52" fmla="*/ 111834 w 1039390"/>
              <a:gd name="connsiteY52" fmla="*/ 187485 h 631528"/>
              <a:gd name="connsiteX53" fmla="*/ 105255 w 1039390"/>
              <a:gd name="connsiteY53" fmla="*/ 194063 h 631528"/>
              <a:gd name="connsiteX54" fmla="*/ 98677 w 1039390"/>
              <a:gd name="connsiteY54" fmla="*/ 213798 h 631528"/>
              <a:gd name="connsiteX55" fmla="*/ 95388 w 1039390"/>
              <a:gd name="connsiteY55" fmla="*/ 223666 h 631528"/>
              <a:gd name="connsiteX56" fmla="*/ 88809 w 1039390"/>
              <a:gd name="connsiteY56" fmla="*/ 230244 h 631528"/>
              <a:gd name="connsiteX57" fmla="*/ 82231 w 1039390"/>
              <a:gd name="connsiteY57" fmla="*/ 249980 h 631528"/>
              <a:gd name="connsiteX58" fmla="*/ 78942 w 1039390"/>
              <a:gd name="connsiteY58" fmla="*/ 259847 h 631528"/>
              <a:gd name="connsiteX59" fmla="*/ 72363 w 1039390"/>
              <a:gd name="connsiteY59" fmla="*/ 269715 h 631528"/>
              <a:gd name="connsiteX60" fmla="*/ 62495 w 1039390"/>
              <a:gd name="connsiteY60" fmla="*/ 299318 h 631528"/>
              <a:gd name="connsiteX61" fmla="*/ 59206 w 1039390"/>
              <a:gd name="connsiteY61" fmla="*/ 309185 h 631528"/>
              <a:gd name="connsiteX62" fmla="*/ 52628 w 1039390"/>
              <a:gd name="connsiteY62" fmla="*/ 319053 h 631528"/>
              <a:gd name="connsiteX63" fmla="*/ 39471 w 1039390"/>
              <a:gd name="connsiteY63" fmla="*/ 345367 h 631528"/>
              <a:gd name="connsiteX64" fmla="*/ 32893 w 1039390"/>
              <a:gd name="connsiteY64" fmla="*/ 365102 h 631528"/>
              <a:gd name="connsiteX65" fmla="*/ 29603 w 1039390"/>
              <a:gd name="connsiteY65" fmla="*/ 374969 h 631528"/>
              <a:gd name="connsiteX66" fmla="*/ 23025 w 1039390"/>
              <a:gd name="connsiteY66" fmla="*/ 384837 h 631528"/>
              <a:gd name="connsiteX67" fmla="*/ 9868 w 1039390"/>
              <a:gd name="connsiteY67" fmla="*/ 411151 h 631528"/>
              <a:gd name="connsiteX68" fmla="*/ 3290 w 1039390"/>
              <a:gd name="connsiteY68" fmla="*/ 430886 h 631528"/>
              <a:gd name="connsiteX69" fmla="*/ 0 w 1039390"/>
              <a:gd name="connsiteY69" fmla="*/ 440754 h 631528"/>
              <a:gd name="connsiteX70" fmla="*/ 9868 w 1039390"/>
              <a:gd name="connsiteY70" fmla="*/ 444043 h 631528"/>
              <a:gd name="connsiteX71" fmla="*/ 23025 w 1039390"/>
              <a:gd name="connsiteY71" fmla="*/ 457200 h 631528"/>
              <a:gd name="connsiteX72" fmla="*/ 46049 w 1039390"/>
              <a:gd name="connsiteY72" fmla="*/ 463778 h 631528"/>
              <a:gd name="connsiteX73" fmla="*/ 65785 w 1039390"/>
              <a:gd name="connsiteY73" fmla="*/ 470357 h 631528"/>
              <a:gd name="connsiteX74" fmla="*/ 75652 w 1039390"/>
              <a:gd name="connsiteY74" fmla="*/ 473646 h 631528"/>
              <a:gd name="connsiteX75" fmla="*/ 101966 w 1039390"/>
              <a:gd name="connsiteY75" fmla="*/ 486803 h 631528"/>
              <a:gd name="connsiteX76" fmla="*/ 121701 w 1039390"/>
              <a:gd name="connsiteY76" fmla="*/ 499959 h 631528"/>
              <a:gd name="connsiteX77" fmla="*/ 131569 w 1039390"/>
              <a:gd name="connsiteY77" fmla="*/ 503249 h 631528"/>
              <a:gd name="connsiteX78" fmla="*/ 151304 w 1039390"/>
              <a:gd name="connsiteY78" fmla="*/ 516405 h 631528"/>
              <a:gd name="connsiteX79" fmla="*/ 157883 w 1039390"/>
              <a:gd name="connsiteY79" fmla="*/ 522984 h 631528"/>
              <a:gd name="connsiteX80" fmla="*/ 177618 w 1039390"/>
              <a:gd name="connsiteY80" fmla="*/ 529562 h 631528"/>
              <a:gd name="connsiteX81" fmla="*/ 187485 w 1039390"/>
              <a:gd name="connsiteY81" fmla="*/ 532851 h 631528"/>
              <a:gd name="connsiteX82" fmla="*/ 197353 w 1039390"/>
              <a:gd name="connsiteY82" fmla="*/ 536141 h 631528"/>
              <a:gd name="connsiteX83" fmla="*/ 207221 w 1039390"/>
              <a:gd name="connsiteY83" fmla="*/ 539430 h 631528"/>
              <a:gd name="connsiteX84" fmla="*/ 200642 w 1039390"/>
              <a:gd name="connsiteY84" fmla="*/ 559165 h 631528"/>
              <a:gd name="connsiteX85" fmla="*/ 190775 w 1039390"/>
              <a:gd name="connsiteY85" fmla="*/ 578900 h 631528"/>
              <a:gd name="connsiteX86" fmla="*/ 180907 w 1039390"/>
              <a:gd name="connsiteY86" fmla="*/ 582190 h 631528"/>
              <a:gd name="connsiteX87" fmla="*/ 174329 w 1039390"/>
              <a:gd name="connsiteY87" fmla="*/ 592057 h 631528"/>
              <a:gd name="connsiteX88" fmla="*/ 171039 w 1039390"/>
              <a:gd name="connsiteY88" fmla="*/ 601925 h 631528"/>
              <a:gd name="connsiteX89" fmla="*/ 161172 w 1039390"/>
              <a:gd name="connsiteY89" fmla="*/ 605214 h 631528"/>
              <a:gd name="connsiteX90" fmla="*/ 148015 w 1039390"/>
              <a:gd name="connsiteY90" fmla="*/ 621660 h 631528"/>
              <a:gd name="connsiteX91" fmla="*/ 144726 w 1039390"/>
              <a:gd name="connsiteY91" fmla="*/ 631528 h 631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039390" h="631528">
                <a:moveTo>
                  <a:pt x="1039390" y="62495"/>
                </a:moveTo>
                <a:cubicBezTo>
                  <a:pt x="1038294" y="67977"/>
                  <a:pt x="1037572" y="73547"/>
                  <a:pt x="1036101" y="78941"/>
                </a:cubicBezTo>
                <a:cubicBezTo>
                  <a:pt x="1034277" y="85631"/>
                  <a:pt x="1031716" y="92098"/>
                  <a:pt x="1029523" y="98676"/>
                </a:cubicBezTo>
                <a:lnTo>
                  <a:pt x="1013077" y="148014"/>
                </a:lnTo>
                <a:lnTo>
                  <a:pt x="1006498" y="167749"/>
                </a:lnTo>
                <a:cubicBezTo>
                  <a:pt x="1005401" y="171038"/>
                  <a:pt x="1005132" y="174732"/>
                  <a:pt x="1003209" y="177617"/>
                </a:cubicBezTo>
                <a:cubicBezTo>
                  <a:pt x="1001016" y="180906"/>
                  <a:pt x="998237" y="183873"/>
                  <a:pt x="996631" y="187485"/>
                </a:cubicBezTo>
                <a:cubicBezTo>
                  <a:pt x="993815" y="193822"/>
                  <a:pt x="992245" y="200642"/>
                  <a:pt x="990052" y="207220"/>
                </a:cubicBezTo>
                <a:lnTo>
                  <a:pt x="983474" y="226955"/>
                </a:lnTo>
                <a:cubicBezTo>
                  <a:pt x="982378" y="230244"/>
                  <a:pt x="982637" y="234371"/>
                  <a:pt x="980185" y="236823"/>
                </a:cubicBezTo>
                <a:lnTo>
                  <a:pt x="973606" y="243401"/>
                </a:lnTo>
                <a:cubicBezTo>
                  <a:pt x="972510" y="246690"/>
                  <a:pt x="971868" y="250168"/>
                  <a:pt x="970317" y="253269"/>
                </a:cubicBezTo>
                <a:cubicBezTo>
                  <a:pt x="966168" y="261567"/>
                  <a:pt x="963278" y="263597"/>
                  <a:pt x="957160" y="269715"/>
                </a:cubicBezTo>
                <a:cubicBezTo>
                  <a:pt x="956064" y="273004"/>
                  <a:pt x="956692" y="277567"/>
                  <a:pt x="953871" y="279582"/>
                </a:cubicBezTo>
                <a:cubicBezTo>
                  <a:pt x="948228" y="283612"/>
                  <a:pt x="940714" y="283968"/>
                  <a:pt x="934136" y="286161"/>
                </a:cubicBezTo>
                <a:cubicBezTo>
                  <a:pt x="902405" y="296738"/>
                  <a:pt x="927698" y="289287"/>
                  <a:pt x="855195" y="292739"/>
                </a:cubicBezTo>
                <a:lnTo>
                  <a:pt x="772965" y="289450"/>
                </a:lnTo>
                <a:cubicBezTo>
                  <a:pt x="738980" y="288236"/>
                  <a:pt x="704953" y="288047"/>
                  <a:pt x="670999" y="286161"/>
                </a:cubicBezTo>
                <a:cubicBezTo>
                  <a:pt x="665417" y="285851"/>
                  <a:pt x="660137" y="283138"/>
                  <a:pt x="654553" y="282872"/>
                </a:cubicBezTo>
                <a:cubicBezTo>
                  <a:pt x="614017" y="280942"/>
                  <a:pt x="573419" y="280679"/>
                  <a:pt x="532852" y="279582"/>
                </a:cubicBezTo>
                <a:cubicBezTo>
                  <a:pt x="522787" y="277066"/>
                  <a:pt x="517399" y="277286"/>
                  <a:pt x="509828" y="269715"/>
                </a:cubicBezTo>
                <a:cubicBezTo>
                  <a:pt x="494950" y="254837"/>
                  <a:pt x="512591" y="262961"/>
                  <a:pt x="493382" y="256558"/>
                </a:cubicBezTo>
                <a:cubicBezTo>
                  <a:pt x="471758" y="234938"/>
                  <a:pt x="512421" y="273633"/>
                  <a:pt x="467068" y="243401"/>
                </a:cubicBezTo>
                <a:cubicBezTo>
                  <a:pt x="449894" y="231953"/>
                  <a:pt x="464830" y="240101"/>
                  <a:pt x="440754" y="233534"/>
                </a:cubicBezTo>
                <a:cubicBezTo>
                  <a:pt x="434064" y="231709"/>
                  <a:pt x="427597" y="229148"/>
                  <a:pt x="421019" y="226955"/>
                </a:cubicBezTo>
                <a:lnTo>
                  <a:pt x="411152" y="223666"/>
                </a:lnTo>
                <a:cubicBezTo>
                  <a:pt x="388755" y="201269"/>
                  <a:pt x="423751" y="235405"/>
                  <a:pt x="394706" y="210509"/>
                </a:cubicBezTo>
                <a:cubicBezTo>
                  <a:pt x="389997" y="206473"/>
                  <a:pt x="387433" y="199313"/>
                  <a:pt x="381549" y="197352"/>
                </a:cubicBezTo>
                <a:lnTo>
                  <a:pt x="361813" y="190774"/>
                </a:lnTo>
                <a:cubicBezTo>
                  <a:pt x="348965" y="177925"/>
                  <a:pt x="362446" y="189445"/>
                  <a:pt x="345367" y="180906"/>
                </a:cubicBezTo>
                <a:cubicBezTo>
                  <a:pt x="337069" y="176757"/>
                  <a:pt x="335039" y="173867"/>
                  <a:pt x="328921" y="167749"/>
                </a:cubicBezTo>
                <a:cubicBezTo>
                  <a:pt x="323074" y="150207"/>
                  <a:pt x="330383" y="163364"/>
                  <a:pt x="315765" y="154593"/>
                </a:cubicBezTo>
                <a:cubicBezTo>
                  <a:pt x="313106" y="152997"/>
                  <a:pt x="311960" y="149401"/>
                  <a:pt x="309186" y="148014"/>
                </a:cubicBezTo>
                <a:cubicBezTo>
                  <a:pt x="302984" y="144913"/>
                  <a:pt x="289451" y="141436"/>
                  <a:pt x="289451" y="141436"/>
                </a:cubicBezTo>
                <a:cubicBezTo>
                  <a:pt x="277969" y="129954"/>
                  <a:pt x="285814" y="135838"/>
                  <a:pt x="263137" y="128279"/>
                </a:cubicBezTo>
                <a:lnTo>
                  <a:pt x="253270" y="124990"/>
                </a:lnTo>
                <a:cubicBezTo>
                  <a:pt x="236602" y="108322"/>
                  <a:pt x="258171" y="127929"/>
                  <a:pt x="236824" y="115122"/>
                </a:cubicBezTo>
                <a:cubicBezTo>
                  <a:pt x="215760" y="102484"/>
                  <a:pt x="252272" y="112950"/>
                  <a:pt x="213799" y="105254"/>
                </a:cubicBezTo>
                <a:cubicBezTo>
                  <a:pt x="211606" y="101965"/>
                  <a:pt x="208826" y="98999"/>
                  <a:pt x="207221" y="95387"/>
                </a:cubicBezTo>
                <a:cubicBezTo>
                  <a:pt x="204405" y="89050"/>
                  <a:pt x="202835" y="82230"/>
                  <a:pt x="200642" y="75651"/>
                </a:cubicBezTo>
                <a:cubicBezTo>
                  <a:pt x="199546" y="72362"/>
                  <a:pt x="198194" y="69147"/>
                  <a:pt x="197353" y="65784"/>
                </a:cubicBezTo>
                <a:cubicBezTo>
                  <a:pt x="194734" y="55306"/>
                  <a:pt x="192446" y="47040"/>
                  <a:pt x="190775" y="36181"/>
                </a:cubicBezTo>
                <a:cubicBezTo>
                  <a:pt x="185462" y="1647"/>
                  <a:pt x="190905" y="20128"/>
                  <a:pt x="184196" y="0"/>
                </a:cubicBezTo>
                <a:cubicBezTo>
                  <a:pt x="182003" y="3289"/>
                  <a:pt x="179386" y="6331"/>
                  <a:pt x="177618" y="9867"/>
                </a:cubicBezTo>
                <a:cubicBezTo>
                  <a:pt x="176067" y="12968"/>
                  <a:pt x="176113" y="16762"/>
                  <a:pt x="174329" y="19735"/>
                </a:cubicBezTo>
                <a:cubicBezTo>
                  <a:pt x="172733" y="22394"/>
                  <a:pt x="169943" y="24120"/>
                  <a:pt x="167750" y="26313"/>
                </a:cubicBezTo>
                <a:cubicBezTo>
                  <a:pt x="156684" y="59514"/>
                  <a:pt x="173578" y="7987"/>
                  <a:pt x="161172" y="49338"/>
                </a:cubicBezTo>
                <a:cubicBezTo>
                  <a:pt x="159179" y="55980"/>
                  <a:pt x="156786" y="62495"/>
                  <a:pt x="154593" y="69073"/>
                </a:cubicBezTo>
                <a:lnTo>
                  <a:pt x="138147" y="118411"/>
                </a:lnTo>
                <a:lnTo>
                  <a:pt x="131569" y="138146"/>
                </a:lnTo>
                <a:cubicBezTo>
                  <a:pt x="130473" y="141435"/>
                  <a:pt x="130732" y="145562"/>
                  <a:pt x="128280" y="148014"/>
                </a:cubicBezTo>
                <a:lnTo>
                  <a:pt x="121701" y="154593"/>
                </a:lnTo>
                <a:cubicBezTo>
                  <a:pt x="120211" y="160555"/>
                  <a:pt x="114502" y="184817"/>
                  <a:pt x="111834" y="187485"/>
                </a:cubicBezTo>
                <a:lnTo>
                  <a:pt x="105255" y="194063"/>
                </a:lnTo>
                <a:lnTo>
                  <a:pt x="98677" y="213798"/>
                </a:lnTo>
                <a:cubicBezTo>
                  <a:pt x="97581" y="217087"/>
                  <a:pt x="97840" y="221214"/>
                  <a:pt x="95388" y="223666"/>
                </a:cubicBezTo>
                <a:lnTo>
                  <a:pt x="88809" y="230244"/>
                </a:lnTo>
                <a:lnTo>
                  <a:pt x="82231" y="249980"/>
                </a:lnTo>
                <a:cubicBezTo>
                  <a:pt x="81135" y="253269"/>
                  <a:pt x="80865" y="256962"/>
                  <a:pt x="78942" y="259847"/>
                </a:cubicBezTo>
                <a:lnTo>
                  <a:pt x="72363" y="269715"/>
                </a:lnTo>
                <a:lnTo>
                  <a:pt x="62495" y="299318"/>
                </a:lnTo>
                <a:cubicBezTo>
                  <a:pt x="61399" y="302607"/>
                  <a:pt x="61129" y="306300"/>
                  <a:pt x="59206" y="309185"/>
                </a:cubicBezTo>
                <a:cubicBezTo>
                  <a:pt x="57013" y="312474"/>
                  <a:pt x="54234" y="315441"/>
                  <a:pt x="52628" y="319053"/>
                </a:cubicBezTo>
                <a:cubicBezTo>
                  <a:pt x="40533" y="346265"/>
                  <a:pt x="52980" y="331856"/>
                  <a:pt x="39471" y="345367"/>
                </a:cubicBezTo>
                <a:lnTo>
                  <a:pt x="32893" y="365102"/>
                </a:lnTo>
                <a:cubicBezTo>
                  <a:pt x="31797" y="368391"/>
                  <a:pt x="31526" y="372084"/>
                  <a:pt x="29603" y="374969"/>
                </a:cubicBezTo>
                <a:cubicBezTo>
                  <a:pt x="27410" y="378258"/>
                  <a:pt x="24630" y="381225"/>
                  <a:pt x="23025" y="384837"/>
                </a:cubicBezTo>
                <a:cubicBezTo>
                  <a:pt x="10932" y="412049"/>
                  <a:pt x="23378" y="397641"/>
                  <a:pt x="9868" y="411151"/>
                </a:cubicBezTo>
                <a:lnTo>
                  <a:pt x="3290" y="430886"/>
                </a:lnTo>
                <a:lnTo>
                  <a:pt x="0" y="440754"/>
                </a:lnTo>
                <a:cubicBezTo>
                  <a:pt x="3289" y="441850"/>
                  <a:pt x="7047" y="442028"/>
                  <a:pt x="9868" y="444043"/>
                </a:cubicBezTo>
                <a:cubicBezTo>
                  <a:pt x="14915" y="447648"/>
                  <a:pt x="17141" y="455239"/>
                  <a:pt x="23025" y="457200"/>
                </a:cubicBezTo>
                <a:cubicBezTo>
                  <a:pt x="56219" y="468264"/>
                  <a:pt x="4710" y="451376"/>
                  <a:pt x="46049" y="463778"/>
                </a:cubicBezTo>
                <a:cubicBezTo>
                  <a:pt x="52691" y="465771"/>
                  <a:pt x="59206" y="468164"/>
                  <a:pt x="65785" y="470357"/>
                </a:cubicBezTo>
                <a:lnTo>
                  <a:pt x="75652" y="473646"/>
                </a:lnTo>
                <a:cubicBezTo>
                  <a:pt x="97278" y="495268"/>
                  <a:pt x="56609" y="456566"/>
                  <a:pt x="101966" y="486803"/>
                </a:cubicBezTo>
                <a:cubicBezTo>
                  <a:pt x="108544" y="491188"/>
                  <a:pt x="114201" y="497458"/>
                  <a:pt x="121701" y="499959"/>
                </a:cubicBezTo>
                <a:cubicBezTo>
                  <a:pt x="124990" y="501056"/>
                  <a:pt x="128538" y="501565"/>
                  <a:pt x="131569" y="503249"/>
                </a:cubicBezTo>
                <a:cubicBezTo>
                  <a:pt x="138480" y="507088"/>
                  <a:pt x="145714" y="510815"/>
                  <a:pt x="151304" y="516405"/>
                </a:cubicBezTo>
                <a:cubicBezTo>
                  <a:pt x="153497" y="518598"/>
                  <a:pt x="155109" y="521597"/>
                  <a:pt x="157883" y="522984"/>
                </a:cubicBezTo>
                <a:cubicBezTo>
                  <a:pt x="164085" y="526085"/>
                  <a:pt x="171040" y="527369"/>
                  <a:pt x="177618" y="529562"/>
                </a:cubicBezTo>
                <a:lnTo>
                  <a:pt x="187485" y="532851"/>
                </a:lnTo>
                <a:lnTo>
                  <a:pt x="197353" y="536141"/>
                </a:lnTo>
                <a:lnTo>
                  <a:pt x="207221" y="539430"/>
                </a:lnTo>
                <a:lnTo>
                  <a:pt x="200642" y="559165"/>
                </a:lnTo>
                <a:cubicBezTo>
                  <a:pt x="198475" y="565666"/>
                  <a:pt x="196572" y="574262"/>
                  <a:pt x="190775" y="578900"/>
                </a:cubicBezTo>
                <a:cubicBezTo>
                  <a:pt x="188067" y="581066"/>
                  <a:pt x="184196" y="581093"/>
                  <a:pt x="180907" y="582190"/>
                </a:cubicBezTo>
                <a:cubicBezTo>
                  <a:pt x="178714" y="585479"/>
                  <a:pt x="176097" y="588521"/>
                  <a:pt x="174329" y="592057"/>
                </a:cubicBezTo>
                <a:cubicBezTo>
                  <a:pt x="172778" y="595158"/>
                  <a:pt x="173491" y="599473"/>
                  <a:pt x="171039" y="601925"/>
                </a:cubicBezTo>
                <a:cubicBezTo>
                  <a:pt x="168588" y="604376"/>
                  <a:pt x="164461" y="604118"/>
                  <a:pt x="161172" y="605214"/>
                </a:cubicBezTo>
                <a:cubicBezTo>
                  <a:pt x="155054" y="611332"/>
                  <a:pt x="152164" y="613362"/>
                  <a:pt x="148015" y="621660"/>
                </a:cubicBezTo>
                <a:cubicBezTo>
                  <a:pt x="146464" y="624761"/>
                  <a:pt x="144726" y="631528"/>
                  <a:pt x="144726" y="631528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4232920" y="1122239"/>
            <a:ext cx="5771503" cy="5108548"/>
            <a:chOff x="4232920" y="1122239"/>
            <a:chExt cx="5771503" cy="5108548"/>
          </a:xfrm>
        </p:grpSpPr>
        <p:grpSp>
          <p:nvGrpSpPr>
            <p:cNvPr id="7" name="Groupe 6"/>
            <p:cNvGrpSpPr/>
            <p:nvPr/>
          </p:nvGrpSpPr>
          <p:grpSpPr>
            <a:xfrm>
              <a:off x="4232920" y="1122239"/>
              <a:ext cx="5771503" cy="5108548"/>
              <a:chOff x="4304928" y="1075048"/>
              <a:chExt cx="5771503" cy="5108548"/>
            </a:xfrm>
          </p:grpSpPr>
          <p:grpSp>
            <p:nvGrpSpPr>
              <p:cNvPr id="6" name="Groupe 5"/>
              <p:cNvGrpSpPr/>
              <p:nvPr/>
            </p:nvGrpSpPr>
            <p:grpSpPr>
              <a:xfrm>
                <a:off x="4304928" y="1075048"/>
                <a:ext cx="5771503" cy="5108548"/>
                <a:chOff x="4304928" y="1075048"/>
                <a:chExt cx="5771503" cy="5108548"/>
              </a:xfrm>
            </p:grpSpPr>
            <p:grpSp>
              <p:nvGrpSpPr>
                <p:cNvPr id="4" name="Groupe 3"/>
                <p:cNvGrpSpPr/>
                <p:nvPr/>
              </p:nvGrpSpPr>
              <p:grpSpPr>
                <a:xfrm>
                  <a:off x="4304928" y="1075048"/>
                  <a:ext cx="5681431" cy="4752528"/>
                  <a:chOff x="4458623" y="1028916"/>
                  <a:chExt cx="5681431" cy="4752528"/>
                </a:xfrm>
              </p:grpSpPr>
              <p:pic>
                <p:nvPicPr>
                  <p:cNvPr id="18" name="Image 17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4458623" y="1028916"/>
                    <a:ext cx="5681431" cy="4752528"/>
                  </a:xfrm>
                  <a:prstGeom prst="rect">
                    <a:avLst/>
                  </a:prstGeom>
                </p:spPr>
              </p:pic>
              <p:sp>
                <p:nvSpPr>
                  <p:cNvPr id="20" name="Rectangle 19"/>
                  <p:cNvSpPr/>
                  <p:nvPr/>
                </p:nvSpPr>
                <p:spPr>
                  <a:xfrm>
                    <a:off x="5097016" y="2650282"/>
                    <a:ext cx="1068268" cy="1066749"/>
                  </a:xfrm>
                  <a:prstGeom prst="rect">
                    <a:avLst/>
                  </a:prstGeom>
                  <a:solidFill>
                    <a:srgbClr val="88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21" name="Rectangle 20"/>
                  <p:cNvSpPr/>
                  <p:nvPr/>
                </p:nvSpPr>
                <p:spPr>
                  <a:xfrm>
                    <a:off x="6604290" y="2650282"/>
                    <a:ext cx="1445054" cy="1066749"/>
                  </a:xfrm>
                  <a:prstGeom prst="rect">
                    <a:avLst/>
                  </a:prstGeom>
                  <a:solidFill>
                    <a:srgbClr val="88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  <p:sp>
                <p:nvSpPr>
                  <p:cNvPr id="22" name="Rectangle 21"/>
                  <p:cNvSpPr/>
                  <p:nvPr/>
                </p:nvSpPr>
                <p:spPr>
                  <a:xfrm>
                    <a:off x="7905328" y="2855441"/>
                    <a:ext cx="1656184" cy="931093"/>
                  </a:xfrm>
                  <a:prstGeom prst="rect">
                    <a:avLst/>
                  </a:prstGeom>
                  <a:solidFill>
                    <a:srgbClr val="88B8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19" name="Rectangle 18"/>
                <p:cNvSpPr/>
                <p:nvPr/>
              </p:nvSpPr>
              <p:spPr>
                <a:xfrm>
                  <a:off x="9540547" y="4455404"/>
                  <a:ext cx="535884" cy="1728192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24" name="Rectangle 23"/>
              <p:cNvSpPr/>
              <p:nvPr/>
            </p:nvSpPr>
            <p:spPr>
              <a:xfrm>
                <a:off x="9275117" y="3000384"/>
                <a:ext cx="225932" cy="404796"/>
              </a:xfrm>
              <a:prstGeom prst="rect">
                <a:avLst/>
              </a:prstGeom>
              <a:solidFill>
                <a:srgbClr val="88B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9231341" y="3173477"/>
                <a:ext cx="245632" cy="404796"/>
              </a:xfrm>
              <a:prstGeom prst="rect">
                <a:avLst/>
              </a:prstGeom>
              <a:solidFill>
                <a:srgbClr val="88B8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7" name="Forme libre 26"/>
            <p:cNvSpPr/>
            <p:nvPr/>
          </p:nvSpPr>
          <p:spPr>
            <a:xfrm>
              <a:off x="8491017" y="2948764"/>
              <a:ext cx="593219" cy="370934"/>
            </a:xfrm>
            <a:custGeom>
              <a:avLst/>
              <a:gdLst>
                <a:gd name="connsiteX0" fmla="*/ 1039390 w 1039390"/>
                <a:gd name="connsiteY0" fmla="*/ 62495 h 631528"/>
                <a:gd name="connsiteX1" fmla="*/ 1036101 w 1039390"/>
                <a:gd name="connsiteY1" fmla="*/ 78941 h 631528"/>
                <a:gd name="connsiteX2" fmla="*/ 1029523 w 1039390"/>
                <a:gd name="connsiteY2" fmla="*/ 98676 h 631528"/>
                <a:gd name="connsiteX3" fmla="*/ 1013077 w 1039390"/>
                <a:gd name="connsiteY3" fmla="*/ 148014 h 631528"/>
                <a:gd name="connsiteX4" fmla="*/ 1006498 w 1039390"/>
                <a:gd name="connsiteY4" fmla="*/ 167749 h 631528"/>
                <a:gd name="connsiteX5" fmla="*/ 1003209 w 1039390"/>
                <a:gd name="connsiteY5" fmla="*/ 177617 h 631528"/>
                <a:gd name="connsiteX6" fmla="*/ 996631 w 1039390"/>
                <a:gd name="connsiteY6" fmla="*/ 187485 h 631528"/>
                <a:gd name="connsiteX7" fmla="*/ 990052 w 1039390"/>
                <a:gd name="connsiteY7" fmla="*/ 207220 h 631528"/>
                <a:gd name="connsiteX8" fmla="*/ 983474 w 1039390"/>
                <a:gd name="connsiteY8" fmla="*/ 226955 h 631528"/>
                <a:gd name="connsiteX9" fmla="*/ 980185 w 1039390"/>
                <a:gd name="connsiteY9" fmla="*/ 236823 h 631528"/>
                <a:gd name="connsiteX10" fmla="*/ 973606 w 1039390"/>
                <a:gd name="connsiteY10" fmla="*/ 243401 h 631528"/>
                <a:gd name="connsiteX11" fmla="*/ 970317 w 1039390"/>
                <a:gd name="connsiteY11" fmla="*/ 253269 h 631528"/>
                <a:gd name="connsiteX12" fmla="*/ 957160 w 1039390"/>
                <a:gd name="connsiteY12" fmla="*/ 269715 h 631528"/>
                <a:gd name="connsiteX13" fmla="*/ 953871 w 1039390"/>
                <a:gd name="connsiteY13" fmla="*/ 279582 h 631528"/>
                <a:gd name="connsiteX14" fmla="*/ 934136 w 1039390"/>
                <a:gd name="connsiteY14" fmla="*/ 286161 h 631528"/>
                <a:gd name="connsiteX15" fmla="*/ 855195 w 1039390"/>
                <a:gd name="connsiteY15" fmla="*/ 292739 h 631528"/>
                <a:gd name="connsiteX16" fmla="*/ 772965 w 1039390"/>
                <a:gd name="connsiteY16" fmla="*/ 289450 h 631528"/>
                <a:gd name="connsiteX17" fmla="*/ 670999 w 1039390"/>
                <a:gd name="connsiteY17" fmla="*/ 286161 h 631528"/>
                <a:gd name="connsiteX18" fmla="*/ 654553 w 1039390"/>
                <a:gd name="connsiteY18" fmla="*/ 282872 h 631528"/>
                <a:gd name="connsiteX19" fmla="*/ 532852 w 1039390"/>
                <a:gd name="connsiteY19" fmla="*/ 279582 h 631528"/>
                <a:gd name="connsiteX20" fmla="*/ 509828 w 1039390"/>
                <a:gd name="connsiteY20" fmla="*/ 269715 h 631528"/>
                <a:gd name="connsiteX21" fmla="*/ 493382 w 1039390"/>
                <a:gd name="connsiteY21" fmla="*/ 256558 h 631528"/>
                <a:gd name="connsiteX22" fmla="*/ 467068 w 1039390"/>
                <a:gd name="connsiteY22" fmla="*/ 243401 h 631528"/>
                <a:gd name="connsiteX23" fmla="*/ 440754 w 1039390"/>
                <a:gd name="connsiteY23" fmla="*/ 233534 h 631528"/>
                <a:gd name="connsiteX24" fmla="*/ 421019 w 1039390"/>
                <a:gd name="connsiteY24" fmla="*/ 226955 h 631528"/>
                <a:gd name="connsiteX25" fmla="*/ 411152 w 1039390"/>
                <a:gd name="connsiteY25" fmla="*/ 223666 h 631528"/>
                <a:gd name="connsiteX26" fmla="*/ 394706 w 1039390"/>
                <a:gd name="connsiteY26" fmla="*/ 210509 h 631528"/>
                <a:gd name="connsiteX27" fmla="*/ 381549 w 1039390"/>
                <a:gd name="connsiteY27" fmla="*/ 197352 h 631528"/>
                <a:gd name="connsiteX28" fmla="*/ 361813 w 1039390"/>
                <a:gd name="connsiteY28" fmla="*/ 190774 h 631528"/>
                <a:gd name="connsiteX29" fmla="*/ 345367 w 1039390"/>
                <a:gd name="connsiteY29" fmla="*/ 180906 h 631528"/>
                <a:gd name="connsiteX30" fmla="*/ 328921 w 1039390"/>
                <a:gd name="connsiteY30" fmla="*/ 167749 h 631528"/>
                <a:gd name="connsiteX31" fmla="*/ 315765 w 1039390"/>
                <a:gd name="connsiteY31" fmla="*/ 154593 h 631528"/>
                <a:gd name="connsiteX32" fmla="*/ 309186 w 1039390"/>
                <a:gd name="connsiteY32" fmla="*/ 148014 h 631528"/>
                <a:gd name="connsiteX33" fmla="*/ 289451 w 1039390"/>
                <a:gd name="connsiteY33" fmla="*/ 141436 h 631528"/>
                <a:gd name="connsiteX34" fmla="*/ 263137 w 1039390"/>
                <a:gd name="connsiteY34" fmla="*/ 128279 h 631528"/>
                <a:gd name="connsiteX35" fmla="*/ 253270 w 1039390"/>
                <a:gd name="connsiteY35" fmla="*/ 124990 h 631528"/>
                <a:gd name="connsiteX36" fmla="*/ 236824 w 1039390"/>
                <a:gd name="connsiteY36" fmla="*/ 115122 h 631528"/>
                <a:gd name="connsiteX37" fmla="*/ 213799 w 1039390"/>
                <a:gd name="connsiteY37" fmla="*/ 105254 h 631528"/>
                <a:gd name="connsiteX38" fmla="*/ 207221 w 1039390"/>
                <a:gd name="connsiteY38" fmla="*/ 95387 h 631528"/>
                <a:gd name="connsiteX39" fmla="*/ 200642 w 1039390"/>
                <a:gd name="connsiteY39" fmla="*/ 75651 h 631528"/>
                <a:gd name="connsiteX40" fmla="*/ 197353 w 1039390"/>
                <a:gd name="connsiteY40" fmla="*/ 65784 h 631528"/>
                <a:gd name="connsiteX41" fmla="*/ 190775 w 1039390"/>
                <a:gd name="connsiteY41" fmla="*/ 36181 h 631528"/>
                <a:gd name="connsiteX42" fmla="*/ 184196 w 1039390"/>
                <a:gd name="connsiteY42" fmla="*/ 0 h 631528"/>
                <a:gd name="connsiteX43" fmla="*/ 177618 w 1039390"/>
                <a:gd name="connsiteY43" fmla="*/ 9867 h 631528"/>
                <a:gd name="connsiteX44" fmla="*/ 174329 w 1039390"/>
                <a:gd name="connsiteY44" fmla="*/ 19735 h 631528"/>
                <a:gd name="connsiteX45" fmla="*/ 167750 w 1039390"/>
                <a:gd name="connsiteY45" fmla="*/ 26313 h 631528"/>
                <a:gd name="connsiteX46" fmla="*/ 161172 w 1039390"/>
                <a:gd name="connsiteY46" fmla="*/ 49338 h 631528"/>
                <a:gd name="connsiteX47" fmla="*/ 154593 w 1039390"/>
                <a:gd name="connsiteY47" fmla="*/ 69073 h 631528"/>
                <a:gd name="connsiteX48" fmla="*/ 138147 w 1039390"/>
                <a:gd name="connsiteY48" fmla="*/ 118411 h 631528"/>
                <a:gd name="connsiteX49" fmla="*/ 131569 w 1039390"/>
                <a:gd name="connsiteY49" fmla="*/ 138146 h 631528"/>
                <a:gd name="connsiteX50" fmla="*/ 128280 w 1039390"/>
                <a:gd name="connsiteY50" fmla="*/ 148014 h 631528"/>
                <a:gd name="connsiteX51" fmla="*/ 121701 w 1039390"/>
                <a:gd name="connsiteY51" fmla="*/ 154593 h 631528"/>
                <a:gd name="connsiteX52" fmla="*/ 111834 w 1039390"/>
                <a:gd name="connsiteY52" fmla="*/ 187485 h 631528"/>
                <a:gd name="connsiteX53" fmla="*/ 105255 w 1039390"/>
                <a:gd name="connsiteY53" fmla="*/ 194063 h 631528"/>
                <a:gd name="connsiteX54" fmla="*/ 98677 w 1039390"/>
                <a:gd name="connsiteY54" fmla="*/ 213798 h 631528"/>
                <a:gd name="connsiteX55" fmla="*/ 95388 w 1039390"/>
                <a:gd name="connsiteY55" fmla="*/ 223666 h 631528"/>
                <a:gd name="connsiteX56" fmla="*/ 88809 w 1039390"/>
                <a:gd name="connsiteY56" fmla="*/ 230244 h 631528"/>
                <a:gd name="connsiteX57" fmla="*/ 82231 w 1039390"/>
                <a:gd name="connsiteY57" fmla="*/ 249980 h 631528"/>
                <a:gd name="connsiteX58" fmla="*/ 78942 w 1039390"/>
                <a:gd name="connsiteY58" fmla="*/ 259847 h 631528"/>
                <a:gd name="connsiteX59" fmla="*/ 72363 w 1039390"/>
                <a:gd name="connsiteY59" fmla="*/ 269715 h 631528"/>
                <a:gd name="connsiteX60" fmla="*/ 62495 w 1039390"/>
                <a:gd name="connsiteY60" fmla="*/ 299318 h 631528"/>
                <a:gd name="connsiteX61" fmla="*/ 59206 w 1039390"/>
                <a:gd name="connsiteY61" fmla="*/ 309185 h 631528"/>
                <a:gd name="connsiteX62" fmla="*/ 52628 w 1039390"/>
                <a:gd name="connsiteY62" fmla="*/ 319053 h 631528"/>
                <a:gd name="connsiteX63" fmla="*/ 39471 w 1039390"/>
                <a:gd name="connsiteY63" fmla="*/ 345367 h 631528"/>
                <a:gd name="connsiteX64" fmla="*/ 32893 w 1039390"/>
                <a:gd name="connsiteY64" fmla="*/ 365102 h 631528"/>
                <a:gd name="connsiteX65" fmla="*/ 29603 w 1039390"/>
                <a:gd name="connsiteY65" fmla="*/ 374969 h 631528"/>
                <a:gd name="connsiteX66" fmla="*/ 23025 w 1039390"/>
                <a:gd name="connsiteY66" fmla="*/ 384837 h 631528"/>
                <a:gd name="connsiteX67" fmla="*/ 9868 w 1039390"/>
                <a:gd name="connsiteY67" fmla="*/ 411151 h 631528"/>
                <a:gd name="connsiteX68" fmla="*/ 3290 w 1039390"/>
                <a:gd name="connsiteY68" fmla="*/ 430886 h 631528"/>
                <a:gd name="connsiteX69" fmla="*/ 0 w 1039390"/>
                <a:gd name="connsiteY69" fmla="*/ 440754 h 631528"/>
                <a:gd name="connsiteX70" fmla="*/ 9868 w 1039390"/>
                <a:gd name="connsiteY70" fmla="*/ 444043 h 631528"/>
                <a:gd name="connsiteX71" fmla="*/ 23025 w 1039390"/>
                <a:gd name="connsiteY71" fmla="*/ 457200 h 631528"/>
                <a:gd name="connsiteX72" fmla="*/ 46049 w 1039390"/>
                <a:gd name="connsiteY72" fmla="*/ 463778 h 631528"/>
                <a:gd name="connsiteX73" fmla="*/ 65785 w 1039390"/>
                <a:gd name="connsiteY73" fmla="*/ 470357 h 631528"/>
                <a:gd name="connsiteX74" fmla="*/ 75652 w 1039390"/>
                <a:gd name="connsiteY74" fmla="*/ 473646 h 631528"/>
                <a:gd name="connsiteX75" fmla="*/ 101966 w 1039390"/>
                <a:gd name="connsiteY75" fmla="*/ 486803 h 631528"/>
                <a:gd name="connsiteX76" fmla="*/ 121701 w 1039390"/>
                <a:gd name="connsiteY76" fmla="*/ 499959 h 631528"/>
                <a:gd name="connsiteX77" fmla="*/ 131569 w 1039390"/>
                <a:gd name="connsiteY77" fmla="*/ 503249 h 631528"/>
                <a:gd name="connsiteX78" fmla="*/ 151304 w 1039390"/>
                <a:gd name="connsiteY78" fmla="*/ 516405 h 631528"/>
                <a:gd name="connsiteX79" fmla="*/ 157883 w 1039390"/>
                <a:gd name="connsiteY79" fmla="*/ 522984 h 631528"/>
                <a:gd name="connsiteX80" fmla="*/ 177618 w 1039390"/>
                <a:gd name="connsiteY80" fmla="*/ 529562 h 631528"/>
                <a:gd name="connsiteX81" fmla="*/ 187485 w 1039390"/>
                <a:gd name="connsiteY81" fmla="*/ 532851 h 631528"/>
                <a:gd name="connsiteX82" fmla="*/ 197353 w 1039390"/>
                <a:gd name="connsiteY82" fmla="*/ 536141 h 631528"/>
                <a:gd name="connsiteX83" fmla="*/ 207221 w 1039390"/>
                <a:gd name="connsiteY83" fmla="*/ 539430 h 631528"/>
                <a:gd name="connsiteX84" fmla="*/ 200642 w 1039390"/>
                <a:gd name="connsiteY84" fmla="*/ 559165 h 631528"/>
                <a:gd name="connsiteX85" fmla="*/ 190775 w 1039390"/>
                <a:gd name="connsiteY85" fmla="*/ 578900 h 631528"/>
                <a:gd name="connsiteX86" fmla="*/ 180907 w 1039390"/>
                <a:gd name="connsiteY86" fmla="*/ 582190 h 631528"/>
                <a:gd name="connsiteX87" fmla="*/ 174329 w 1039390"/>
                <a:gd name="connsiteY87" fmla="*/ 592057 h 631528"/>
                <a:gd name="connsiteX88" fmla="*/ 171039 w 1039390"/>
                <a:gd name="connsiteY88" fmla="*/ 601925 h 631528"/>
                <a:gd name="connsiteX89" fmla="*/ 161172 w 1039390"/>
                <a:gd name="connsiteY89" fmla="*/ 605214 h 631528"/>
                <a:gd name="connsiteX90" fmla="*/ 148015 w 1039390"/>
                <a:gd name="connsiteY90" fmla="*/ 621660 h 631528"/>
                <a:gd name="connsiteX91" fmla="*/ 144726 w 1039390"/>
                <a:gd name="connsiteY91" fmla="*/ 631528 h 631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039390" h="631528">
                  <a:moveTo>
                    <a:pt x="1039390" y="62495"/>
                  </a:moveTo>
                  <a:cubicBezTo>
                    <a:pt x="1038294" y="67977"/>
                    <a:pt x="1037572" y="73547"/>
                    <a:pt x="1036101" y="78941"/>
                  </a:cubicBezTo>
                  <a:cubicBezTo>
                    <a:pt x="1034277" y="85631"/>
                    <a:pt x="1031716" y="92098"/>
                    <a:pt x="1029523" y="98676"/>
                  </a:cubicBezTo>
                  <a:lnTo>
                    <a:pt x="1013077" y="148014"/>
                  </a:lnTo>
                  <a:lnTo>
                    <a:pt x="1006498" y="167749"/>
                  </a:lnTo>
                  <a:cubicBezTo>
                    <a:pt x="1005401" y="171038"/>
                    <a:pt x="1005132" y="174732"/>
                    <a:pt x="1003209" y="177617"/>
                  </a:cubicBezTo>
                  <a:cubicBezTo>
                    <a:pt x="1001016" y="180906"/>
                    <a:pt x="998237" y="183873"/>
                    <a:pt x="996631" y="187485"/>
                  </a:cubicBezTo>
                  <a:cubicBezTo>
                    <a:pt x="993815" y="193822"/>
                    <a:pt x="992245" y="200642"/>
                    <a:pt x="990052" y="207220"/>
                  </a:cubicBezTo>
                  <a:lnTo>
                    <a:pt x="983474" y="226955"/>
                  </a:lnTo>
                  <a:cubicBezTo>
                    <a:pt x="982378" y="230244"/>
                    <a:pt x="982637" y="234371"/>
                    <a:pt x="980185" y="236823"/>
                  </a:cubicBezTo>
                  <a:lnTo>
                    <a:pt x="973606" y="243401"/>
                  </a:lnTo>
                  <a:cubicBezTo>
                    <a:pt x="972510" y="246690"/>
                    <a:pt x="971868" y="250168"/>
                    <a:pt x="970317" y="253269"/>
                  </a:cubicBezTo>
                  <a:cubicBezTo>
                    <a:pt x="966168" y="261567"/>
                    <a:pt x="963278" y="263597"/>
                    <a:pt x="957160" y="269715"/>
                  </a:cubicBezTo>
                  <a:cubicBezTo>
                    <a:pt x="956064" y="273004"/>
                    <a:pt x="956692" y="277567"/>
                    <a:pt x="953871" y="279582"/>
                  </a:cubicBezTo>
                  <a:cubicBezTo>
                    <a:pt x="948228" y="283612"/>
                    <a:pt x="940714" y="283968"/>
                    <a:pt x="934136" y="286161"/>
                  </a:cubicBezTo>
                  <a:cubicBezTo>
                    <a:pt x="902405" y="296738"/>
                    <a:pt x="927698" y="289287"/>
                    <a:pt x="855195" y="292739"/>
                  </a:cubicBezTo>
                  <a:lnTo>
                    <a:pt x="772965" y="289450"/>
                  </a:lnTo>
                  <a:cubicBezTo>
                    <a:pt x="738980" y="288236"/>
                    <a:pt x="704953" y="288047"/>
                    <a:pt x="670999" y="286161"/>
                  </a:cubicBezTo>
                  <a:cubicBezTo>
                    <a:pt x="665417" y="285851"/>
                    <a:pt x="660137" y="283138"/>
                    <a:pt x="654553" y="282872"/>
                  </a:cubicBezTo>
                  <a:cubicBezTo>
                    <a:pt x="614017" y="280942"/>
                    <a:pt x="573419" y="280679"/>
                    <a:pt x="532852" y="279582"/>
                  </a:cubicBezTo>
                  <a:cubicBezTo>
                    <a:pt x="522787" y="277066"/>
                    <a:pt x="517399" y="277286"/>
                    <a:pt x="509828" y="269715"/>
                  </a:cubicBezTo>
                  <a:cubicBezTo>
                    <a:pt x="494950" y="254837"/>
                    <a:pt x="512591" y="262961"/>
                    <a:pt x="493382" y="256558"/>
                  </a:cubicBezTo>
                  <a:cubicBezTo>
                    <a:pt x="471758" y="234938"/>
                    <a:pt x="512421" y="273633"/>
                    <a:pt x="467068" y="243401"/>
                  </a:cubicBezTo>
                  <a:cubicBezTo>
                    <a:pt x="449894" y="231953"/>
                    <a:pt x="464830" y="240101"/>
                    <a:pt x="440754" y="233534"/>
                  </a:cubicBezTo>
                  <a:cubicBezTo>
                    <a:pt x="434064" y="231709"/>
                    <a:pt x="427597" y="229148"/>
                    <a:pt x="421019" y="226955"/>
                  </a:cubicBezTo>
                  <a:lnTo>
                    <a:pt x="411152" y="223666"/>
                  </a:lnTo>
                  <a:cubicBezTo>
                    <a:pt x="388755" y="201269"/>
                    <a:pt x="423751" y="235405"/>
                    <a:pt x="394706" y="210509"/>
                  </a:cubicBezTo>
                  <a:cubicBezTo>
                    <a:pt x="389997" y="206473"/>
                    <a:pt x="387433" y="199313"/>
                    <a:pt x="381549" y="197352"/>
                  </a:cubicBezTo>
                  <a:lnTo>
                    <a:pt x="361813" y="190774"/>
                  </a:lnTo>
                  <a:cubicBezTo>
                    <a:pt x="348965" y="177925"/>
                    <a:pt x="362446" y="189445"/>
                    <a:pt x="345367" y="180906"/>
                  </a:cubicBezTo>
                  <a:cubicBezTo>
                    <a:pt x="337069" y="176757"/>
                    <a:pt x="335039" y="173867"/>
                    <a:pt x="328921" y="167749"/>
                  </a:cubicBezTo>
                  <a:cubicBezTo>
                    <a:pt x="323074" y="150207"/>
                    <a:pt x="330383" y="163364"/>
                    <a:pt x="315765" y="154593"/>
                  </a:cubicBezTo>
                  <a:cubicBezTo>
                    <a:pt x="313106" y="152997"/>
                    <a:pt x="311960" y="149401"/>
                    <a:pt x="309186" y="148014"/>
                  </a:cubicBezTo>
                  <a:cubicBezTo>
                    <a:pt x="302984" y="144913"/>
                    <a:pt x="289451" y="141436"/>
                    <a:pt x="289451" y="141436"/>
                  </a:cubicBezTo>
                  <a:cubicBezTo>
                    <a:pt x="277969" y="129954"/>
                    <a:pt x="285814" y="135838"/>
                    <a:pt x="263137" y="128279"/>
                  </a:cubicBezTo>
                  <a:lnTo>
                    <a:pt x="253270" y="124990"/>
                  </a:lnTo>
                  <a:cubicBezTo>
                    <a:pt x="236602" y="108322"/>
                    <a:pt x="258171" y="127929"/>
                    <a:pt x="236824" y="115122"/>
                  </a:cubicBezTo>
                  <a:cubicBezTo>
                    <a:pt x="215760" y="102484"/>
                    <a:pt x="252272" y="112950"/>
                    <a:pt x="213799" y="105254"/>
                  </a:cubicBezTo>
                  <a:cubicBezTo>
                    <a:pt x="211606" y="101965"/>
                    <a:pt x="208826" y="98999"/>
                    <a:pt x="207221" y="95387"/>
                  </a:cubicBezTo>
                  <a:cubicBezTo>
                    <a:pt x="204405" y="89050"/>
                    <a:pt x="202835" y="82230"/>
                    <a:pt x="200642" y="75651"/>
                  </a:cubicBezTo>
                  <a:cubicBezTo>
                    <a:pt x="199546" y="72362"/>
                    <a:pt x="198194" y="69147"/>
                    <a:pt x="197353" y="65784"/>
                  </a:cubicBezTo>
                  <a:cubicBezTo>
                    <a:pt x="194734" y="55306"/>
                    <a:pt x="192446" y="47040"/>
                    <a:pt x="190775" y="36181"/>
                  </a:cubicBezTo>
                  <a:cubicBezTo>
                    <a:pt x="185462" y="1647"/>
                    <a:pt x="190905" y="20128"/>
                    <a:pt x="184196" y="0"/>
                  </a:cubicBezTo>
                  <a:cubicBezTo>
                    <a:pt x="182003" y="3289"/>
                    <a:pt x="179386" y="6331"/>
                    <a:pt x="177618" y="9867"/>
                  </a:cubicBezTo>
                  <a:cubicBezTo>
                    <a:pt x="176067" y="12968"/>
                    <a:pt x="176113" y="16762"/>
                    <a:pt x="174329" y="19735"/>
                  </a:cubicBezTo>
                  <a:cubicBezTo>
                    <a:pt x="172733" y="22394"/>
                    <a:pt x="169943" y="24120"/>
                    <a:pt x="167750" y="26313"/>
                  </a:cubicBezTo>
                  <a:cubicBezTo>
                    <a:pt x="156684" y="59514"/>
                    <a:pt x="173578" y="7987"/>
                    <a:pt x="161172" y="49338"/>
                  </a:cubicBezTo>
                  <a:cubicBezTo>
                    <a:pt x="159179" y="55980"/>
                    <a:pt x="156786" y="62495"/>
                    <a:pt x="154593" y="69073"/>
                  </a:cubicBezTo>
                  <a:lnTo>
                    <a:pt x="138147" y="118411"/>
                  </a:lnTo>
                  <a:lnTo>
                    <a:pt x="131569" y="138146"/>
                  </a:lnTo>
                  <a:cubicBezTo>
                    <a:pt x="130473" y="141435"/>
                    <a:pt x="130732" y="145562"/>
                    <a:pt x="128280" y="148014"/>
                  </a:cubicBezTo>
                  <a:lnTo>
                    <a:pt x="121701" y="154593"/>
                  </a:lnTo>
                  <a:cubicBezTo>
                    <a:pt x="120211" y="160555"/>
                    <a:pt x="114502" y="184817"/>
                    <a:pt x="111834" y="187485"/>
                  </a:cubicBezTo>
                  <a:lnTo>
                    <a:pt x="105255" y="194063"/>
                  </a:lnTo>
                  <a:lnTo>
                    <a:pt x="98677" y="213798"/>
                  </a:lnTo>
                  <a:cubicBezTo>
                    <a:pt x="97581" y="217087"/>
                    <a:pt x="97840" y="221214"/>
                    <a:pt x="95388" y="223666"/>
                  </a:cubicBezTo>
                  <a:lnTo>
                    <a:pt x="88809" y="230244"/>
                  </a:lnTo>
                  <a:lnTo>
                    <a:pt x="82231" y="249980"/>
                  </a:lnTo>
                  <a:cubicBezTo>
                    <a:pt x="81135" y="253269"/>
                    <a:pt x="80865" y="256962"/>
                    <a:pt x="78942" y="259847"/>
                  </a:cubicBezTo>
                  <a:lnTo>
                    <a:pt x="72363" y="269715"/>
                  </a:lnTo>
                  <a:lnTo>
                    <a:pt x="62495" y="299318"/>
                  </a:lnTo>
                  <a:cubicBezTo>
                    <a:pt x="61399" y="302607"/>
                    <a:pt x="61129" y="306300"/>
                    <a:pt x="59206" y="309185"/>
                  </a:cubicBezTo>
                  <a:cubicBezTo>
                    <a:pt x="57013" y="312474"/>
                    <a:pt x="54234" y="315441"/>
                    <a:pt x="52628" y="319053"/>
                  </a:cubicBezTo>
                  <a:cubicBezTo>
                    <a:pt x="40533" y="346265"/>
                    <a:pt x="52980" y="331856"/>
                    <a:pt x="39471" y="345367"/>
                  </a:cubicBezTo>
                  <a:lnTo>
                    <a:pt x="32893" y="365102"/>
                  </a:lnTo>
                  <a:cubicBezTo>
                    <a:pt x="31797" y="368391"/>
                    <a:pt x="31526" y="372084"/>
                    <a:pt x="29603" y="374969"/>
                  </a:cubicBezTo>
                  <a:cubicBezTo>
                    <a:pt x="27410" y="378258"/>
                    <a:pt x="24630" y="381225"/>
                    <a:pt x="23025" y="384837"/>
                  </a:cubicBezTo>
                  <a:cubicBezTo>
                    <a:pt x="10932" y="412049"/>
                    <a:pt x="23378" y="397641"/>
                    <a:pt x="9868" y="411151"/>
                  </a:cubicBezTo>
                  <a:lnTo>
                    <a:pt x="3290" y="430886"/>
                  </a:lnTo>
                  <a:lnTo>
                    <a:pt x="0" y="440754"/>
                  </a:lnTo>
                  <a:cubicBezTo>
                    <a:pt x="3289" y="441850"/>
                    <a:pt x="7047" y="442028"/>
                    <a:pt x="9868" y="444043"/>
                  </a:cubicBezTo>
                  <a:cubicBezTo>
                    <a:pt x="14915" y="447648"/>
                    <a:pt x="17141" y="455239"/>
                    <a:pt x="23025" y="457200"/>
                  </a:cubicBezTo>
                  <a:cubicBezTo>
                    <a:pt x="56219" y="468264"/>
                    <a:pt x="4710" y="451376"/>
                    <a:pt x="46049" y="463778"/>
                  </a:cubicBezTo>
                  <a:cubicBezTo>
                    <a:pt x="52691" y="465771"/>
                    <a:pt x="59206" y="468164"/>
                    <a:pt x="65785" y="470357"/>
                  </a:cubicBezTo>
                  <a:lnTo>
                    <a:pt x="75652" y="473646"/>
                  </a:lnTo>
                  <a:cubicBezTo>
                    <a:pt x="97278" y="495268"/>
                    <a:pt x="56609" y="456566"/>
                    <a:pt x="101966" y="486803"/>
                  </a:cubicBezTo>
                  <a:cubicBezTo>
                    <a:pt x="108544" y="491188"/>
                    <a:pt x="114201" y="497458"/>
                    <a:pt x="121701" y="499959"/>
                  </a:cubicBezTo>
                  <a:cubicBezTo>
                    <a:pt x="124990" y="501056"/>
                    <a:pt x="128538" y="501565"/>
                    <a:pt x="131569" y="503249"/>
                  </a:cubicBezTo>
                  <a:cubicBezTo>
                    <a:pt x="138480" y="507088"/>
                    <a:pt x="145714" y="510815"/>
                    <a:pt x="151304" y="516405"/>
                  </a:cubicBezTo>
                  <a:cubicBezTo>
                    <a:pt x="153497" y="518598"/>
                    <a:pt x="155109" y="521597"/>
                    <a:pt x="157883" y="522984"/>
                  </a:cubicBezTo>
                  <a:cubicBezTo>
                    <a:pt x="164085" y="526085"/>
                    <a:pt x="171040" y="527369"/>
                    <a:pt x="177618" y="529562"/>
                  </a:cubicBezTo>
                  <a:lnTo>
                    <a:pt x="187485" y="532851"/>
                  </a:lnTo>
                  <a:lnTo>
                    <a:pt x="197353" y="536141"/>
                  </a:lnTo>
                  <a:lnTo>
                    <a:pt x="207221" y="539430"/>
                  </a:lnTo>
                  <a:lnTo>
                    <a:pt x="200642" y="559165"/>
                  </a:lnTo>
                  <a:cubicBezTo>
                    <a:pt x="198475" y="565666"/>
                    <a:pt x="196572" y="574262"/>
                    <a:pt x="190775" y="578900"/>
                  </a:cubicBezTo>
                  <a:cubicBezTo>
                    <a:pt x="188067" y="581066"/>
                    <a:pt x="184196" y="581093"/>
                    <a:pt x="180907" y="582190"/>
                  </a:cubicBezTo>
                  <a:cubicBezTo>
                    <a:pt x="178714" y="585479"/>
                    <a:pt x="176097" y="588521"/>
                    <a:pt x="174329" y="592057"/>
                  </a:cubicBezTo>
                  <a:cubicBezTo>
                    <a:pt x="172778" y="595158"/>
                    <a:pt x="173491" y="599473"/>
                    <a:pt x="171039" y="601925"/>
                  </a:cubicBezTo>
                  <a:cubicBezTo>
                    <a:pt x="168588" y="604376"/>
                    <a:pt x="164461" y="604118"/>
                    <a:pt x="161172" y="605214"/>
                  </a:cubicBezTo>
                  <a:cubicBezTo>
                    <a:pt x="155054" y="611332"/>
                    <a:pt x="152164" y="613362"/>
                    <a:pt x="148015" y="621660"/>
                  </a:cubicBezTo>
                  <a:cubicBezTo>
                    <a:pt x="146464" y="624761"/>
                    <a:pt x="144726" y="631528"/>
                    <a:pt x="144726" y="631528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8" name="Forme libre 7"/>
            <p:cNvSpPr/>
            <p:nvPr/>
          </p:nvSpPr>
          <p:spPr>
            <a:xfrm>
              <a:off x="8529059" y="3330054"/>
              <a:ext cx="260099" cy="573206"/>
            </a:xfrm>
            <a:custGeom>
              <a:avLst/>
              <a:gdLst>
                <a:gd name="connsiteX0" fmla="*/ 55383 w 260099"/>
                <a:gd name="connsiteY0" fmla="*/ 0 h 573206"/>
                <a:gd name="connsiteX1" fmla="*/ 96326 w 260099"/>
                <a:gd name="connsiteY1" fmla="*/ 68239 h 573206"/>
                <a:gd name="connsiteX2" fmla="*/ 137269 w 260099"/>
                <a:gd name="connsiteY2" fmla="*/ 81886 h 573206"/>
                <a:gd name="connsiteX3" fmla="*/ 178213 w 260099"/>
                <a:gd name="connsiteY3" fmla="*/ 109182 h 573206"/>
                <a:gd name="connsiteX4" fmla="*/ 191860 w 260099"/>
                <a:gd name="connsiteY4" fmla="*/ 150125 h 573206"/>
                <a:gd name="connsiteX5" fmla="*/ 232804 w 260099"/>
                <a:gd name="connsiteY5" fmla="*/ 177421 h 573206"/>
                <a:gd name="connsiteX6" fmla="*/ 260099 w 260099"/>
                <a:gd name="connsiteY6" fmla="*/ 218364 h 573206"/>
                <a:gd name="connsiteX7" fmla="*/ 246451 w 260099"/>
                <a:gd name="connsiteY7" fmla="*/ 313898 h 573206"/>
                <a:gd name="connsiteX8" fmla="*/ 191860 w 260099"/>
                <a:gd name="connsiteY8" fmla="*/ 327546 h 573206"/>
                <a:gd name="connsiteX9" fmla="*/ 123622 w 260099"/>
                <a:gd name="connsiteY9" fmla="*/ 341194 h 573206"/>
                <a:gd name="connsiteX10" fmla="*/ 109974 w 260099"/>
                <a:gd name="connsiteY10" fmla="*/ 382137 h 573206"/>
                <a:gd name="connsiteX11" fmla="*/ 69031 w 260099"/>
                <a:gd name="connsiteY11" fmla="*/ 423080 h 573206"/>
                <a:gd name="connsiteX12" fmla="*/ 792 w 260099"/>
                <a:gd name="connsiteY12" fmla="*/ 545910 h 573206"/>
                <a:gd name="connsiteX13" fmla="*/ 792 w 260099"/>
                <a:gd name="connsiteY13" fmla="*/ 573206 h 573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0099" h="573206">
                  <a:moveTo>
                    <a:pt x="55383" y="0"/>
                  </a:moveTo>
                  <a:cubicBezTo>
                    <a:pt x="69031" y="22746"/>
                    <a:pt x="77569" y="49482"/>
                    <a:pt x="96326" y="68239"/>
                  </a:cubicBezTo>
                  <a:cubicBezTo>
                    <a:pt x="106498" y="78411"/>
                    <a:pt x="124402" y="75453"/>
                    <a:pt x="137269" y="81886"/>
                  </a:cubicBezTo>
                  <a:cubicBezTo>
                    <a:pt x="151940" y="89222"/>
                    <a:pt x="164565" y="100083"/>
                    <a:pt x="178213" y="109182"/>
                  </a:cubicBezTo>
                  <a:cubicBezTo>
                    <a:pt x="182762" y="122830"/>
                    <a:pt x="182873" y="138892"/>
                    <a:pt x="191860" y="150125"/>
                  </a:cubicBezTo>
                  <a:cubicBezTo>
                    <a:pt x="202107" y="162933"/>
                    <a:pt x="221205" y="165822"/>
                    <a:pt x="232804" y="177421"/>
                  </a:cubicBezTo>
                  <a:cubicBezTo>
                    <a:pt x="244402" y="189019"/>
                    <a:pt x="251001" y="204716"/>
                    <a:pt x="260099" y="218364"/>
                  </a:cubicBezTo>
                  <a:cubicBezTo>
                    <a:pt x="255550" y="250209"/>
                    <a:pt x="263500" y="286620"/>
                    <a:pt x="246451" y="313898"/>
                  </a:cubicBezTo>
                  <a:cubicBezTo>
                    <a:pt x="236510" y="329804"/>
                    <a:pt x="210170" y="323477"/>
                    <a:pt x="191860" y="327546"/>
                  </a:cubicBezTo>
                  <a:cubicBezTo>
                    <a:pt x="169216" y="332578"/>
                    <a:pt x="146368" y="336645"/>
                    <a:pt x="123622" y="341194"/>
                  </a:cubicBezTo>
                  <a:cubicBezTo>
                    <a:pt x="119073" y="354842"/>
                    <a:pt x="117954" y="370167"/>
                    <a:pt x="109974" y="382137"/>
                  </a:cubicBezTo>
                  <a:cubicBezTo>
                    <a:pt x="99268" y="398196"/>
                    <a:pt x="80880" y="407845"/>
                    <a:pt x="69031" y="423080"/>
                  </a:cubicBezTo>
                  <a:cubicBezTo>
                    <a:pt x="39567" y="460962"/>
                    <a:pt x="10296" y="498392"/>
                    <a:pt x="792" y="545910"/>
                  </a:cubicBezTo>
                  <a:cubicBezTo>
                    <a:pt x="-992" y="554832"/>
                    <a:pt x="792" y="564107"/>
                    <a:pt x="792" y="573206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8" name="Ellipse 27"/>
          <p:cNvSpPr/>
          <p:nvPr/>
        </p:nvSpPr>
        <p:spPr>
          <a:xfrm>
            <a:off x="6465168" y="2439443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6897216" y="2276872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7329264" y="4006108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36" name="Ellipse 35"/>
          <p:cNvSpPr/>
          <p:nvPr/>
        </p:nvSpPr>
        <p:spPr>
          <a:xfrm>
            <a:off x="7473280" y="3718076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37" name="Ellipse 36"/>
          <p:cNvSpPr/>
          <p:nvPr/>
        </p:nvSpPr>
        <p:spPr>
          <a:xfrm>
            <a:off x="7761312" y="3862092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38" name="Ellipse 37"/>
          <p:cNvSpPr/>
          <p:nvPr/>
        </p:nvSpPr>
        <p:spPr>
          <a:xfrm>
            <a:off x="7329264" y="3718076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39" name="Ellipse 38"/>
          <p:cNvSpPr/>
          <p:nvPr/>
        </p:nvSpPr>
        <p:spPr>
          <a:xfrm>
            <a:off x="7041232" y="2349924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40" name="Ellipse 39"/>
          <p:cNvSpPr/>
          <p:nvPr/>
        </p:nvSpPr>
        <p:spPr>
          <a:xfrm>
            <a:off x="6969224" y="3790084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41" name="Ellipse 40"/>
          <p:cNvSpPr/>
          <p:nvPr/>
        </p:nvSpPr>
        <p:spPr>
          <a:xfrm>
            <a:off x="6617568" y="3070004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8913440" y="2925988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7905328" y="2709964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44" name="Ellipse 43"/>
          <p:cNvSpPr/>
          <p:nvPr/>
        </p:nvSpPr>
        <p:spPr>
          <a:xfrm>
            <a:off x="7977336" y="3574060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45" name="Ellipse 44"/>
          <p:cNvSpPr/>
          <p:nvPr/>
        </p:nvSpPr>
        <p:spPr>
          <a:xfrm>
            <a:off x="7329264" y="2637956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46" name="Ellipse 45"/>
          <p:cNvSpPr/>
          <p:nvPr/>
        </p:nvSpPr>
        <p:spPr>
          <a:xfrm>
            <a:off x="6617568" y="2591843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47" name="Ellipse 46"/>
          <p:cNvSpPr/>
          <p:nvPr/>
        </p:nvSpPr>
        <p:spPr>
          <a:xfrm>
            <a:off x="8265368" y="2781972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48" name="Ellipse 47"/>
          <p:cNvSpPr/>
          <p:nvPr/>
        </p:nvSpPr>
        <p:spPr>
          <a:xfrm>
            <a:off x="7473280" y="2853980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49" name="Ellipse 48"/>
          <p:cNvSpPr/>
          <p:nvPr/>
        </p:nvSpPr>
        <p:spPr>
          <a:xfrm>
            <a:off x="7617296" y="2853980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50" name="Ellipse 49"/>
          <p:cNvSpPr/>
          <p:nvPr/>
        </p:nvSpPr>
        <p:spPr>
          <a:xfrm>
            <a:off x="7401272" y="2744243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51" name="Ellipse 50"/>
          <p:cNvSpPr/>
          <p:nvPr/>
        </p:nvSpPr>
        <p:spPr>
          <a:xfrm>
            <a:off x="8265368" y="2924944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52" name="Ellipse 51"/>
          <p:cNvSpPr/>
          <p:nvPr/>
        </p:nvSpPr>
        <p:spPr>
          <a:xfrm>
            <a:off x="8121352" y="2925988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53" name="Ellipse 52"/>
          <p:cNvSpPr/>
          <p:nvPr/>
        </p:nvSpPr>
        <p:spPr>
          <a:xfrm>
            <a:off x="8553400" y="3502052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54" name="Ellipse 53"/>
          <p:cNvSpPr/>
          <p:nvPr/>
        </p:nvSpPr>
        <p:spPr>
          <a:xfrm>
            <a:off x="7473280" y="2420888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7617296" y="2421932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56" name="Ellipse 55"/>
          <p:cNvSpPr/>
          <p:nvPr/>
        </p:nvSpPr>
        <p:spPr>
          <a:xfrm>
            <a:off x="7689304" y="4437112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57" name="Ellipse 56"/>
          <p:cNvSpPr/>
          <p:nvPr/>
        </p:nvSpPr>
        <p:spPr>
          <a:xfrm>
            <a:off x="7545288" y="4438156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58" name="Ellipse 57"/>
          <p:cNvSpPr/>
          <p:nvPr/>
        </p:nvSpPr>
        <p:spPr>
          <a:xfrm>
            <a:off x="8481392" y="4222132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59" name="Ellipse 58"/>
          <p:cNvSpPr/>
          <p:nvPr/>
        </p:nvSpPr>
        <p:spPr>
          <a:xfrm>
            <a:off x="9273480" y="3717032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60" name="Ellipse 59"/>
          <p:cNvSpPr/>
          <p:nvPr/>
        </p:nvSpPr>
        <p:spPr>
          <a:xfrm>
            <a:off x="6769968" y="2744243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61" name="Ellipse 60"/>
          <p:cNvSpPr/>
          <p:nvPr/>
        </p:nvSpPr>
        <p:spPr>
          <a:xfrm>
            <a:off x="8841432" y="5446268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5025008" y="2708920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63" name="Ellipse 62"/>
          <p:cNvSpPr/>
          <p:nvPr/>
        </p:nvSpPr>
        <p:spPr>
          <a:xfrm>
            <a:off x="8913440" y="5157192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64" name="Ellipse 63"/>
          <p:cNvSpPr/>
          <p:nvPr/>
        </p:nvSpPr>
        <p:spPr>
          <a:xfrm>
            <a:off x="5097016" y="4366148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65" name="Ellipse 64"/>
          <p:cNvSpPr/>
          <p:nvPr/>
        </p:nvSpPr>
        <p:spPr>
          <a:xfrm>
            <a:off x="6105128" y="3862092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66" name="Ellipse 65"/>
          <p:cNvSpPr/>
          <p:nvPr/>
        </p:nvSpPr>
        <p:spPr>
          <a:xfrm>
            <a:off x="5745088" y="3646068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67" name="Ellipse 66"/>
          <p:cNvSpPr/>
          <p:nvPr/>
        </p:nvSpPr>
        <p:spPr>
          <a:xfrm>
            <a:off x="5745088" y="1772816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68" name="Ellipse 67"/>
          <p:cNvSpPr/>
          <p:nvPr/>
        </p:nvSpPr>
        <p:spPr>
          <a:xfrm>
            <a:off x="8913440" y="3789040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8769424" y="5158236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70" name="Ellipse 69"/>
          <p:cNvSpPr/>
          <p:nvPr/>
        </p:nvSpPr>
        <p:spPr>
          <a:xfrm>
            <a:off x="6393160" y="4725144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71" name="Ellipse 70"/>
          <p:cNvSpPr/>
          <p:nvPr/>
        </p:nvSpPr>
        <p:spPr>
          <a:xfrm>
            <a:off x="9273480" y="3212976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72" name="Ellipse 71"/>
          <p:cNvSpPr/>
          <p:nvPr/>
        </p:nvSpPr>
        <p:spPr>
          <a:xfrm>
            <a:off x="5169024" y="2708920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73" name="Ellipse 72"/>
          <p:cNvSpPr/>
          <p:nvPr/>
        </p:nvSpPr>
        <p:spPr>
          <a:xfrm>
            <a:off x="5961112" y="1988840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74" name="Ellipse 73"/>
          <p:cNvSpPr/>
          <p:nvPr/>
        </p:nvSpPr>
        <p:spPr>
          <a:xfrm>
            <a:off x="8841432" y="4510164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  <p:sp>
        <p:nvSpPr>
          <p:cNvPr id="75" name="Ellipse 74"/>
          <p:cNvSpPr/>
          <p:nvPr/>
        </p:nvSpPr>
        <p:spPr>
          <a:xfrm>
            <a:off x="5457056" y="3142012"/>
            <a:ext cx="72008" cy="709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3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4"/>
          <p:cNvSpPr txBox="1">
            <a:spLocks/>
          </p:cNvSpPr>
          <p:nvPr/>
        </p:nvSpPr>
        <p:spPr>
          <a:xfrm>
            <a:off x="0" y="5955113"/>
            <a:ext cx="3988924" cy="338145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38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TVP – Parcours de formation hybride </a:t>
            </a:r>
          </a:p>
        </p:txBody>
      </p:sp>
      <p:sp>
        <p:nvSpPr>
          <p:cNvPr id="3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13399" y="6356689"/>
            <a:ext cx="127148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848544" y="583058"/>
            <a:ext cx="8280920" cy="466077"/>
          </a:xfrm>
          <a:prstGeom prst="rect">
            <a:avLst/>
          </a:prstGeom>
          <a:solidFill>
            <a:srgbClr val="FFC000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60"/>
              </a:lnSpc>
            </a:pPr>
            <a:r>
              <a:rPr lang="fr-FR" dirty="0"/>
              <a:t>Épreuves intermédiaires - Les finalistes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023278" y="126246"/>
            <a:ext cx="8501009" cy="186081"/>
            <a:chOff x="1039538" y="188640"/>
            <a:chExt cx="8501009" cy="186081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1039538" y="352985"/>
              <a:ext cx="85010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115" y="188640"/>
              <a:ext cx="394284" cy="186081"/>
            </a:xfrm>
            <a:prstGeom prst="rect">
              <a:avLst/>
            </a:prstGeom>
          </p:spPr>
        </p:pic>
      </p:grpSp>
      <p:sp>
        <p:nvSpPr>
          <p:cNvPr id="15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496" y="6356689"/>
            <a:ext cx="6396000" cy="480000"/>
          </a:xfrm>
        </p:spPr>
        <p:txBody>
          <a:bodyPr/>
          <a:lstStyle/>
          <a:p>
            <a:r>
              <a:rPr lang="fr-FR" dirty="0"/>
              <a:t>Concours Région académique Grand Est « AGOrA en Action » - édition 2022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496" y="1107095"/>
            <a:ext cx="6099398" cy="518616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812496" y="3933056"/>
            <a:ext cx="3308777" cy="989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Lycée A. KASTLER - STENAY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Ensemble ST ÉTIENNE - METZ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Lycée Ch. HERMITE - DIEUZE</a:t>
            </a:r>
          </a:p>
        </p:txBody>
      </p:sp>
      <p:pic>
        <p:nvPicPr>
          <p:cNvPr id="11" name="Image 10" descr="Logo de l'organisation"/>
          <p:cNvPicPr/>
          <p:nvPr/>
        </p:nvPicPr>
        <p:blipFill rotWithShape="1">
          <a:blip r:embed="rId5"/>
          <a:srcRect t="8166" b="39928"/>
          <a:stretch/>
        </p:blipFill>
        <p:spPr>
          <a:xfrm>
            <a:off x="7423518" y="2780928"/>
            <a:ext cx="1973644" cy="797372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621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4"/>
          <p:cNvSpPr txBox="1">
            <a:spLocks/>
          </p:cNvSpPr>
          <p:nvPr/>
        </p:nvSpPr>
        <p:spPr>
          <a:xfrm>
            <a:off x="0" y="5955113"/>
            <a:ext cx="3988924" cy="338145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38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TVP – Parcours de formation hybride </a:t>
            </a:r>
          </a:p>
        </p:txBody>
      </p:sp>
      <p:sp>
        <p:nvSpPr>
          <p:cNvPr id="3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13399" y="6356689"/>
            <a:ext cx="127148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848544" y="658667"/>
            <a:ext cx="8280920" cy="466077"/>
          </a:xfrm>
          <a:prstGeom prst="rect">
            <a:avLst/>
          </a:prstGeom>
          <a:solidFill>
            <a:srgbClr val="FFC000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60"/>
              </a:lnSpc>
            </a:pPr>
            <a:r>
              <a:rPr lang="fr-FR" dirty="0"/>
              <a:t>La finale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023278" y="126246"/>
            <a:ext cx="8501009" cy="186081"/>
            <a:chOff x="1039538" y="188640"/>
            <a:chExt cx="8501009" cy="186081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1039538" y="352985"/>
              <a:ext cx="85010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115" y="188640"/>
              <a:ext cx="394284" cy="186081"/>
            </a:xfrm>
            <a:prstGeom prst="rect">
              <a:avLst/>
            </a:prstGeom>
          </p:spPr>
        </p:pic>
      </p:grpSp>
      <p:sp>
        <p:nvSpPr>
          <p:cNvPr id="15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496" y="6356689"/>
            <a:ext cx="6396000" cy="480000"/>
          </a:xfrm>
        </p:spPr>
        <p:txBody>
          <a:bodyPr/>
          <a:lstStyle/>
          <a:p>
            <a:r>
              <a:rPr lang="fr-FR" dirty="0"/>
              <a:t>Concours Région académique Grand Est « AGOrA en Action » - édition 2022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96" y="1326285"/>
            <a:ext cx="3349893" cy="4737242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7" name="Rectangle 16"/>
          <p:cNvSpPr/>
          <p:nvPr/>
        </p:nvSpPr>
        <p:spPr>
          <a:xfrm>
            <a:off x="3988924" y="1217923"/>
            <a:ext cx="6718750" cy="5220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1400" b="1" u="sng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Concept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19 mai - Strasbourg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 meilleures équipes de chaque académie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Coaching par un étudiant de BTS Gestion de la PME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Mise en situation professionnelle - Ateliers tournants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Jurys professionnels (sujet / évaluation)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Accueil organisé par les TGA Ste Clotilde - Strasbourg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Trophées créés par les BMA verriers Labroise - Sarrebourg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fr-FR" sz="8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fr-FR" sz="1400" b="1" u="sng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Organisation : ateliers tournants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A1 : Présenter une affiche - explicitation - CARSAT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A2 : Contrôler une facture - AFDET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A3 : Organiser une cérémonie - FFMAS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A4 : Accueillir en langue étrangère - DARILV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solidFill>
                  <a:srgbClr val="0070C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A5 : Gérer un budget - BANQUE DE FRANCE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fr-FR" sz="14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A6 : Réaliser une recherche documentaire - CANOPÉ</a:t>
            </a:r>
            <a:endParaRPr lang="fr-FR" sz="2400" dirty="0">
              <a:solidFill>
                <a:srgbClr val="0070C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8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4"/>
          <p:cNvSpPr txBox="1">
            <a:spLocks/>
          </p:cNvSpPr>
          <p:nvPr/>
        </p:nvSpPr>
        <p:spPr>
          <a:xfrm>
            <a:off x="0" y="5955113"/>
            <a:ext cx="3988924" cy="338145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38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TVP – Parcours de formation hybride </a:t>
            </a:r>
          </a:p>
        </p:txBody>
      </p:sp>
      <p:sp>
        <p:nvSpPr>
          <p:cNvPr id="3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13399" y="6356689"/>
            <a:ext cx="127148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848544" y="658667"/>
            <a:ext cx="8280920" cy="466077"/>
          </a:xfrm>
          <a:prstGeom prst="rect">
            <a:avLst/>
          </a:prstGeom>
          <a:solidFill>
            <a:srgbClr val="FFC000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60"/>
              </a:lnSpc>
            </a:pPr>
            <a:r>
              <a:rPr lang="fr-FR" dirty="0"/>
              <a:t>La finale - Les partenaires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023278" y="126246"/>
            <a:ext cx="8501009" cy="186081"/>
            <a:chOff x="1039538" y="188640"/>
            <a:chExt cx="8501009" cy="186081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1039538" y="352985"/>
              <a:ext cx="85010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115" y="188640"/>
              <a:ext cx="394284" cy="186081"/>
            </a:xfrm>
            <a:prstGeom prst="rect">
              <a:avLst/>
            </a:prstGeom>
          </p:spPr>
        </p:pic>
      </p:grpSp>
      <p:sp>
        <p:nvSpPr>
          <p:cNvPr id="15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496" y="6356689"/>
            <a:ext cx="6396000" cy="480000"/>
          </a:xfrm>
        </p:spPr>
        <p:txBody>
          <a:bodyPr/>
          <a:lstStyle/>
          <a:p>
            <a:r>
              <a:rPr lang="fr-FR" dirty="0"/>
              <a:t>Concours Région académique Grand Est « AGOrA en Action » - édition 2022</a:t>
            </a:r>
          </a:p>
        </p:txBody>
      </p:sp>
      <p:pic>
        <p:nvPicPr>
          <p:cNvPr id="11" name="Image 10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2" y="1433935"/>
            <a:ext cx="2288326" cy="980430"/>
          </a:xfrm>
          <a:prstGeom prst="rect">
            <a:avLst/>
          </a:prstGeom>
        </p:spPr>
      </p:pic>
      <p:pic>
        <p:nvPicPr>
          <p:cNvPr id="16" name="Image 15" descr="Une image contenant texte&#10;&#10;Description générée automatiquemen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764" y="3872864"/>
            <a:ext cx="2155613" cy="993776"/>
          </a:xfrm>
          <a:prstGeom prst="rect">
            <a:avLst/>
          </a:prstGeom>
        </p:spPr>
      </p:pic>
      <p:pic>
        <p:nvPicPr>
          <p:cNvPr id="17" name="Image 16" descr="Une image contenant texte, tableau de points&#10;&#10;Description générée automatiquemen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33" y="5286378"/>
            <a:ext cx="2107687" cy="837807"/>
          </a:xfrm>
          <a:prstGeom prst="rect">
            <a:avLst/>
          </a:prstGeom>
        </p:spPr>
      </p:pic>
      <p:pic>
        <p:nvPicPr>
          <p:cNvPr id="18" name="Image 17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835" y="2897876"/>
            <a:ext cx="1893137" cy="598014"/>
          </a:xfrm>
          <a:prstGeom prst="rect">
            <a:avLst/>
          </a:prstGeom>
        </p:spPr>
      </p:pic>
      <p:pic>
        <p:nvPicPr>
          <p:cNvPr id="19" name="Image 18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701" y="1573198"/>
            <a:ext cx="3463795" cy="653384"/>
          </a:xfrm>
          <a:prstGeom prst="rect">
            <a:avLst/>
          </a:prstGeom>
        </p:spPr>
      </p:pic>
      <p:pic>
        <p:nvPicPr>
          <p:cNvPr id="20" name="Image 19" descr="Image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049" y="5083410"/>
            <a:ext cx="1201436" cy="1162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Image 20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69" y="2536987"/>
            <a:ext cx="2213343" cy="994829"/>
          </a:xfrm>
          <a:prstGeom prst="rect">
            <a:avLst/>
          </a:prstGeom>
        </p:spPr>
      </p:pic>
      <p:pic>
        <p:nvPicPr>
          <p:cNvPr id="22" name="Image 21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257" y="5253808"/>
            <a:ext cx="1083129" cy="880016"/>
          </a:xfrm>
          <a:prstGeom prst="rect">
            <a:avLst/>
          </a:prstGeom>
        </p:spPr>
      </p:pic>
      <p:pic>
        <p:nvPicPr>
          <p:cNvPr id="23" name="Image 22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38" b="22060"/>
          <a:stretch/>
        </p:blipFill>
        <p:spPr>
          <a:xfrm>
            <a:off x="5177124" y="3760764"/>
            <a:ext cx="2309686" cy="1152128"/>
          </a:xfrm>
          <a:prstGeom prst="rect">
            <a:avLst/>
          </a:prstGeom>
        </p:spPr>
      </p:pic>
      <p:pic>
        <p:nvPicPr>
          <p:cNvPr id="25" name="Image 24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372" y="5655924"/>
            <a:ext cx="2103234" cy="250560"/>
          </a:xfrm>
          <a:prstGeom prst="rect">
            <a:avLst/>
          </a:prstGeom>
        </p:spPr>
      </p:pic>
      <p:pic>
        <p:nvPicPr>
          <p:cNvPr id="26" name="Image 25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810" y="4180489"/>
            <a:ext cx="1788357" cy="2167000"/>
          </a:xfrm>
          <a:prstGeom prst="rect">
            <a:avLst/>
          </a:prstGeom>
        </p:spPr>
      </p:pic>
      <p:pic>
        <p:nvPicPr>
          <p:cNvPr id="27" name="Image 26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3" y="4012569"/>
            <a:ext cx="2183169" cy="712909"/>
          </a:xfrm>
          <a:prstGeom prst="rect">
            <a:avLst/>
          </a:prstGeom>
        </p:spPr>
      </p:pic>
      <p:pic>
        <p:nvPicPr>
          <p:cNvPr id="28" name="Image 27" descr="Lycée René Cassin à STRASBOURG Les prochaines Journées Portes Ouvertes en  Alsace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346" y="2711246"/>
            <a:ext cx="1604399" cy="12218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Image 28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346" y="1509673"/>
            <a:ext cx="1738433" cy="767199"/>
          </a:xfrm>
          <a:prstGeom prst="rect">
            <a:avLst/>
          </a:prstGeom>
        </p:spPr>
      </p:pic>
      <p:pic>
        <p:nvPicPr>
          <p:cNvPr id="30" name="Image 29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357" y="2601985"/>
            <a:ext cx="2117490" cy="897876"/>
          </a:xfrm>
          <a:prstGeom prst="rect">
            <a:avLst/>
          </a:prstGeom>
        </p:spPr>
      </p:pic>
      <p:cxnSp>
        <p:nvCxnSpPr>
          <p:cNvPr id="4" name="Connecteur droit 3"/>
          <p:cNvCxnSpPr/>
          <p:nvPr/>
        </p:nvCxnSpPr>
        <p:spPr>
          <a:xfrm>
            <a:off x="7761312" y="1781716"/>
            <a:ext cx="0" cy="4182297"/>
          </a:xfrm>
          <a:prstGeom prst="line">
            <a:avLst/>
          </a:prstGeom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852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4"/>
          <p:cNvSpPr txBox="1">
            <a:spLocks/>
          </p:cNvSpPr>
          <p:nvPr/>
        </p:nvSpPr>
        <p:spPr>
          <a:xfrm>
            <a:off x="0" y="5955113"/>
            <a:ext cx="3988924" cy="338145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38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TVP – Parcours de formation hybride </a:t>
            </a:r>
          </a:p>
        </p:txBody>
      </p:sp>
      <p:sp>
        <p:nvSpPr>
          <p:cNvPr id="3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13399" y="6356689"/>
            <a:ext cx="127148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848544" y="658667"/>
            <a:ext cx="8280920" cy="466077"/>
          </a:xfrm>
          <a:prstGeom prst="rect">
            <a:avLst/>
          </a:prstGeom>
          <a:solidFill>
            <a:srgbClr val="FFC000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60"/>
              </a:lnSpc>
            </a:pPr>
            <a:r>
              <a:rPr lang="fr-FR" dirty="0"/>
              <a:t>La finale - Les ateliers Pros…  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023278" y="126246"/>
            <a:ext cx="8501009" cy="186081"/>
            <a:chOff x="1039538" y="188640"/>
            <a:chExt cx="8501009" cy="186081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1039538" y="352985"/>
              <a:ext cx="85010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115" y="188640"/>
              <a:ext cx="394284" cy="186081"/>
            </a:xfrm>
            <a:prstGeom prst="rect">
              <a:avLst/>
            </a:prstGeom>
          </p:spPr>
        </p:pic>
      </p:grpSp>
      <p:sp>
        <p:nvSpPr>
          <p:cNvPr id="15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496" y="6356689"/>
            <a:ext cx="6396000" cy="480000"/>
          </a:xfrm>
        </p:spPr>
        <p:txBody>
          <a:bodyPr/>
          <a:lstStyle/>
          <a:p>
            <a:r>
              <a:rPr lang="fr-FR" dirty="0"/>
              <a:t>Concours Région académique Grand Est « AGOrA en Action » - édition 2022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" t="26901" r="12201"/>
          <a:stretch/>
        </p:blipFill>
        <p:spPr>
          <a:xfrm>
            <a:off x="434962" y="1292087"/>
            <a:ext cx="3118998" cy="204852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936" y="2217042"/>
            <a:ext cx="5381818" cy="4036363"/>
          </a:xfrm>
          <a:prstGeom prst="rect">
            <a:avLst/>
          </a:prstGeom>
        </p:spPr>
      </p:pic>
      <p:pic>
        <p:nvPicPr>
          <p:cNvPr id="16" name="Image 15" descr="Une image contenant texte&#10;&#10;Description générée automatiquement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39"/>
          <a:stretch/>
        </p:blipFill>
        <p:spPr>
          <a:xfrm>
            <a:off x="5341469" y="1412591"/>
            <a:ext cx="1836475" cy="593151"/>
          </a:xfrm>
          <a:prstGeom prst="rect">
            <a:avLst/>
          </a:prstGeom>
        </p:spPr>
      </p:pic>
      <p:pic>
        <p:nvPicPr>
          <p:cNvPr id="19" name="Image 18" descr="Image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25"/>
          <a:stretch/>
        </p:blipFill>
        <p:spPr bwMode="auto">
          <a:xfrm>
            <a:off x="8734255" y="1267202"/>
            <a:ext cx="806292" cy="65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 descr="Une image contenant texte, tableau de points&#10;&#10;Description générée automatiquement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45"/>
          <a:stretch/>
        </p:blipFill>
        <p:spPr>
          <a:xfrm>
            <a:off x="646056" y="5597956"/>
            <a:ext cx="1949885" cy="526229"/>
          </a:xfrm>
          <a:prstGeom prst="rect">
            <a:avLst/>
          </a:prstGeom>
        </p:spPr>
      </p:pic>
      <p:pic>
        <p:nvPicPr>
          <p:cNvPr id="20" name="Image 19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2970771"/>
            <a:ext cx="1102588" cy="471791"/>
          </a:xfrm>
          <a:prstGeom prst="rect">
            <a:avLst/>
          </a:prstGeom>
        </p:spPr>
      </p:pic>
      <p:pic>
        <p:nvPicPr>
          <p:cNvPr id="21" name="Image 20"/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00" b="23944"/>
          <a:stretch/>
        </p:blipFill>
        <p:spPr>
          <a:xfrm>
            <a:off x="186798" y="3732984"/>
            <a:ext cx="1950761" cy="846036"/>
          </a:xfrm>
          <a:prstGeom prst="rect">
            <a:avLst/>
          </a:prstGeom>
        </p:spPr>
      </p:pic>
      <p:pic>
        <p:nvPicPr>
          <p:cNvPr id="22" name="Image 21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13" y="4579021"/>
            <a:ext cx="1628212" cy="563234"/>
          </a:xfrm>
          <a:prstGeom prst="rect">
            <a:avLst/>
          </a:prstGeom>
        </p:spPr>
      </p:pic>
      <p:pic>
        <p:nvPicPr>
          <p:cNvPr id="23" name="Image 22"/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64"/>
          <a:stretch/>
        </p:blipFill>
        <p:spPr>
          <a:xfrm>
            <a:off x="4592960" y="2407149"/>
            <a:ext cx="1656184" cy="499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29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4"/>
          <p:cNvSpPr txBox="1">
            <a:spLocks/>
          </p:cNvSpPr>
          <p:nvPr/>
        </p:nvSpPr>
        <p:spPr>
          <a:xfrm>
            <a:off x="0" y="5955113"/>
            <a:ext cx="3988924" cy="338145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38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TVP – Parcours de formation hybride </a:t>
            </a:r>
          </a:p>
        </p:txBody>
      </p:sp>
      <p:sp>
        <p:nvSpPr>
          <p:cNvPr id="3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13399" y="6356689"/>
            <a:ext cx="127148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848544" y="658667"/>
            <a:ext cx="8280920" cy="466077"/>
          </a:xfrm>
          <a:prstGeom prst="rect">
            <a:avLst/>
          </a:prstGeom>
          <a:solidFill>
            <a:srgbClr val="FFC000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60"/>
              </a:lnSpc>
            </a:pPr>
            <a:r>
              <a:rPr lang="fr-FR" dirty="0"/>
              <a:t>La finale - Les ateliers Pros…  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023278" y="126246"/>
            <a:ext cx="8501009" cy="186081"/>
            <a:chOff x="1039538" y="188640"/>
            <a:chExt cx="8501009" cy="186081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1039538" y="352985"/>
              <a:ext cx="85010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115" y="188640"/>
              <a:ext cx="394284" cy="186081"/>
            </a:xfrm>
            <a:prstGeom prst="rect">
              <a:avLst/>
            </a:prstGeom>
          </p:spPr>
        </p:pic>
      </p:grpSp>
      <p:sp>
        <p:nvSpPr>
          <p:cNvPr id="15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496" y="6356689"/>
            <a:ext cx="6396000" cy="480000"/>
          </a:xfrm>
        </p:spPr>
        <p:txBody>
          <a:bodyPr/>
          <a:lstStyle/>
          <a:p>
            <a:r>
              <a:rPr lang="fr-FR" dirty="0"/>
              <a:t>Concours Région académique Grand Est « AGOrA en Action » - édition 2022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19" y="1988840"/>
            <a:ext cx="5385663" cy="4037775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104" y="1188175"/>
            <a:ext cx="3096750" cy="232256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51" b="32281"/>
          <a:stretch/>
        </p:blipFill>
        <p:spPr>
          <a:xfrm>
            <a:off x="6812496" y="3623864"/>
            <a:ext cx="2635511" cy="250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7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re 4"/>
          <p:cNvSpPr txBox="1">
            <a:spLocks/>
          </p:cNvSpPr>
          <p:nvPr/>
        </p:nvSpPr>
        <p:spPr>
          <a:xfrm>
            <a:off x="0" y="5955113"/>
            <a:ext cx="3988924" cy="338145"/>
          </a:xfrm>
          <a:prstGeom prst="rect">
            <a:avLst/>
          </a:prstGeom>
        </p:spPr>
        <p:txBody>
          <a:bodyPr vert="horz" lIns="74295" tIns="37148" rIns="74295" bIns="37148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138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TVP – Parcours de formation hybride </a:t>
            </a:r>
          </a:p>
        </p:txBody>
      </p:sp>
      <p:sp>
        <p:nvSpPr>
          <p:cNvPr id="3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9413399" y="6356689"/>
            <a:ext cx="127148" cy="48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10" name="Titre 1"/>
          <p:cNvSpPr txBox="1">
            <a:spLocks/>
          </p:cNvSpPr>
          <p:nvPr/>
        </p:nvSpPr>
        <p:spPr bwMode="gray">
          <a:xfrm>
            <a:off x="848544" y="658667"/>
            <a:ext cx="8280920" cy="466077"/>
          </a:xfrm>
          <a:prstGeom prst="rect">
            <a:avLst/>
          </a:prstGeom>
          <a:solidFill>
            <a:srgbClr val="FFC000"/>
          </a:solidFill>
        </p:spPr>
        <p:txBody>
          <a:bodyPr vert="horz" lIns="0" tIns="0" rIns="0" bIns="0" rtlCol="0" anchor="t" anchorCtr="0">
            <a:no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60"/>
              </a:lnSpc>
            </a:pPr>
            <a:r>
              <a:rPr lang="fr-FR" dirty="0"/>
              <a:t>La finale - Les ateliers Pros…  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1023278" y="126246"/>
            <a:ext cx="8501009" cy="186081"/>
            <a:chOff x="1039538" y="188640"/>
            <a:chExt cx="8501009" cy="186081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1039538" y="352985"/>
              <a:ext cx="850100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19115" y="188640"/>
              <a:ext cx="394284" cy="186081"/>
            </a:xfrm>
            <a:prstGeom prst="rect">
              <a:avLst/>
            </a:prstGeom>
          </p:spPr>
        </p:pic>
      </p:grpSp>
      <p:sp>
        <p:nvSpPr>
          <p:cNvPr id="15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416496" y="6356689"/>
            <a:ext cx="6396000" cy="480000"/>
          </a:xfrm>
        </p:spPr>
        <p:txBody>
          <a:bodyPr/>
          <a:lstStyle/>
          <a:p>
            <a:r>
              <a:rPr lang="fr-FR" dirty="0"/>
              <a:t>Concours Région académique Grand Est « AGOrA en Action » - édition 2022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83"/>
          <a:stretch/>
        </p:blipFill>
        <p:spPr>
          <a:xfrm>
            <a:off x="6177136" y="1351451"/>
            <a:ext cx="3572724" cy="394437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1" y="1188175"/>
            <a:ext cx="3341935" cy="266310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02"/>
          <a:stretch/>
        </p:blipFill>
        <p:spPr>
          <a:xfrm>
            <a:off x="2216696" y="3937434"/>
            <a:ext cx="3768080" cy="238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0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GOUVERNEMENT PPT">
      <a:majorFont>
        <a:latin typeface="Marianne"/>
        <a:ea typeface=""/>
        <a:cs typeface=""/>
      </a:majorFont>
      <a:minorFont>
        <a:latin typeface="Mariann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2_FOND ECRAN_4_3" id="{10C338DC-25DE-DE49-B378-885F7B62B31C}" vid="{8EB08C32-EACE-6D4D-9991-56925EA9F4D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 xsi:nil="true"/>
  </documentManagement>
</p:properties>
</file>

<file path=customXml/itemProps1.xml><?xml version="1.0" encoding="utf-8"?>
<ds:datastoreItem xmlns:ds="http://schemas.openxmlformats.org/officeDocument/2006/customXml" ds:itemID="{1035F979-A072-4E70-A14C-C63B81B29C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CB448C3-5FE1-481F-85C8-33598570CB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665D03-BD43-4A86-B6D2-5126C047A9BC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2c7ddd52-0a06-43b1-a35c-dcb15ea2e3f4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2590</TotalTime>
  <Words>1070</Words>
  <Application>Microsoft Office PowerPoint</Application>
  <PresentationFormat>Format A4 (210 x 297 mm)</PresentationFormat>
  <Paragraphs>205</Paragraphs>
  <Slides>24</Slides>
  <Notes>24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Arial</vt:lpstr>
      <vt:lpstr>Calibri</vt:lpstr>
      <vt:lpstr>Marianne</vt:lpstr>
      <vt:lpstr>Times New Roman</vt:lpstr>
      <vt:lpstr>Wingdings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Inscriptions   édition 2023  en novembre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 A4</dc:title>
  <dc:subject>Client</dc:subject>
  <dc:creator>Microsoft Office User</dc:creator>
  <cp:lastModifiedBy>pcarlus</cp:lastModifiedBy>
  <cp:revision>319</cp:revision>
  <dcterms:created xsi:type="dcterms:W3CDTF">2020-07-03T12:53:24Z</dcterms:created>
  <dcterms:modified xsi:type="dcterms:W3CDTF">2022-05-25T08:19:50Z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