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63" r:id="rId2"/>
    <p:sldId id="259" r:id="rId3"/>
    <p:sldId id="265" r:id="rId4"/>
    <p:sldId id="260" r:id="rId5"/>
    <p:sldId id="256" r:id="rId6"/>
    <p:sldId id="266" r:id="rId7"/>
    <p:sldId id="262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69" autoAdjust="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EC6DA6-56B0-4D4E-9190-936B900AA5A7}" type="datetimeFigureOut">
              <a:rPr lang="fr-FR" smtClean="0"/>
              <a:t>15/05/2018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CB1DD8-76EB-4D90-8567-C69E1C52FB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16007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2AA8F-E247-4E9F-87A2-5A766A92C787}" type="datetime1">
              <a:rPr lang="fr-FR" smtClean="0"/>
              <a:t>15/05/2018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256A5-CDA5-46C0-8EA3-2AFDC1D0077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E6119-7C36-4758-90DE-B0A3EC2CFD8D}" type="datetime1">
              <a:rPr lang="fr-FR" smtClean="0"/>
              <a:t>15/05/2018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256A5-CDA5-46C0-8EA3-2AFDC1D0077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58CE-44B4-471F-82C9-2C2677E61C82}" type="datetime1">
              <a:rPr lang="fr-FR" smtClean="0"/>
              <a:t>15/05/2018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256A5-CDA5-46C0-8EA3-2AFDC1D0077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313FE-84B3-4AD9-83BB-DEE524DFCABC}" type="datetime1">
              <a:rPr lang="fr-FR" smtClean="0"/>
              <a:t>15/05/2018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256A5-CDA5-46C0-8EA3-2AFDC1D0077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7D88B-3142-4F63-85C9-324D78999F0F}" type="datetime1">
              <a:rPr lang="fr-FR" smtClean="0"/>
              <a:t>15/05/2018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256A5-CDA5-46C0-8EA3-2AFDC1D0077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FE9FC-82DA-4F22-8B88-0CF332FB99CC}" type="datetime1">
              <a:rPr lang="fr-FR" smtClean="0"/>
              <a:t>15/05/2018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256A5-CDA5-46C0-8EA3-2AFDC1D0077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46F07-A78B-4196-8354-E5E7E16977F4}" type="datetime1">
              <a:rPr lang="fr-FR" smtClean="0"/>
              <a:t>15/05/2018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256A5-CDA5-46C0-8EA3-2AFDC1D0077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C49B2-28C3-46F0-B6BF-319AE5912638}" type="datetime1">
              <a:rPr lang="fr-FR" smtClean="0"/>
              <a:t>15/05/2018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256A5-CDA5-46C0-8EA3-2AFDC1D0077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9BE30-5565-4AE8-8774-D30824866976}" type="datetime1">
              <a:rPr lang="fr-FR" smtClean="0"/>
              <a:t>15/05/2018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256A5-CDA5-46C0-8EA3-2AFDC1D0077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5DA1D-838F-46BF-8C32-BAB56E998425}" type="datetime1">
              <a:rPr lang="fr-FR" smtClean="0"/>
              <a:t>15/05/2018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256A5-CDA5-46C0-8EA3-2AFDC1D00774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4B252-E1BF-438B-8E8F-82C34BCBC8D1}" type="datetime1">
              <a:rPr lang="fr-FR" smtClean="0"/>
              <a:t>15/05/2018</a:t>
            </a:fld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91256A5-CDA5-46C0-8EA3-2AFDC1D00774}" type="slidenum">
              <a:rPr lang="fr-FR" smtClean="0"/>
              <a:t>‹N°›</a:t>
            </a:fld>
            <a:endParaRPr lang="fr-F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991256A5-CDA5-46C0-8EA3-2AFDC1D00774}" type="slidenum">
              <a:rPr lang="fr-FR" smtClean="0"/>
              <a:t>‹N°›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78ABA03B-0031-491F-A0E9-ADCFC5B10421}" type="datetime1">
              <a:rPr lang="fr-FR" smtClean="0"/>
              <a:t>15/05/2018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nisep.fr/Ressources/Univers-Metier/Metiers" TargetMode="External"/><Relationship Id="rId7" Type="http://schemas.openxmlformats.org/officeDocument/2006/relationships/hyperlink" Target="http://www.intercariforef.org/formations/bac-pro-technicien-du-froid-et-du-conditionnement-de-lair/certification-51470.html" TargetMode="External"/><Relationship Id="rId2" Type="http://schemas.openxmlformats.org/officeDocument/2006/relationships/hyperlink" Target="https://www.pole-emploi.fr/candidat/les-fiches-metiers-@/index.jspz?id=68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intercariforef.org/formations/bac-pro-pilote-de-ligne-de-production/certification-77480.html" TargetMode="External"/><Relationship Id="rId5" Type="http://schemas.openxmlformats.org/officeDocument/2006/relationships/hyperlink" Target="http://www.intercariforef.org/formations/intervenant-technique-en-environnement-nucleaire/certification-85287.html" TargetMode="External"/><Relationship Id="rId4" Type="http://schemas.openxmlformats.org/officeDocument/2006/relationships/hyperlink" Target="http://www.cidj.com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ole-emploi.fr/candidat/les-fiches-metiers-@/index.jspz?id=681" TargetMode="External"/><Relationship Id="rId2" Type="http://schemas.openxmlformats.org/officeDocument/2006/relationships/hyperlink" Target="http://travail-emploi.gouv.fr/IMG/pdf/FAP-2009_Introduction_et_table_de_correspondance.pdf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67544" y="2060848"/>
            <a:ext cx="8229600" cy="2506290"/>
          </a:xfrm>
        </p:spPr>
        <p:txBody>
          <a:bodyPr>
            <a:normAutofit fontScale="90000"/>
          </a:bodyPr>
          <a:lstStyle/>
          <a:p>
            <a:r>
              <a:rPr lang="fr-FR" dirty="0"/>
              <a:t>Rédaction </a:t>
            </a:r>
            <a:r>
              <a:rPr lang="fr-FR" dirty="0" smtClean="0"/>
              <a:t>de 2 fiches métiers </a:t>
            </a:r>
            <a:r>
              <a:rPr lang="fr-FR" dirty="0"/>
              <a:t>et d’un travail d’écriture sur le développement structuré.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256A5-CDA5-46C0-8EA3-2AFDC1D00774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300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514116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fr-FR" sz="1600" dirty="0" smtClean="0"/>
              <a:t>Vous allez réaliser les 2 fiches de présentation d’un métier en lien avec votre baccalauréat professionnel et une introduction au développement structuré en préparation de la 2ème partie de l’épreuve d’économie-gestion :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fr-FR" sz="1600" cap="all" dirty="0" smtClean="0"/>
              <a:t>Pilote de ligne de production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fr-FR" sz="1600" cap="all" dirty="0" smtClean="0"/>
              <a:t>Technicien du froid et conditionnement de l’air,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fr-FR" sz="1600" cap="all" dirty="0" smtClean="0"/>
              <a:t>techniques d’interventions sur installations nucléaires. </a:t>
            </a:r>
          </a:p>
          <a:p>
            <a:pPr marL="0" indent="0" algn="just">
              <a:buNone/>
            </a:pPr>
            <a:endParaRPr lang="fr-FR" sz="1600" cap="all" dirty="0" smtClean="0"/>
          </a:p>
          <a:p>
            <a:pPr marL="0" indent="0" algn="just">
              <a:buNone/>
            </a:pPr>
            <a:r>
              <a:rPr lang="fr-FR" sz="1600" cap="all" dirty="0" smtClean="0"/>
              <a:t>P</a:t>
            </a:r>
            <a:r>
              <a:rPr lang="fr-FR" sz="1600" dirty="0" smtClean="0"/>
              <a:t>our réaliser ce travail vous allez devoir </a:t>
            </a:r>
            <a:r>
              <a:rPr lang="fr-FR" sz="1600" u="sng" dirty="0" smtClean="0"/>
              <a:t>chercher</a:t>
            </a:r>
            <a:r>
              <a:rPr lang="fr-FR" sz="1600" dirty="0" smtClean="0"/>
              <a:t>, </a:t>
            </a:r>
            <a:r>
              <a:rPr lang="fr-FR" sz="1600" u="sng" dirty="0" smtClean="0"/>
              <a:t>comprendre</a:t>
            </a:r>
            <a:r>
              <a:rPr lang="fr-FR" sz="1600" dirty="0" smtClean="0"/>
              <a:t> et </a:t>
            </a:r>
            <a:r>
              <a:rPr lang="fr-FR" sz="1600" u="sng" dirty="0" smtClean="0"/>
              <a:t>sélectionner</a:t>
            </a:r>
            <a:r>
              <a:rPr lang="fr-FR" sz="1600" dirty="0"/>
              <a:t> </a:t>
            </a:r>
            <a:r>
              <a:rPr lang="fr-FR" sz="1600" dirty="0" smtClean="0"/>
              <a:t>des informations .</a:t>
            </a:r>
          </a:p>
          <a:p>
            <a:pPr marL="0" indent="0">
              <a:buNone/>
            </a:pPr>
            <a:r>
              <a:rPr lang="fr-FR" sz="1600" cap="all" dirty="0" smtClean="0"/>
              <a:t>V</a:t>
            </a:r>
            <a:r>
              <a:rPr lang="fr-FR" sz="1600" dirty="0" smtClean="0"/>
              <a:t>ous disposez pour faire ce travail :</a:t>
            </a:r>
          </a:p>
          <a:p>
            <a:pPr algn="just">
              <a:buFontTx/>
              <a:buChar char="-"/>
            </a:pPr>
            <a:r>
              <a:rPr lang="fr-FR" sz="1600" cap="all" dirty="0"/>
              <a:t>D</a:t>
            </a:r>
            <a:r>
              <a:rPr lang="fr-FR" sz="1600" dirty="0"/>
              <a:t>u diaporama </a:t>
            </a:r>
            <a:r>
              <a:rPr lang="fr-FR" sz="1600" dirty="0" smtClean="0"/>
              <a:t>qui comporte des éléments de réponse mais surtout de liens vers des sites internet dans lesquels vous trouverez les réponses à vos questions</a:t>
            </a:r>
          </a:p>
          <a:p>
            <a:pPr>
              <a:buFontTx/>
              <a:buChar char="-"/>
            </a:pPr>
            <a:r>
              <a:rPr lang="fr-FR" sz="1600" dirty="0" smtClean="0"/>
              <a:t>De votre expérience lors de votre PFMP</a:t>
            </a:r>
            <a:endParaRPr lang="fr-FR" sz="1600" cap="all" dirty="0"/>
          </a:p>
          <a:p>
            <a:pPr algn="just">
              <a:buFontTx/>
              <a:buChar char="-"/>
            </a:pPr>
            <a:r>
              <a:rPr lang="fr-FR" sz="1600" cap="all" dirty="0" smtClean="0"/>
              <a:t>3 </a:t>
            </a:r>
            <a:r>
              <a:rPr lang="fr-FR" sz="1600" dirty="0" smtClean="0"/>
              <a:t>feuilles réponses à rendre au professeur </a:t>
            </a:r>
          </a:p>
          <a:p>
            <a:pPr marL="0" indent="0" algn="just">
              <a:buNone/>
            </a:pPr>
            <a:r>
              <a:rPr lang="fr-FR" sz="1600" dirty="0" smtClean="0"/>
              <a:t>		*Travail 1: fiche métier en lien avec votre PFMP</a:t>
            </a:r>
          </a:p>
          <a:p>
            <a:pPr marL="0" indent="0" algn="just">
              <a:buNone/>
            </a:pPr>
            <a:r>
              <a:rPr lang="fr-FR" sz="1600" dirty="0" smtClean="0"/>
              <a:t>		*Travail 2: fiche métier</a:t>
            </a:r>
          </a:p>
          <a:p>
            <a:pPr marL="0" indent="0" algn="just">
              <a:buNone/>
            </a:pPr>
            <a:r>
              <a:rPr lang="fr-FR" sz="1600" dirty="0" smtClean="0"/>
              <a:t>		*Travail 3: Introduction</a:t>
            </a:r>
          </a:p>
          <a:p>
            <a:pPr marL="0" indent="0">
              <a:buNone/>
            </a:pPr>
            <a:r>
              <a:rPr lang="fr-FR" sz="1600" dirty="0" smtClean="0"/>
              <a:t>                         </a:t>
            </a:r>
            <a:endParaRPr lang="fr-FR" sz="1600" dirty="0"/>
          </a:p>
          <a:p>
            <a:pPr>
              <a:buFontTx/>
              <a:buChar char="-"/>
            </a:pPr>
            <a:endParaRPr lang="fr-FR" sz="1800" dirty="0" smtClean="0">
              <a:solidFill>
                <a:schemeClr val="bg1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827584" y="620688"/>
            <a:ext cx="65527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 smtClean="0"/>
              <a:t> </a:t>
            </a:r>
            <a:r>
              <a:rPr lang="fr-FR" sz="2000" dirty="0" smtClean="0">
                <a:latin typeface="+mj-lt"/>
              </a:rPr>
              <a:t>TRAVAIL A FAIRE</a:t>
            </a:r>
            <a:endParaRPr lang="fr-FR" sz="2000" dirty="0">
              <a:latin typeface="+mj-lt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256A5-CDA5-46C0-8EA3-2AFDC1D00774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1263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39552" y="2204864"/>
            <a:ext cx="7543800" cy="1069975"/>
          </a:xfrm>
        </p:spPr>
        <p:txBody>
          <a:bodyPr/>
          <a:lstStyle/>
          <a:p>
            <a:r>
              <a:rPr lang="fr-FR" dirty="0" smtClean="0"/>
              <a:t>I. </a:t>
            </a:r>
            <a:r>
              <a:rPr lang="fr-FR" dirty="0"/>
              <a:t>F</a:t>
            </a:r>
            <a:r>
              <a:rPr lang="fr-FR" dirty="0" smtClean="0"/>
              <a:t>iches métiers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256A5-CDA5-46C0-8EA3-2AFDC1D00774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7676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229600" cy="922114"/>
          </a:xfrm>
        </p:spPr>
        <p:txBody>
          <a:bodyPr>
            <a:normAutofit/>
          </a:bodyPr>
          <a:lstStyle/>
          <a:p>
            <a:pPr algn="l"/>
            <a:r>
              <a:rPr lang="fr-FR" sz="2000" dirty="0" smtClean="0"/>
              <a:t>1- LES SITES QUI PRÉSENTENT LE MÉTIER DE FRIGORISTE, PILOTE DE LIGNE DE PRODUCTION, ROBINETIER</a:t>
            </a:r>
            <a:endParaRPr lang="fr-FR" sz="2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556792"/>
            <a:ext cx="8229600" cy="4320480"/>
          </a:xfrm>
        </p:spPr>
        <p:txBody>
          <a:bodyPr>
            <a:normAutofit fontScale="55000" lnSpcReduction="20000"/>
          </a:bodyPr>
          <a:lstStyle/>
          <a:p>
            <a:r>
              <a:rPr lang="fr-FR" sz="2700" dirty="0" smtClean="0"/>
              <a:t>Le site de Pôle Emploi </a:t>
            </a:r>
          </a:p>
          <a:p>
            <a:pPr marL="0" indent="0">
              <a:buNone/>
            </a:pPr>
            <a:r>
              <a:rPr lang="fr-FR" sz="2700" dirty="0" smtClean="0">
                <a:hlinkClick r:id="rId2"/>
              </a:rPr>
              <a:t>https://www.pole-emploi.fr/candidat/les-fiches-metiers-@/index.jspz?id=681</a:t>
            </a:r>
            <a:endParaRPr lang="fr-FR" sz="2700" dirty="0" smtClean="0"/>
          </a:p>
          <a:p>
            <a:pPr marL="0" indent="0">
              <a:buNone/>
            </a:pPr>
            <a:endParaRPr lang="fr-FR" sz="2700" dirty="0" smtClean="0"/>
          </a:p>
          <a:p>
            <a:r>
              <a:rPr lang="fr-FR" sz="2700" dirty="0" smtClean="0"/>
              <a:t>Le site ONISEP </a:t>
            </a:r>
          </a:p>
          <a:p>
            <a:pPr marL="0" indent="0">
              <a:buNone/>
            </a:pPr>
            <a:r>
              <a:rPr lang="fr-FR" sz="2700" dirty="0" smtClean="0">
                <a:hlinkClick r:id="rId3"/>
              </a:rPr>
              <a:t>http://www.onisep.fr/Ressources/Univers-Metier/Metiers</a:t>
            </a:r>
            <a:endParaRPr lang="fr-FR" sz="2700" dirty="0" smtClean="0"/>
          </a:p>
          <a:p>
            <a:pPr marL="0" indent="0">
              <a:buNone/>
            </a:pPr>
            <a:endParaRPr lang="fr-FR" sz="2700" dirty="0" smtClean="0"/>
          </a:p>
          <a:p>
            <a:pPr marL="0" indent="0">
              <a:buNone/>
            </a:pPr>
            <a:endParaRPr lang="fr-FR" sz="2700" dirty="0" smtClean="0"/>
          </a:p>
          <a:p>
            <a:r>
              <a:rPr lang="fr-FR" sz="2700" dirty="0" smtClean="0"/>
              <a:t>Le centre d’information et de documentation jeunesse</a:t>
            </a:r>
          </a:p>
          <a:p>
            <a:pPr marL="0" indent="0">
              <a:buNone/>
            </a:pPr>
            <a:r>
              <a:rPr lang="fr-FR" sz="2700" u="sng" dirty="0" smtClean="0">
                <a:hlinkClick r:id="rId4"/>
              </a:rPr>
              <a:t>www.cidj.com</a:t>
            </a:r>
            <a:endParaRPr lang="fr-FR" sz="2700" u="sng" dirty="0" smtClean="0"/>
          </a:p>
          <a:p>
            <a:pPr marL="0" indent="0">
              <a:buNone/>
            </a:pPr>
            <a:endParaRPr lang="fr-FR" sz="2700" u="sng" dirty="0" smtClean="0"/>
          </a:p>
          <a:p>
            <a:r>
              <a:rPr lang="fr-FR" sz="2700" dirty="0" smtClean="0"/>
              <a:t>Des  sites en rapport avec vos différents métiers</a:t>
            </a:r>
          </a:p>
          <a:p>
            <a:pPr marL="0" indent="0">
              <a:buNone/>
            </a:pPr>
            <a:r>
              <a:rPr lang="fr-FR" sz="2700" dirty="0" smtClean="0">
                <a:hlinkClick r:id="rId5"/>
              </a:rPr>
              <a:t>http://www.intercariforef.org/formations/intervenant-technique-en-environnement-nucleaire/certification-85287.html</a:t>
            </a:r>
            <a:endParaRPr lang="fr-FR" sz="2700" dirty="0" smtClean="0"/>
          </a:p>
          <a:p>
            <a:pPr marL="0" indent="0">
              <a:buNone/>
            </a:pPr>
            <a:endParaRPr lang="fr-FR" sz="2700" dirty="0" smtClean="0"/>
          </a:p>
          <a:p>
            <a:pPr marL="0" indent="0">
              <a:buNone/>
            </a:pPr>
            <a:r>
              <a:rPr lang="fr-FR" sz="2700" dirty="0" smtClean="0">
                <a:hlinkClick r:id="rId6"/>
              </a:rPr>
              <a:t>http://www.intercariforef.org/formations/bac-pro-pilote-de-ligne-de-production/certification-77480.html</a:t>
            </a:r>
            <a:endParaRPr lang="fr-FR" sz="2700" dirty="0" smtClean="0"/>
          </a:p>
          <a:p>
            <a:pPr marL="0" indent="0">
              <a:buNone/>
            </a:pPr>
            <a:endParaRPr lang="fr-FR" sz="2700" dirty="0" smtClean="0"/>
          </a:p>
          <a:p>
            <a:pPr marL="0" indent="0">
              <a:buNone/>
            </a:pPr>
            <a:r>
              <a:rPr lang="fr-FR" sz="2700" dirty="0" smtClean="0">
                <a:hlinkClick r:id="rId7"/>
              </a:rPr>
              <a:t>http://www.intercariforef.org/formations/bac-pro-technicien-du-froid-et-du-conditionnement-de-lair/certification-51470.html</a:t>
            </a:r>
            <a:endParaRPr lang="fr-FR" sz="2700" dirty="0" smtClean="0"/>
          </a:p>
          <a:p>
            <a:pPr marL="0" indent="0">
              <a:buNone/>
            </a:pPr>
            <a:endParaRPr lang="fr-FR" sz="2100" dirty="0" smtClean="0"/>
          </a:p>
          <a:p>
            <a:pPr marL="0" indent="0">
              <a:buNone/>
            </a:pPr>
            <a:endParaRPr lang="fr-FR" sz="2100" dirty="0" smtClean="0"/>
          </a:p>
          <a:p>
            <a:pPr marL="0" indent="0">
              <a:buNone/>
            </a:pPr>
            <a:endParaRPr lang="fr-FR" sz="2100" dirty="0" smtClean="0"/>
          </a:p>
          <a:p>
            <a:pPr marL="0" indent="0">
              <a:buNone/>
            </a:pPr>
            <a:endParaRPr lang="fr-FR" sz="2100" dirty="0" smtClean="0"/>
          </a:p>
          <a:p>
            <a:endParaRPr lang="fr-FR" sz="1800" dirty="0" smtClean="0"/>
          </a:p>
          <a:p>
            <a:pPr marL="0" indent="0">
              <a:buNone/>
            </a:pPr>
            <a:endParaRPr lang="fr-FR" sz="1800" u="sng" dirty="0"/>
          </a:p>
          <a:p>
            <a:pPr marL="0" indent="0">
              <a:buNone/>
            </a:pPr>
            <a:endParaRPr lang="fr-FR" sz="1800" u="sng" dirty="0" smtClean="0"/>
          </a:p>
          <a:p>
            <a:pPr marL="0" indent="0">
              <a:buNone/>
            </a:pPr>
            <a:endParaRPr lang="fr-FR" sz="1800" u="sng" dirty="0"/>
          </a:p>
          <a:p>
            <a:pPr marL="0" indent="0">
              <a:buNone/>
            </a:pPr>
            <a:endParaRPr lang="fr-FR" sz="1800" dirty="0"/>
          </a:p>
          <a:p>
            <a:pPr marL="0" indent="0">
              <a:buNone/>
            </a:pPr>
            <a:endParaRPr lang="fr-FR" sz="1800" dirty="0" smtClean="0"/>
          </a:p>
          <a:p>
            <a:endParaRPr lang="fr-FR" sz="1800" dirty="0"/>
          </a:p>
          <a:p>
            <a:endParaRPr lang="fr-FR" sz="1800" dirty="0" smtClean="0"/>
          </a:p>
          <a:p>
            <a:pPr marL="0" indent="0">
              <a:buNone/>
            </a:pPr>
            <a:endParaRPr lang="fr-FR" sz="1800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256A5-CDA5-46C0-8EA3-2AFDC1D00774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2761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67544" y="1124745"/>
            <a:ext cx="8424936" cy="30931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500" b="1" dirty="0"/>
              <a:t>Le secteur professionnel</a:t>
            </a:r>
          </a:p>
          <a:p>
            <a:r>
              <a:rPr lang="fr-FR" sz="1500" dirty="0"/>
              <a:t>On l’associe souvent au code </a:t>
            </a:r>
            <a:r>
              <a:rPr lang="fr-FR" sz="1500" b="1" dirty="0"/>
              <a:t>ROME</a:t>
            </a:r>
            <a:r>
              <a:rPr lang="fr-FR" sz="1500" dirty="0"/>
              <a:t>  </a:t>
            </a:r>
            <a:r>
              <a:rPr lang="fr-FR" sz="1500" dirty="0" smtClean="0"/>
              <a:t>qui est utilisé par le Pôle emploi.</a:t>
            </a:r>
          </a:p>
          <a:p>
            <a:endParaRPr lang="fr-FR" sz="1500" b="1" dirty="0">
              <a:solidFill>
                <a:srgbClr val="C00000"/>
              </a:solidFill>
            </a:endParaRPr>
          </a:p>
          <a:p>
            <a:r>
              <a:rPr lang="fr-FR" sz="1500" b="1" dirty="0" smtClean="0">
                <a:solidFill>
                  <a:srgbClr val="C00000"/>
                </a:solidFill>
              </a:rPr>
              <a:t>Un </a:t>
            </a:r>
            <a:r>
              <a:rPr lang="fr-FR" sz="1500" b="1" dirty="0">
                <a:solidFill>
                  <a:srgbClr val="C00000"/>
                </a:solidFill>
              </a:rPr>
              <a:t>secteur professionnel regroupe des métiers aux gestes professionnels proches</a:t>
            </a:r>
            <a:r>
              <a:rPr lang="fr-FR" sz="1500" dirty="0">
                <a:solidFill>
                  <a:srgbClr val="FF0000"/>
                </a:solidFill>
              </a:rPr>
              <a:t>.</a:t>
            </a:r>
          </a:p>
          <a:p>
            <a:pPr algn="ctr"/>
            <a:r>
              <a:rPr lang="fr-FR" sz="1500" dirty="0">
                <a:solidFill>
                  <a:srgbClr val="FF0000"/>
                </a:solidFill>
              </a:rPr>
              <a:t>Il existe 22 secteurs identifiés par une lettre majuscule (de A à X</a:t>
            </a:r>
            <a:r>
              <a:rPr lang="fr-FR" sz="1500" dirty="0" smtClean="0">
                <a:solidFill>
                  <a:srgbClr val="FF0000"/>
                </a:solidFill>
              </a:rPr>
              <a:t>)</a:t>
            </a:r>
          </a:p>
          <a:p>
            <a:pPr algn="ctr"/>
            <a:r>
              <a:rPr lang="fr-FR" sz="1500" dirty="0" smtClean="0">
                <a:solidFill>
                  <a:srgbClr val="FF0000"/>
                </a:solidFill>
              </a:rPr>
              <a:t>Voir p 12</a:t>
            </a:r>
          </a:p>
          <a:p>
            <a:pPr algn="ctr"/>
            <a:r>
              <a:rPr lang="fr-FR" sz="1500" dirty="0">
                <a:hlinkClick r:id="rId2"/>
              </a:rPr>
              <a:t>http://</a:t>
            </a:r>
            <a:r>
              <a:rPr lang="fr-FR" sz="1500" dirty="0" smtClean="0">
                <a:hlinkClick r:id="rId2"/>
              </a:rPr>
              <a:t>travail-emploi.gouv.fr/IMG/pdf/FAP-2009_Introduction_et_table_de_correspondance.pdf</a:t>
            </a:r>
            <a:endParaRPr lang="fr-FR" sz="1500" dirty="0" smtClean="0"/>
          </a:p>
          <a:p>
            <a:pPr algn="ctr"/>
            <a:endParaRPr lang="fr-FR" sz="1500" dirty="0"/>
          </a:p>
          <a:p>
            <a:pPr algn="ctr"/>
            <a:endParaRPr lang="fr-FR" sz="1500" dirty="0"/>
          </a:p>
          <a:p>
            <a:pPr algn="ctr"/>
            <a:endParaRPr lang="fr-FR" sz="1500" dirty="0" smtClean="0">
              <a:solidFill>
                <a:srgbClr val="FF0000"/>
              </a:solidFill>
            </a:endParaRPr>
          </a:p>
          <a:p>
            <a:endParaRPr lang="fr-FR" sz="1500" dirty="0" smtClean="0">
              <a:solidFill>
                <a:srgbClr val="FF0000"/>
              </a:solidFill>
            </a:endParaRPr>
          </a:p>
          <a:p>
            <a:pPr algn="ctr"/>
            <a:endParaRPr lang="fr-FR" sz="1500" dirty="0" smtClean="0">
              <a:solidFill>
                <a:srgbClr val="FF0000"/>
              </a:solidFill>
            </a:endParaRPr>
          </a:p>
          <a:p>
            <a:pPr algn="ctr"/>
            <a:endParaRPr lang="fr-FR" sz="1500" dirty="0"/>
          </a:p>
        </p:txBody>
      </p:sp>
      <p:sp>
        <p:nvSpPr>
          <p:cNvPr id="6" name="Rectangle 5"/>
          <p:cNvSpPr/>
          <p:nvPr/>
        </p:nvSpPr>
        <p:spPr>
          <a:xfrm>
            <a:off x="548206" y="4433342"/>
            <a:ext cx="7840218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1500" dirty="0" smtClean="0"/>
              <a:t>Pour </a:t>
            </a:r>
            <a:r>
              <a:rPr lang="fr-FR" sz="1500" dirty="0"/>
              <a:t>connaître le secteur professionnel qui vous concerne </a:t>
            </a:r>
            <a:r>
              <a:rPr lang="fr-FR" sz="1500" dirty="0" smtClean="0"/>
              <a:t>:</a:t>
            </a:r>
          </a:p>
          <a:p>
            <a:pPr algn="just"/>
            <a:r>
              <a:rPr lang="fr-FR" sz="1500" dirty="0"/>
              <a:t>	</a:t>
            </a:r>
            <a:r>
              <a:rPr lang="fr-FR" sz="1500" dirty="0" smtClean="0"/>
              <a:t>Reprenez </a:t>
            </a:r>
            <a:r>
              <a:rPr lang="fr-FR" sz="1500" dirty="0"/>
              <a:t>le code Rome </a:t>
            </a:r>
            <a:r>
              <a:rPr lang="fr-FR" sz="1500" dirty="0" smtClean="0"/>
              <a:t>repéré sur l’adresse suivante </a:t>
            </a:r>
            <a:r>
              <a:rPr lang="fr-FR" sz="1500" dirty="0" smtClean="0">
                <a:hlinkClick r:id="rId3"/>
              </a:rPr>
              <a:t>https</a:t>
            </a:r>
            <a:r>
              <a:rPr lang="fr-FR" sz="1500" dirty="0">
                <a:hlinkClick r:id="rId3"/>
              </a:rPr>
              <a:t>://www.pole-emploi.fr/candidat/les-fiches-metiers-@/</a:t>
            </a:r>
            <a:r>
              <a:rPr lang="fr-FR" sz="1500" dirty="0" smtClean="0">
                <a:hlinkClick r:id="rId3"/>
              </a:rPr>
              <a:t>index.jspz?id=681</a:t>
            </a:r>
            <a:r>
              <a:rPr lang="fr-FR" sz="1500" dirty="0" smtClean="0"/>
              <a:t>, </a:t>
            </a:r>
            <a:r>
              <a:rPr lang="fr-FR" sz="1500" u="sng" dirty="0"/>
              <a:t>vous le notez </a:t>
            </a:r>
            <a:r>
              <a:rPr lang="fr-FR" sz="1500" dirty="0"/>
              <a:t>sur la feuille </a:t>
            </a:r>
            <a:r>
              <a:rPr lang="fr-FR" sz="1500" dirty="0" smtClean="0"/>
              <a:t>fiche métier</a:t>
            </a:r>
            <a:endParaRPr lang="fr-FR" sz="1500" dirty="0"/>
          </a:p>
        </p:txBody>
      </p:sp>
      <p:sp>
        <p:nvSpPr>
          <p:cNvPr id="7" name="Rectangle 6"/>
          <p:cNvSpPr/>
          <p:nvPr/>
        </p:nvSpPr>
        <p:spPr>
          <a:xfrm>
            <a:off x="611560" y="548680"/>
            <a:ext cx="7992888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fr-FR" dirty="0">
                <a:latin typeface="Arial"/>
                <a:ea typeface="Calibri"/>
                <a:cs typeface="Times New Roman"/>
              </a:rPr>
              <a:t>2 - LE </a:t>
            </a:r>
            <a:r>
              <a:rPr lang="fr-FR" sz="2000" dirty="0">
                <a:latin typeface="+mj-lt"/>
                <a:ea typeface="Calibri"/>
                <a:cs typeface="Times New Roman"/>
              </a:rPr>
              <a:t>VOCABULAIRE</a:t>
            </a:r>
            <a:r>
              <a:rPr lang="fr-FR" dirty="0">
                <a:latin typeface="Arial"/>
                <a:ea typeface="Calibri"/>
                <a:cs typeface="Times New Roman"/>
              </a:rPr>
              <a:t> DE LA FICHE MÉTIER</a:t>
            </a:r>
            <a:endParaRPr lang="fr-FR" sz="1400" dirty="0">
              <a:ea typeface="Calibri"/>
              <a:cs typeface="Times New Roman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256A5-CDA5-46C0-8EA3-2AFDC1D00774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8945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11560" y="1988840"/>
            <a:ext cx="7543800" cy="2222103"/>
          </a:xfrm>
        </p:spPr>
        <p:txBody>
          <a:bodyPr/>
          <a:lstStyle/>
          <a:p>
            <a:r>
              <a:rPr lang="fr-FR" dirty="0" smtClean="0"/>
              <a:t>II. Développement structuré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256A5-CDA5-46C0-8EA3-2AFDC1D00774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651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000" dirty="0" smtClean="0"/>
              <a:t>Préparation développement structuré - Introduction</a:t>
            </a:r>
            <a:endParaRPr lang="fr-FR" sz="2000" dirty="0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467544" y="2348880"/>
            <a:ext cx="7620000" cy="3168352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fr-FR" sz="1500" dirty="0"/>
              <a:t>Après avoir rempli </a:t>
            </a:r>
            <a:r>
              <a:rPr lang="fr-FR" sz="1500" dirty="0" smtClean="0"/>
              <a:t>ces 2 fiches, </a:t>
            </a:r>
            <a:r>
              <a:rPr lang="fr-FR" sz="1500" dirty="0"/>
              <a:t>vous allez pouvoir préparer en quelques lignes </a:t>
            </a:r>
            <a:r>
              <a:rPr lang="fr-FR" sz="1500" dirty="0" smtClean="0"/>
              <a:t>l’introduction (3</a:t>
            </a:r>
            <a:r>
              <a:rPr lang="fr-FR" sz="1500" baseline="30000" dirty="0" smtClean="0"/>
              <a:t>ème</a:t>
            </a:r>
            <a:r>
              <a:rPr lang="fr-FR" sz="1500" dirty="0" smtClean="0"/>
              <a:t> feuille) </a:t>
            </a:r>
            <a:r>
              <a:rPr lang="fr-FR" sz="1500" dirty="0"/>
              <a:t>qui vous servira pour l’année prochaine lors de votre épreuve d’économie-gestion</a:t>
            </a:r>
            <a:r>
              <a:rPr lang="fr-FR" sz="1500" dirty="0" smtClean="0"/>
              <a:t>.</a:t>
            </a:r>
          </a:p>
          <a:p>
            <a:pPr marL="0" indent="0" algn="just">
              <a:buNone/>
            </a:pPr>
            <a:endParaRPr lang="fr-FR" sz="1500" dirty="0" smtClean="0"/>
          </a:p>
          <a:p>
            <a:pPr marL="0" indent="0" algn="just">
              <a:buNone/>
            </a:pPr>
            <a:r>
              <a:rPr lang="fr-FR" sz="1500" i="1" u="sng" dirty="0" smtClean="0"/>
              <a:t>Sujet</a:t>
            </a:r>
            <a:r>
              <a:rPr lang="fr-FR" sz="1500" dirty="0" smtClean="0"/>
              <a:t>:</a:t>
            </a:r>
            <a:endParaRPr lang="fr-FR" sz="1500" dirty="0"/>
          </a:p>
          <a:p>
            <a:pPr marL="0" indent="0" algn="just">
              <a:buNone/>
            </a:pPr>
            <a:r>
              <a:rPr lang="fr-FR" sz="1500" dirty="0"/>
              <a:t>Vous présenterez votre secteur professionnel, votre spécialité ainsi que les types d’organisations dans lesquelles vous pourriez travailler après l’obtention de votre baccalauréat professionnel</a:t>
            </a:r>
            <a:r>
              <a:rPr lang="fr-FR" sz="1500" dirty="0" smtClean="0"/>
              <a:t>.</a:t>
            </a:r>
            <a:endParaRPr lang="fr-FR" sz="1500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256A5-CDA5-46C0-8EA3-2AFDC1D00774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7891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tiguïté">
  <a:themeElements>
    <a:clrScheme name="Contiguïté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ontiguïté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409</TotalTime>
  <Words>332</Words>
  <Application>Microsoft Office PowerPoint</Application>
  <PresentationFormat>Affichage à l'écran (4:3)</PresentationFormat>
  <Paragraphs>72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Contiguïté</vt:lpstr>
      <vt:lpstr>Rédaction de 2 fiches métiers et d’un travail d’écriture sur le développement structuré. </vt:lpstr>
      <vt:lpstr>Présentation PowerPoint</vt:lpstr>
      <vt:lpstr>I. Fiches métiers</vt:lpstr>
      <vt:lpstr>1- LES SITES QUI PRÉSENTENT LE MÉTIER DE FRIGORISTE, PILOTE DE LIGNE DE PRODUCTION, ROBINETIER</vt:lpstr>
      <vt:lpstr>Présentation PowerPoint</vt:lpstr>
      <vt:lpstr>II. Développement structuré</vt:lpstr>
      <vt:lpstr>Préparation développement structuré - Introduction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Christelle</dc:creator>
  <cp:lastModifiedBy>Sév</cp:lastModifiedBy>
  <cp:revision>44</cp:revision>
  <dcterms:created xsi:type="dcterms:W3CDTF">2013-05-19T14:15:50Z</dcterms:created>
  <dcterms:modified xsi:type="dcterms:W3CDTF">2018-05-15T05:52:31Z</dcterms:modified>
</cp:coreProperties>
</file>