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8"/>
  </p:notesMasterIdLst>
  <p:handoutMasterIdLst>
    <p:handoutMasterId r:id="rId9"/>
  </p:handoutMasterIdLst>
  <p:sldIdLst>
    <p:sldId id="434" r:id="rId2"/>
    <p:sldId id="407" r:id="rId3"/>
    <p:sldId id="419" r:id="rId4"/>
    <p:sldId id="435" r:id="rId5"/>
    <p:sldId id="437" r:id="rId6"/>
    <p:sldId id="439" r:id="rId7"/>
  </p:sldIdLst>
  <p:sldSz cx="9144000" cy="6858000" type="screen4x3"/>
  <p:notesSz cx="6888163" cy="9677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9C3E5"/>
    <a:srgbClr val="C2B3D1"/>
    <a:srgbClr val="FF0000"/>
    <a:srgbClr val="F0F8A6"/>
    <a:srgbClr val="6699FF"/>
    <a:srgbClr val="8F5CF6"/>
    <a:srgbClr val="0066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3" autoAdjust="0"/>
    <p:restoredTop sz="98418" autoAdjust="0"/>
  </p:normalViewPr>
  <p:slideViewPr>
    <p:cSldViewPr>
      <p:cViewPr>
        <p:scale>
          <a:sx n="83" d="100"/>
          <a:sy n="83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2" y="-96"/>
      </p:cViewPr>
      <p:guideLst>
        <p:guide orient="horz" pos="3048"/>
        <p:guide pos="216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91625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91625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20BB2E-2875-4AA8-9BD6-48C66A3B5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AC65108-739E-4BDC-BBD1-FCDD13A17E2D}" type="datetimeFigureOut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25525" y="725488"/>
            <a:ext cx="4837113" cy="3629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97400"/>
            <a:ext cx="5510213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91625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91625"/>
            <a:ext cx="29845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B2E4643-256C-42BA-B654-F68D119D2F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b="1" dirty="0" smtClean="0"/>
              <a:t>une évolution du comportement du consommateur </a:t>
            </a:r>
            <a:r>
              <a:rPr lang="fr-FR" dirty="0" smtClean="0"/>
              <a:t>= </a:t>
            </a:r>
            <a:r>
              <a:rPr lang="fr-FR" dirty="0" smtClean="0">
                <a:latin typeface="+mj-lt"/>
              </a:rPr>
              <a:t>mieux informé, plus exigeant et à la </a:t>
            </a:r>
            <a:r>
              <a:rPr lang="fr-FR" dirty="0" err="1" smtClean="0">
                <a:latin typeface="+mj-lt"/>
              </a:rPr>
              <a:t>re</a:t>
            </a:r>
            <a:r>
              <a:rPr lang="fr-FR" dirty="0" smtClean="0">
                <a:latin typeface="+mj-lt"/>
              </a:rPr>
              <a:t>- cherche d’une relation personnalisée avec le personnel de restaurant e</a:t>
            </a:r>
          </a:p>
          <a:p>
            <a:pPr>
              <a:defRPr/>
            </a:pPr>
            <a:r>
              <a:rPr lang="fr-FR" b="1" dirty="0" smtClean="0"/>
              <a:t>l’emploi généralisé des TICE </a:t>
            </a:r>
            <a:r>
              <a:rPr lang="fr-FR" dirty="0" smtClean="0"/>
              <a:t>dans les pratiques professionnelles comme dans les échanges avec la clientèle, les fournisseurs, …</a:t>
            </a:r>
          </a:p>
          <a:p>
            <a:pPr>
              <a:defRPr/>
            </a:pPr>
            <a:r>
              <a:rPr lang="fr-FR" dirty="0" smtClean="0">
                <a:latin typeface="+mj-lt"/>
              </a:rPr>
              <a:t>t de cuisine,</a:t>
            </a:r>
          </a:p>
          <a:p>
            <a:pPr>
              <a:defRPr/>
            </a:pPr>
            <a:r>
              <a:rPr lang="fr-FR" b="1" dirty="0" smtClean="0"/>
              <a:t>une intensification de la concurrence entre les entreprises du secteur de la restauration</a:t>
            </a:r>
            <a:r>
              <a:rPr lang="fr-FR" dirty="0" smtClean="0"/>
              <a:t>, qui suppose une veille permanente et la recherche d’une optimisation des systèmes,</a:t>
            </a:r>
          </a:p>
          <a:p>
            <a:pPr>
              <a:defRPr/>
            </a:pPr>
            <a:r>
              <a:rPr lang="fr-FR" b="1" dirty="0" smtClean="0"/>
              <a:t>une ouverture à l’International</a:t>
            </a:r>
            <a:r>
              <a:rPr lang="fr-FR" dirty="0" smtClean="0"/>
              <a:t>, nécessitant le développement des compétences de communication en langues et cultures étrangères, notamment pour les professionnels au contact de la clientèle</a:t>
            </a:r>
          </a:p>
          <a:p>
            <a:pPr>
              <a:defRPr/>
            </a:pPr>
            <a:r>
              <a:rPr lang="fr-FR" b="1" dirty="0" smtClean="0"/>
              <a:t>une évolution forte des connaissances technologiques et scientifiques</a:t>
            </a:r>
            <a:r>
              <a:rPr lang="fr-FR" dirty="0" smtClean="0"/>
              <a:t>, qui impactent les pratiques professionnelles.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CFFFF-F71B-42BB-A15A-6E0D00E0C0E9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CA5AA46E-8C3E-4769-AB31-74F80B58D6A5}" type="slidenum">
              <a:rPr lang="fr-FR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fr-FR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D489-96F9-4F54-9FBC-9A262FE1709A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FAECB-B4E4-4167-BC1B-28C2C63EFC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E4AB3-7E3D-46D3-9158-11F3ED643AFC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1A4A-3AE2-4B83-ADB7-CC23CA3226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489F-D63F-4D80-A5D4-719BAE06A3E5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F03B0-B684-4CA3-8FE0-CABAB106DD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 userDrawn="1"/>
        </p:nvSpPr>
        <p:spPr>
          <a:xfrm>
            <a:off x="0" y="0"/>
            <a:ext cx="251520" cy="6858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" name="Image 7" descr="retour.JPG">
            <a:hlinkClick r:id="rId2" action="ppaction://hlinksldjump"/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537325"/>
            <a:ext cx="27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524625"/>
            <a:ext cx="3162300" cy="220663"/>
          </a:xfrm>
          <a:solidFill>
            <a:srgbClr val="6699FF">
              <a:alpha val="54118"/>
            </a:srgbClr>
          </a:solidFill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fr-FR"/>
              <a:t>Ginette Kirchmeyer IEN Economie Gestion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243888" y="6456363"/>
            <a:ext cx="649287" cy="357187"/>
          </a:xfrm>
        </p:spPr>
        <p:txBody>
          <a:bodyPr/>
          <a:lstStyle>
            <a:lvl1pPr>
              <a:defRPr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D194722-EFDE-4902-A06B-02AEA426A75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2"/>
          </p:nvPr>
        </p:nvSpPr>
        <p:spPr>
          <a:xfrm>
            <a:off x="268288" y="6500813"/>
            <a:ext cx="847725" cy="214312"/>
          </a:xfrm>
          <a:solidFill>
            <a:srgbClr val="6699FF">
              <a:alpha val="54118"/>
            </a:srgbClr>
          </a:solidFill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E398FA6-AEA6-4AF6-BA91-DFB18ACB5F1E}" type="datetime1">
              <a:rPr lang="fr-FR"/>
              <a:pPr>
                <a:defRPr/>
              </a:pPr>
              <a:t>30/01/2013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0A064-E5D9-4A4E-97FE-36A310F08BD9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87C80-93B6-4A23-99CF-17D7E4FF1F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3D869-FF73-4A35-A62E-075D341E4A70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9C94F-8CB8-4242-973A-C9E3AABA83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EC9B-ACCB-41BA-8E76-D810694E45D4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6329A-A4FB-4320-AD24-A3CCC0E68D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75DB9-8513-4008-8B71-04F6ECE29A00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C2EB-B799-4C68-BB19-4C1464C072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6977-702B-4F37-971A-496D6600B116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D847-D4D9-4381-A9FD-50EEB921B5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 userDrawn="1"/>
        </p:nvSpPr>
        <p:spPr>
          <a:xfrm>
            <a:off x="0" y="0"/>
            <a:ext cx="251520" cy="6858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" name="Image 7" descr="retour.JPG">
            <a:hlinkClick r:id="rId2" action="ppaction://hlinksldjump"/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6537325"/>
            <a:ext cx="27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8AB33-EA24-48A1-B571-4EA52DD9D778}" type="datetime1">
              <a:rPr lang="fr-FR"/>
              <a:pPr>
                <a:defRPr/>
              </a:pPr>
              <a:t>30/01/2013</a:t>
            </a:fld>
            <a:endParaRPr lang="fr-FR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</a:t>
            </a: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43B8-D935-4D14-B684-C0908C4F2D3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E2BA9-9C16-49F0-BFA5-00609B7A1839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E378-C559-469C-B444-69471AFC0E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951A5-887A-4685-A6D4-D7D0AC5E5D72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0B791-BE6C-4645-A6A6-89C9690794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0C3211-3432-458B-ACEE-DC751A7339D4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Ginette Kirchmeyer IEN Economie GestionAcadémie de Bordeaux – J. MUZARD IEN économie gestion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6E1943-30E4-4CBE-BCCB-C4AB537826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51" r:id="rId7"/>
    <p:sldLayoutId id="2147483847" r:id="rId8"/>
    <p:sldLayoutId id="2147483848" r:id="rId9"/>
    <p:sldLayoutId id="2147483849" r:id="rId10"/>
    <p:sldLayoutId id="2147483850" r:id="rId11"/>
    <p:sldLayoutId id="214748385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9AE1EF4-0CB0-477D-8A77-4E87677890C6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759D1-DBA0-461E-89C3-CBE55488A13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250825" y="260350"/>
            <a:ext cx="8280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261938" algn="l"/>
              </a:tabLst>
              <a:defRPr/>
            </a:pPr>
            <a:r>
              <a:rPr lang="fr-FR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Print" pitchFamily="2" charset="0"/>
              </a:rPr>
              <a:t>La rénovation des deux baccalauréats professionnels </a:t>
            </a:r>
          </a:p>
          <a:p>
            <a:pPr algn="ctr">
              <a:tabLst>
                <a:tab pos="261938" algn="l"/>
              </a:tabLst>
              <a:defRPr/>
            </a:pPr>
            <a:r>
              <a:rPr lang="fr-FR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Print" pitchFamily="2" charset="0"/>
              </a:rPr>
              <a:t>en restauration</a:t>
            </a:r>
            <a:endParaRPr lang="fr-FR" sz="4400" b="1" dirty="0">
              <a:effectLst>
                <a:outerShdw blurRad="38100" dist="38100" dir="2700000" algn="tl">
                  <a:srgbClr val="C0C0C0"/>
                </a:outerShdw>
              </a:effectLst>
              <a:latin typeface="Segoe Print" pitchFamily="2" charset="0"/>
            </a:endParaRPr>
          </a:p>
        </p:txBody>
      </p:sp>
      <p:pic>
        <p:nvPicPr>
          <p:cNvPr id="4101" name="Image 8" descr="Nouvelle image (1)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0175" y="4292600"/>
            <a:ext cx="59832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Ginette Kirchmeyer IEN Economie Gestion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a date 6"/>
          <p:cNvSpPr>
            <a:spLocks noGrp="1"/>
          </p:cNvSpPr>
          <p:nvPr>
            <p:ph type="dt" sz="quarter" idx="10"/>
          </p:nvPr>
        </p:nvSpPr>
        <p:spPr bwMode="auto">
          <a:xfrm>
            <a:off x="52388" y="6597650"/>
            <a:ext cx="847725" cy="214313"/>
          </a:xfrm>
          <a:solidFill>
            <a:srgbClr val="6699FF">
              <a:alpha val="54117"/>
            </a:srgbClr>
          </a:solidFill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4208AF-68D5-4740-BB97-E974E52F1B0B}" type="datetime1">
              <a:rPr lang="fr-FR" smtClean="0">
                <a:solidFill>
                  <a:schemeClr val="tx1"/>
                </a:solidFill>
              </a:rPr>
              <a:pPr/>
              <a:t>30/01/2013</a:t>
            </a:fld>
            <a:endParaRPr lang="fr-FR" smtClean="0">
              <a:solidFill>
                <a:schemeClr val="tx1"/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Ginette Kirchmeyer IEN Economie Gestion</a:t>
            </a:r>
          </a:p>
        </p:txBody>
      </p:sp>
      <p:sp>
        <p:nvSpPr>
          <p:cNvPr id="614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358188" y="6456363"/>
            <a:ext cx="714375" cy="357187"/>
          </a:xfrm>
        </p:spPr>
        <p:txBody>
          <a:bodyPr/>
          <a:lstStyle/>
          <a:p>
            <a:pPr>
              <a:defRPr/>
            </a:pPr>
            <a:fld id="{052E7AC3-718D-4ED6-823B-F495D5DCBBE4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4098" name="Titre 7"/>
          <p:cNvSpPr>
            <a:spLocks noGrp="1"/>
          </p:cNvSpPr>
          <p:nvPr>
            <p:ph type="title" idx="4294967295"/>
          </p:nvPr>
        </p:nvSpPr>
        <p:spPr>
          <a:xfrm>
            <a:off x="1714500" y="71438"/>
            <a:ext cx="7429500" cy="620712"/>
          </a:xfrm>
          <a:noFill/>
          <a:ln w="2857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Une séparation… en deux bac pros</a:t>
            </a:r>
          </a:p>
        </p:txBody>
      </p:sp>
      <p:sp>
        <p:nvSpPr>
          <p:cNvPr id="5123" name="Sous-titre 8"/>
          <p:cNvSpPr>
            <a:spLocks noGrp="1"/>
          </p:cNvSpPr>
          <p:nvPr>
            <p:ph type="subTitle" idx="4294967295"/>
          </p:nvPr>
        </p:nvSpPr>
        <p:spPr>
          <a:xfrm>
            <a:off x="647700" y="2492375"/>
            <a:ext cx="8496300" cy="33845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000" b="1" i="1" dirty="0" smtClean="0"/>
              <a:t>Un contexte professionnel en pleine évolution :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000" dirty="0" smtClean="0"/>
              <a:t>•	une réglementation de plus en plus exigeante (l’hygiène, santé et sécurité),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évolution du comportement du consommateur,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l’emploi généralisé des TICE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intensification de la concurrence entre les entreprises du secteur de la restauration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ouverture à l’International, compétences de communication en LVE,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diversification de l’offre,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prise en compte prégnante de la santé et du bien être de la clientèle dans le respect de l’environnement,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une évolution forte des connaissances technologiques et scientifiques, qui impactent les pratiques professionnelles.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i="1" dirty="0" smtClean="0"/>
              <a:t>Un secteur qui recrute….</a:t>
            </a:r>
            <a:endParaRPr lang="fr-FR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fr-FR" sz="2000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fr-FR" sz="2000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395288" y="792163"/>
            <a:ext cx="1944687" cy="10080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Bac pro restauration</a:t>
            </a:r>
          </a:p>
        </p:txBody>
      </p:sp>
      <p:sp>
        <p:nvSpPr>
          <p:cNvPr id="11" name="Flèche droite 10"/>
          <p:cNvSpPr/>
          <p:nvPr/>
        </p:nvSpPr>
        <p:spPr>
          <a:xfrm>
            <a:off x="2411413" y="935038"/>
            <a:ext cx="576262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2411413" y="1366838"/>
            <a:ext cx="576262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059113" y="935038"/>
            <a:ext cx="2160587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Bac pro cuisine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3059113" y="1366838"/>
            <a:ext cx="5834062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Bac pro commercialisation et services en restauration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993CE4-3291-4570-BB24-19C869FF78F2}" type="datetime1">
              <a:rPr lang="fr-FR">
                <a:latin typeface="+mj-lt"/>
              </a:rPr>
              <a:pPr>
                <a:defRPr/>
              </a:pPr>
              <a:t>30/01/2013</a:t>
            </a:fld>
            <a:endParaRPr lang="fr-FR" dirty="0">
              <a:latin typeface="+mj-lt"/>
            </a:endParaRP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3608388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Ginette Kirchmeyer IEN Economie Gestion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F6975-BA6F-4834-BD89-8F4168C3615D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149" name="Titre 23"/>
          <p:cNvSpPr>
            <a:spLocks noGrp="1"/>
          </p:cNvSpPr>
          <p:nvPr>
            <p:ph type="title" idx="4294967295"/>
          </p:nvPr>
        </p:nvSpPr>
        <p:spPr>
          <a:xfrm>
            <a:off x="433388" y="260350"/>
            <a:ext cx="8229600" cy="360363"/>
          </a:xfrm>
        </p:spPr>
        <p:txBody>
          <a:bodyPr/>
          <a:lstStyle/>
          <a:p>
            <a:pPr algn="r" eaLnBrk="1" hangingPunct="1"/>
            <a:r>
              <a:rPr lang="fr-FR" sz="3200" b="1" smtClean="0">
                <a:solidFill>
                  <a:schemeClr val="accent2"/>
                </a:solidFill>
              </a:rPr>
              <a:t>Un profil identique, des activités et des fonctions spécifiques</a:t>
            </a: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4500563" y="4005263"/>
            <a:ext cx="4067175" cy="15557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endParaRPr lang="fr-FR" sz="4800">
              <a:latin typeface="+mj-lt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58775" y="4005263"/>
            <a:ext cx="3492500" cy="15700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58775" y="1916113"/>
            <a:ext cx="3492500" cy="1570037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00563" y="1916113"/>
            <a:ext cx="4067175" cy="1555750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fr-FR" sz="2400">
              <a:latin typeface="+mj-lt"/>
            </a:endParaRPr>
          </a:p>
          <a:p>
            <a:pPr>
              <a:spcBef>
                <a:spcPct val="50000"/>
              </a:spcBef>
              <a:defRPr/>
            </a:pPr>
            <a:endParaRPr lang="fr-FR" sz="4800">
              <a:latin typeface="+mj-lt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727200" y="4292600"/>
            <a:ext cx="1512888" cy="936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fr-FR" b="1" dirty="0">
                <a:latin typeface="+mj-lt"/>
              </a:rPr>
              <a:t>d'animation et de management</a:t>
            </a:r>
            <a:endParaRPr lang="fr-FR" dirty="0">
              <a:latin typeface="+mj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967288" y="4221163"/>
            <a:ext cx="2160587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fr-FR" b="1">
                <a:latin typeface="+mj-lt"/>
              </a:rPr>
              <a:t>d’activités de service en restauration</a:t>
            </a:r>
            <a:endParaRPr lang="fr-FR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374900" y="1484313"/>
            <a:ext cx="4440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>
                <a:latin typeface="+mj-lt"/>
              </a:rPr>
              <a:t>Professionnel qualifié, opérationnel dans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835150" y="2420938"/>
            <a:ext cx="1512888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latin typeface="+mj-lt"/>
              </a:rPr>
              <a:t>les activités </a:t>
            </a:r>
          </a:p>
          <a:p>
            <a:pPr>
              <a:defRPr/>
            </a:pPr>
            <a:r>
              <a:rPr lang="fr-FR" b="1">
                <a:latin typeface="+mj-lt"/>
              </a:rPr>
              <a:t>de cuisine</a:t>
            </a:r>
            <a:endParaRPr lang="fr-FR">
              <a:latin typeface="+mj-lt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4678363" y="2060575"/>
            <a:ext cx="24003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latin typeface="+mj-lt"/>
              </a:rPr>
              <a:t>d’accueil, </a:t>
            </a:r>
          </a:p>
          <a:p>
            <a:pPr>
              <a:defRPr/>
            </a:pPr>
            <a:r>
              <a:rPr lang="fr-FR" b="1">
                <a:latin typeface="+mj-lt"/>
              </a:rPr>
              <a:t>de commercialisation,</a:t>
            </a:r>
          </a:p>
          <a:p>
            <a:pPr>
              <a:defRPr/>
            </a:pPr>
            <a:r>
              <a:rPr lang="fr-FR" b="1">
                <a:latin typeface="+mj-lt"/>
              </a:rPr>
              <a:t>d’animation </a:t>
            </a:r>
          </a:p>
          <a:p>
            <a:pPr>
              <a:defRPr/>
            </a:pPr>
            <a:r>
              <a:rPr lang="fr-FR" b="1">
                <a:latin typeface="+mj-lt"/>
              </a:rPr>
              <a:t>et de management</a:t>
            </a:r>
            <a:endParaRPr lang="fr-FR">
              <a:latin typeface="+mj-lt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30200" y="3500438"/>
            <a:ext cx="889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+mj-lt"/>
              </a:rPr>
              <a:t>… capable de s’adapter à terme en français et en langues étrangères à des fonctions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727200" y="5661025"/>
            <a:ext cx="604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+mj-lt"/>
              </a:rPr>
              <a:t>… et ce, dans tous les secteurs et formes de restauration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469900" y="1074738"/>
            <a:ext cx="8424863" cy="247650"/>
          </a:xfrm>
          <a:prstGeom prst="rect">
            <a:avLst/>
          </a:prstGeom>
          <a:noFill/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1000" b="1" i="1" dirty="0">
                <a:solidFill>
                  <a:schemeClr val="tx2"/>
                </a:solidFill>
                <a:latin typeface="+mj-lt"/>
              </a:rPr>
              <a:t>Selon le cahier de charge de la 17</a:t>
            </a:r>
            <a:r>
              <a:rPr lang="fr-FR" sz="1000" b="1" i="1" baseline="30000" dirty="0">
                <a:solidFill>
                  <a:schemeClr val="tx2"/>
                </a:solidFill>
                <a:latin typeface="+mj-lt"/>
              </a:rPr>
              <a:t>ème</a:t>
            </a:r>
            <a:r>
              <a:rPr lang="fr-FR" sz="1000" b="1" i="1" dirty="0">
                <a:solidFill>
                  <a:schemeClr val="tx2"/>
                </a:solidFill>
                <a:latin typeface="+mj-lt"/>
              </a:rPr>
              <a:t> CPC</a:t>
            </a:r>
          </a:p>
        </p:txBody>
      </p:sp>
      <p:pic>
        <p:nvPicPr>
          <p:cNvPr id="6162" name="Image 24" descr="Enseigneme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5513" y="2060575"/>
            <a:ext cx="111283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Image 25" descr="Logocuisine (Large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2128838"/>
            <a:ext cx="12096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Image 26" descr="Logocuisine (Large)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149725"/>
            <a:ext cx="1211262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Image 27" descr="Enseigneme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221163"/>
            <a:ext cx="1112838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188" y="1412875"/>
            <a:ext cx="7848600" cy="3578225"/>
          </a:xfrm>
        </p:spPr>
        <p:txBody>
          <a:bodyPr rtlCol="0">
            <a:normAutofit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Professionnalisation par la maîtrise des techniques de base au cœur des métiers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Acquisition de valeurs attachés à la vie en société (hygiène, comportement professionnel, adaptation à la mobilité et aux horaires de travail, le sens de l’autre…)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Prise en considération des évolutions (développement durable, ouvertures aux besoins et à la culture des clients français et étrangers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Usages des technologies de l’information et de la communication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9AE1EF4-0CB0-477D-8A77-4E87677890C6}" type="datetime1">
              <a:rPr lang="fr-FR"/>
              <a:pPr>
                <a:defRPr/>
              </a:pPr>
              <a:t>30/01/2013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87688" y="6237288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Ginette Kirchmeyer IEN Economie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F68F2-FABA-4C33-AC21-58CFAAE554F6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7" name="Titre 7"/>
          <p:cNvSpPr txBox="1">
            <a:spLocks/>
          </p:cNvSpPr>
          <p:nvPr/>
        </p:nvSpPr>
        <p:spPr bwMode="auto">
          <a:xfrm>
            <a:off x="611188" y="260350"/>
            <a:ext cx="7429500" cy="72072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>
              <a:defRPr/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 atouts considérables dans le cadre de la mondialisation </a:t>
            </a:r>
          </a:p>
        </p:txBody>
      </p:sp>
      <p:sp>
        <p:nvSpPr>
          <p:cNvPr id="10" name="Rectangle avec flèche vers le haut 9"/>
          <p:cNvSpPr/>
          <p:nvPr/>
        </p:nvSpPr>
        <p:spPr>
          <a:xfrm>
            <a:off x="1042988" y="4438650"/>
            <a:ext cx="6997700" cy="504825"/>
          </a:xfrm>
          <a:prstGeom prst="upArrowCallout">
            <a:avLst>
              <a:gd name="adj1" fmla="val 50000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Passeports pour l’avenir des titulaires du diplôme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 txBox="1">
            <a:spLocks noGrp="1"/>
          </p:cNvSpPr>
          <p:nvPr>
            <p:ph type="title"/>
          </p:nvPr>
        </p:nvSpPr>
        <p:spPr>
          <a:noFill/>
          <a:ln w="2857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>
              <a:defRPr/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principaux débouchés pour les titulaires du baccalauréat professionnel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Cuisine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Premier commis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Chef de partie ou adjoint au chef de cuisine </a:t>
            </a:r>
            <a:r>
              <a:rPr lang="fr-FR" sz="1600" dirty="0" smtClean="0"/>
              <a:t>( secteur de la restauration commerciale)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Chef de cuisine ou chef-gérant ou responsable de production </a:t>
            </a:r>
            <a:r>
              <a:rPr lang="fr-FR" sz="1600" dirty="0" smtClean="0"/>
              <a:t>(secteur de la restauration collective)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Commercialisation et services en restauration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Chef de rang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Maître d’hôtel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/>
              <a:t>Adjoint de directeur de restaurant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CE46A7-AA3D-4DFB-BF2A-6D4153261A0F}" type="datetime1">
              <a:rPr lang="fr-FR"/>
              <a:pPr>
                <a:defRPr/>
              </a:pPr>
              <a:t>30/01/2013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08388" cy="365125"/>
          </a:xfrm>
        </p:spPr>
        <p:txBody>
          <a:bodyPr/>
          <a:lstStyle/>
          <a:p>
            <a:pPr>
              <a:defRPr/>
            </a:pPr>
            <a:r>
              <a:rPr lang="fr-FR" dirty="0"/>
              <a:t>Ginette Kirchmeyer IEN Economie Gestion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61EE6-AFDE-43F9-8267-997C37E2B12E}" type="slidenum">
              <a:rPr lang="fr-FR"/>
              <a:pPr>
                <a:defRPr/>
              </a:pPr>
              <a:t>5</a:t>
            </a:fld>
            <a:endParaRPr lang="fr-FR"/>
          </a:p>
        </p:txBody>
      </p:sp>
      <p:pic>
        <p:nvPicPr>
          <p:cNvPr id="8200" name="Picture 250" descr="Copie de IM000238 copi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211" r="27933" b="13083"/>
          <a:stretch>
            <a:fillRect/>
          </a:stretch>
        </p:blipFill>
        <p:spPr bwMode="auto">
          <a:xfrm>
            <a:off x="7019925" y="4292600"/>
            <a:ext cx="177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263" descr="Copie de cuisine0108 copier"/>
          <p:cNvPicPr>
            <a:picLocks noChangeAspect="1" noChangeArrowheads="1"/>
          </p:cNvPicPr>
          <p:nvPr/>
        </p:nvPicPr>
        <p:blipFill>
          <a:blip r:embed="rId3" cstate="print">
            <a:lum bright="-6000" contrast="8000"/>
          </a:blip>
          <a:srcRect/>
          <a:stretch>
            <a:fillRect/>
          </a:stretch>
        </p:blipFill>
        <p:spPr bwMode="auto">
          <a:xfrm>
            <a:off x="3059113" y="4148138"/>
            <a:ext cx="1716087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/>
          </a:p>
        </p:txBody>
      </p:sp>
      <p:pic>
        <p:nvPicPr>
          <p:cNvPr id="9220" name="Image 3"/>
          <p:cNvPicPr>
            <a:picLocks noChangeAspect="1" noChangeArrowheads="1"/>
          </p:cNvPicPr>
          <p:nvPr/>
        </p:nvPicPr>
        <p:blipFill>
          <a:blip r:embed="rId3" cstate="print"/>
          <a:srcRect l="25137" t="24698" r="22601" b="12500"/>
          <a:stretch>
            <a:fillRect/>
          </a:stretch>
        </p:blipFill>
        <p:spPr bwMode="auto">
          <a:xfrm>
            <a:off x="333375" y="885825"/>
            <a:ext cx="8810625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Sous-titre 2"/>
          <p:cNvSpPr txBox="1">
            <a:spLocks/>
          </p:cNvSpPr>
          <p:nvPr/>
        </p:nvSpPr>
        <p:spPr bwMode="auto">
          <a:xfrm>
            <a:off x="487363" y="115888"/>
            <a:ext cx="84582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FE8637"/>
              </a:buClr>
              <a:buSzPct val="70000"/>
              <a:buFont typeface="Wingdings 2" pitchFamily="18" charset="2"/>
              <a:buNone/>
            </a:pPr>
            <a:endParaRPr lang="fr-FR">
              <a:solidFill>
                <a:srgbClr val="4C535F"/>
              </a:solidFill>
              <a:latin typeface="Franklin Gothic Book" pitchFamily="34" charset="0"/>
            </a:endParaRPr>
          </a:p>
        </p:txBody>
      </p:sp>
      <p:sp>
        <p:nvSpPr>
          <p:cNvPr id="9222" name="Espace réservé du pied de page 1"/>
          <p:cNvSpPr>
            <a:spLocks noGrp="1"/>
          </p:cNvSpPr>
          <p:nvPr>
            <p:ph type="ftr" sz="quarter" idx="11"/>
          </p:nvPr>
        </p:nvSpPr>
        <p:spPr bwMode="auto">
          <a:xfrm>
            <a:off x="5651500" y="6308725"/>
            <a:ext cx="3294063" cy="39687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/>
            <a:r>
              <a:rPr lang="fr-FR" sz="1000" smtClean="0">
                <a:solidFill>
                  <a:srgbClr val="000000"/>
                </a:solidFill>
                <a:latin typeface="Arial Narrow" pitchFamily="34" charset="0"/>
              </a:rPr>
              <a:t>Extrait du guide d’accompagnement BAC PRO CSR - Cuisine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716462" y="-24713"/>
            <a:ext cx="4427537" cy="93871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fr-FR" sz="1400" dirty="0"/>
          </a:p>
          <a:p>
            <a:pPr algn="r" fontAlgn="auto">
              <a:spcAft>
                <a:spcPts val="0"/>
              </a:spcAft>
              <a:buClr>
                <a:srgbClr val="FE8637"/>
              </a:buClr>
              <a:buFont typeface="Wingdings 2"/>
              <a:buNone/>
              <a:defRPr/>
            </a:pPr>
            <a:r>
              <a:rPr lang="fr-FR" sz="1400" dirty="0">
                <a:solidFill>
                  <a:srgbClr val="575F6D">
                    <a:shade val="75000"/>
                  </a:srgbClr>
                </a:solidFill>
                <a:latin typeface="Franklin Gothic Book"/>
              </a:rPr>
              <a:t>Filière hôtellerie restauration </a:t>
            </a:r>
          </a:p>
          <a:p>
            <a:pPr algn="r" fontAlgn="auto">
              <a:spcAft>
                <a:spcPts val="0"/>
              </a:spcAft>
              <a:buClr>
                <a:srgbClr val="FE8637"/>
              </a:buClr>
              <a:buFont typeface="Wingdings 2"/>
              <a:buNone/>
              <a:defRPr/>
            </a:pPr>
            <a:r>
              <a:rPr lang="fr-FR" sz="1400" dirty="0">
                <a:solidFill>
                  <a:srgbClr val="575F6D">
                    <a:shade val="75000"/>
                  </a:srgbClr>
                </a:solidFill>
                <a:latin typeface="Franklin Gothic Book"/>
              </a:rPr>
              <a:t>Passerelles possibles en statut scolaire à temps plein </a:t>
            </a:r>
          </a:p>
          <a:p>
            <a:pPr algn="ctr">
              <a:defRPr/>
            </a:pPr>
            <a:endParaRPr lang="fr-FR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3599</TotalTime>
  <Words>431</Words>
  <Application>Microsoft Office PowerPoint</Application>
  <PresentationFormat>Affichage à l'écran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Calibri</vt:lpstr>
      <vt:lpstr>Segoe Print</vt:lpstr>
      <vt:lpstr>Wingdings</vt:lpstr>
      <vt:lpstr>Franklin Gothic Book</vt:lpstr>
      <vt:lpstr>Wingdings 2</vt:lpstr>
      <vt:lpstr>Arial Narrow</vt:lpstr>
      <vt:lpstr>Times New Roman</vt:lpstr>
      <vt:lpstr>Thème Office</vt:lpstr>
      <vt:lpstr>Diapositive 1</vt:lpstr>
      <vt:lpstr>Une séparation… en deux bac pros</vt:lpstr>
      <vt:lpstr>Un profil identique, des activités et des fonctions spécifiques</vt:lpstr>
      <vt:lpstr>Diapositive 4</vt:lpstr>
      <vt:lpstr>Les principaux débouchés pour les titulaires du baccalauréat professionnel </vt:lpstr>
      <vt:lpstr>Diapositive 6</vt:lpstr>
    </vt:vector>
  </TitlesOfParts>
  <Company>xax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bacs pros cuisine - csr</dc:title>
  <dc:creator>ginette kirchmeyer</dc:creator>
  <cp:lastModifiedBy>Philippe VIAIN</cp:lastModifiedBy>
  <cp:revision>261</cp:revision>
  <dcterms:created xsi:type="dcterms:W3CDTF">2004-12-10T15:33:48Z</dcterms:created>
  <dcterms:modified xsi:type="dcterms:W3CDTF">2013-01-30T06:48:06Z</dcterms:modified>
</cp:coreProperties>
</file>