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94" r:id="rId2"/>
    <p:sldId id="262" r:id="rId3"/>
    <p:sldId id="263" r:id="rId4"/>
    <p:sldId id="264" r:id="rId5"/>
    <p:sldId id="261" r:id="rId6"/>
    <p:sldId id="297" r:id="rId7"/>
    <p:sldId id="285" r:id="rId8"/>
    <p:sldId id="293" r:id="rId9"/>
    <p:sldId id="300" r:id="rId10"/>
    <p:sldId id="301" r:id="rId11"/>
    <p:sldId id="298" r:id="rId12"/>
    <p:sldId id="299" r:id="rId13"/>
    <p:sldId id="303" r:id="rId14"/>
    <p:sldId id="302" r:id="rId15"/>
    <p:sldId id="304" r:id="rId16"/>
  </p:sldIdLst>
  <p:sldSz cx="9144000" cy="6858000" type="screen4x3"/>
  <p:notesSz cx="6669088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5" d="100"/>
          <a:sy n="65" d="100"/>
        </p:scale>
        <p:origin x="-10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fr-F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A613B3A5-295A-4FE2-9C18-4CC382260CBB}" type="datetimeFigureOut">
              <a:rPr lang="fr-FR"/>
              <a:pPr/>
              <a:t>19/12/2012</a:t>
            </a:fld>
            <a:endParaRPr lang="fr-FR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fr-FR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598D5553-6DF2-479E-8144-0FD46E05D78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0919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749C3-8744-43CE-B841-2608B84E2744}" type="datetimeFigureOut">
              <a:rPr lang="fr-FR" smtClean="0"/>
              <a:pPr/>
              <a:t>19/12/2012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B4C8C-14E6-45D1-8031-000FB1A371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81543B28-D8EA-47FF-9FDB-E4F1A563D956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2CDC3EC-C74D-4C14-A071-671DC37A82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50" name="Picture 4" descr="http://www.letelegramme.com/images/2010/01/04/723214_6628074-policepat-t103a.jpg"/>
          <p:cNvPicPr>
            <a:picLocks noChangeArrowheads="1"/>
          </p:cNvPicPr>
          <p:nvPr userDrawn="1"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4716016" y="260768"/>
            <a:ext cx="1080000" cy="1080000"/>
          </a:xfrm>
          <a:prstGeom prst="rect">
            <a:avLst/>
          </a:prstGeom>
          <a:noFill/>
        </p:spPr>
      </p:pic>
      <p:pic>
        <p:nvPicPr>
          <p:cNvPr id="51" name="Picture 2" descr="http://www.agelecprotection.com/images/protection-entreprise.jpg"/>
          <p:cNvPicPr>
            <a:picLocks noChangeArrowheads="1"/>
          </p:cNvPicPr>
          <p:nvPr userDrawn="1"/>
        </p:nvPicPr>
        <p:blipFill>
          <a:blip r:embed="rId3" cstate="print">
            <a:lum bright="43000"/>
          </a:blip>
          <a:srcRect l="22400" r="11801"/>
          <a:stretch>
            <a:fillRect/>
          </a:stretch>
        </p:blipFill>
        <p:spPr bwMode="auto">
          <a:xfrm>
            <a:off x="7020272" y="260768"/>
            <a:ext cx="1080000" cy="1080000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52" name="Picture 2" descr="http://www.lexpress.fr/pictures/736/377019_un-accident-de-la-route.jpg"/>
          <p:cNvPicPr>
            <a:picLocks noChangeArrowheads="1"/>
          </p:cNvPicPr>
          <p:nvPr userDrawn="1"/>
        </p:nvPicPr>
        <p:blipFill>
          <a:blip r:embed="rId4" cstate="print">
            <a:lum bright="43000"/>
          </a:blip>
          <a:srcRect/>
          <a:stretch>
            <a:fillRect/>
          </a:stretch>
        </p:blipFill>
        <p:spPr bwMode="auto">
          <a:xfrm>
            <a:off x="5868144" y="260768"/>
            <a:ext cx="1080000" cy="1080000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08F3D-2AA4-4C9B-9D4A-ED3CBFB3668A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9FE9-337F-40B6-B727-2628E01372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FA82F-2187-4AA8-9DA6-109E91D130E0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B52E5-FC9B-4ED8-BBDF-5061B5C8B3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24100"/>
            <a:ext cx="6777037" cy="3508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1520" y="6237312"/>
            <a:ext cx="13319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F137E-07E8-4313-A402-7FFE8727FF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4716016" y="116633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 Black" pitchFamily="34" charset="0"/>
              </a:rPr>
              <a:t>Bac Pro Sécurité Prévention </a:t>
            </a:r>
            <a:endParaRPr lang="fr-FR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BA8C9-4672-4AD3-A9A4-E1BAB261121A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D3CCD-2932-4939-BA08-961ED96319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2497-FE20-4F08-B741-3BB838817B2A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AF20E-D026-4A93-AF90-E75A34F5BF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D438B-7219-494D-A786-35573D997EFB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73F-782D-4D78-B65B-4B9B2573ED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13319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AAE7B-3232-43E7-B15A-16BC6762DF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4716016" y="116633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 Black" pitchFamily="34" charset="0"/>
              </a:rPr>
              <a:t>Bac Pro Sécurité Prévention </a:t>
            </a:r>
            <a:endParaRPr lang="fr-FR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13319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58C06-9617-4BB0-9141-65700B653A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4716016" y="116633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 Black" pitchFamily="34" charset="0"/>
              </a:rPr>
              <a:t>Bac Pro Sécurité Prévention </a:t>
            </a:r>
            <a:endParaRPr lang="fr-FR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EFFB1-BEA1-46FC-B93F-219219649406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49E14-FF0E-4B99-83DE-126A15E773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5F06-7077-44C2-9755-E7A3AF38EDE9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A19F4-390B-4D71-83FD-D1A1B658C5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8F40C313-18C2-4942-8EA3-D9DFC112072C}" type="datetimeFigureOut">
              <a:rPr lang="fr-FR"/>
              <a:pPr>
                <a:defRPr/>
              </a:pPr>
              <a:t>19/12/2012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4D579EB5-9FFC-4026-A867-8B910B26BC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64" name="Picture 4" descr="http://www.letelegramme.com/images/2010/01/04/723214_6628074-policepat-t103a.jpg"/>
          <p:cNvPicPr>
            <a:picLocks noChangeArrowheads="1"/>
          </p:cNvPicPr>
          <p:nvPr userDrawn="1"/>
        </p:nvPicPr>
        <p:blipFill>
          <a:blip r:embed="rId13" cstate="print">
            <a:lum bright="40000"/>
          </a:blip>
          <a:srcRect/>
          <a:stretch>
            <a:fillRect/>
          </a:stretch>
        </p:blipFill>
        <p:spPr bwMode="auto">
          <a:xfrm>
            <a:off x="7164488" y="2564904"/>
            <a:ext cx="1800000" cy="1800000"/>
          </a:xfrm>
          <a:prstGeom prst="rect">
            <a:avLst/>
          </a:prstGeom>
          <a:noFill/>
        </p:spPr>
      </p:pic>
      <p:pic>
        <p:nvPicPr>
          <p:cNvPr id="63" name="Picture 2" descr="http://www.agelecprotection.com/images/protection-entreprise.jpg"/>
          <p:cNvPicPr>
            <a:picLocks noChangeArrowheads="1"/>
          </p:cNvPicPr>
          <p:nvPr userDrawn="1"/>
        </p:nvPicPr>
        <p:blipFill>
          <a:blip r:embed="rId14" cstate="print">
            <a:lum bright="43000"/>
          </a:blip>
          <a:srcRect l="22400" r="11801"/>
          <a:stretch>
            <a:fillRect/>
          </a:stretch>
        </p:blipFill>
        <p:spPr bwMode="auto">
          <a:xfrm>
            <a:off x="5292280" y="4509120"/>
            <a:ext cx="1800000" cy="1800000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61" name="Picture 2" descr="http://www.lexpress.fr/pictures/736/377019_un-accident-de-la-route.jpg"/>
          <p:cNvPicPr>
            <a:picLocks noChangeArrowheads="1"/>
          </p:cNvPicPr>
          <p:nvPr userDrawn="1"/>
        </p:nvPicPr>
        <p:blipFill>
          <a:blip r:embed="rId15" cstate="print">
            <a:lum bright="43000"/>
          </a:blip>
          <a:srcRect/>
          <a:stretch>
            <a:fillRect/>
          </a:stretch>
        </p:blipFill>
        <p:spPr bwMode="auto">
          <a:xfrm>
            <a:off x="6516416" y="3861048"/>
            <a:ext cx="1800000" cy="1800000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sp>
        <p:nvSpPr>
          <p:cNvPr id="62" name="ZoneTexte 61"/>
          <p:cNvSpPr txBox="1"/>
          <p:nvPr userDrawn="1"/>
        </p:nvSpPr>
        <p:spPr>
          <a:xfrm>
            <a:off x="1095330" y="6505599"/>
            <a:ext cx="6789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tx1"/>
                </a:solidFill>
              </a:rPr>
              <a:t>Académie</a:t>
            </a:r>
            <a:r>
              <a:rPr lang="fr-FR" sz="1400" b="1" baseline="0" dirty="0" smtClean="0">
                <a:solidFill>
                  <a:schemeClr val="tx1"/>
                </a:solidFill>
              </a:rPr>
              <a:t> de Strasbourg - </a:t>
            </a:r>
            <a:r>
              <a:rPr lang="fr-FR" sz="1400" b="1" dirty="0" smtClean="0">
                <a:solidFill>
                  <a:schemeClr val="tx1"/>
                </a:solidFill>
              </a:rPr>
              <a:t>Baccalauréat Professionnel</a:t>
            </a:r>
            <a:r>
              <a:rPr lang="fr-FR" sz="1400" b="1" baseline="0" dirty="0" smtClean="0">
                <a:solidFill>
                  <a:schemeClr val="tx1"/>
                </a:solidFill>
              </a:rPr>
              <a:t> – Sécurité - Prévention</a:t>
            </a:r>
            <a:endParaRPr lang="fr-FR" sz="1400" b="1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Présentation du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chemeClr val="tx1"/>
                </a:solidFill>
              </a:rPr>
              <a:t>Bac Pro</a:t>
            </a:r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pPr algn="ctr"/>
            <a:r>
              <a:rPr lang="fr-FR" sz="3200" b="1" smtClean="0"/>
              <a:t>Sécurité Prévention</a:t>
            </a:r>
          </a:p>
        </p:txBody>
      </p:sp>
      <p:sp>
        <p:nvSpPr>
          <p:cNvPr id="9218" name="AutoShape 2" descr="data:image/jpeg;base64,/9j/4AAQSkZJRgABAQAAAQABAAD/2wCEAAkGBhQSERUUExQWFBUWGBgYGBgXFxQYGBUYFBgVFRUUFxcXHCYeGBkkGhQUHy8gIycpLCwsFx4xNTAqNSYrLCkBCQoKDgwOGg8PGiwkHyUsLCwqLCwsLCwsLCwsLCwsLCwsLCwsLCksLCwsLCwsLCwsLCwsLCwsLCwsKSwsKSwsLP/AABEIALUBFgMBIgACEQEDEQH/xAAcAAACAgMBAQAAAAAAAAAAAAAEBQMGAAECBwj/xABEEAABAwEFBQQFCQcEAwEBAAABAgMRAAQFEiExBkFRYXETIoGRMqGxwdEHQlJykqLh4vAUFSMzgpPxQ2Ky0hZjc1MX/8QAGwEAAgMBAQEAAAAAAAAAAAAAAgMAAQQFBgf/xAAvEQABBAEDBAECBQQDAAAAAAABAAIDEQQSITEFE0FRYSJxFBWBocEGMpGxI1LR/9oADAMBAAIRAxEAPwCG6rO0pDYKG5wJ+Yj6I5URe9hQ0JDben0EfChNjyFuICj8xP8AxFWfaiwApEHhSXPo2nxxdwhreV4ptMJXOEDoAPZSdCa9LvHYsOmSYoNOwKBqaDvNK6Y6ZL8Kk2IDFoPIU7W2mPRT5CrIzsS2nOik7OIqGUFMHTXjkhVhDCcPop+yPhUrTKY9FP2RVqFwIAium7kQN1Tuovy53sKrGzpwnup+yK4YYTB7qfsp+FWs3Kmuk3KgCiEiE4JB5VFLIxHujyFS2dgGe6PIVcjcTfCtt3KgbqmpD+F+VUiwmPRT9kUKy0J9EeQq9fuRHChl3MgHShLkYxPlVItD6Kfsio2GxPojyFXMXKg7qicuBI0odav8Iq7ZW04x3U/ZT8KaOWZGIdxH2U/CpxdqUqFatQ7wrRGbBXNy4e2Qp7bY0Fo9xH2E/CoLtsKMGaEeKU/Cj4luuLKe7FGVlCg/Y0Yh3EfYT8Kt+yFhaJUC00erbZ9oqrvJgirNsmo9pPKhPCvyrk3c7EfyGf7TX/Wh37nZ/wDwZ/tN/wDWmzdQPqrO4poQTdysEfyWf7Tf/Wh13AyJPYtf22/+tN2BWrZABmoCpSrQDCV4Syz/AGm/+tNmLqYV/oM/2m/+tI7ZfNjbVK3kYhuBxHyTNBWr5VrKwnJLizuGEJnzMx4VTA8mkToyBqIpSbZ7ONCFhDSAP9jYHsqvN31Zmkwhtp5Wn8tspHjGdVjaXae0W9eJ04G/mtp0HU7zQN0KwKI4CinY6NhcCtvSWRZGSI3iwrG9LplaUJHBKEJHqFRLW0j5qT/Sn4UO/a1OHgKjEJ5muXrcd7X0FuJG0VpH2pSLdxei2gDjhT8Kh/YgdY8Eitl4mo7VbA0mVHPhWiBhkdTd1lzXw4sZe8Afohb4s7baBIElQ4aQqsqs3reKnDJ4/Gsrs9pjdl89mz3yPLgKH2V82efIW3H0U/8AEVc3XFKIkyKodyOQUfVT7BXoNkalMmudMfC39Mj3MhWlpyoRwUc4ihFik2u7yocBNRKEUTjFQPrqA7qyNlH2tStroJTkGpEP0ZASwSUeEzXarPQrb9FJtVQGlTmkoZaIqMKqZ90UCpymtdYWVzaKKLtRFU0PjohlE1RKtotcJXFdOO5V241Q4FDdplUhVkk0PbxpR6kUNbkZVphN2uP1JtUVLZldyuW8q6sw7tStN5En9eNaHbBcdoLjQUT8mDT/AGOX/FjlVatFrSdDP1QT69PXUlg2hUyrEhAxD6Zy8QI9tZ3SsG1rpRdMyZPq00PZ2XsoNLr3vRqzoxvLCE89TyA1J6V5Fefyt2tUpZWgHQrSgYU/VxTiPPTrVPNvW46FOrW4ok4lLUTOXPShdGdOpLja3vCMm/svVLw+U5aiU2RuP/Y57kDTxPhVVvC83XjNpeW4foknD4ITlSwXkpQCGxA3n3k7hSm33hglLZxLOq+HT40MUbpPsuxM+DDbxv8Auml43yhoYG0gr6ZJ+JpbYlJkrcOJXOlTMjXP41p+0bhW5rWt2C87NkPmNuTa03wJhIGeQNH2JjIZQYzO8zSG628TondVnndXMzpa+heu/pvBa4HIPN0F0XNwrlKSTFaAnSp3bMtIyIE1zo2mQ/C9dkTdluws+ENbbWGRqCqqpb7cVmSac2m5CsyVkmgnNm1blV2YsmCJuhq8J1Dp3Ucp/ceLHgJKqso203S4ndOdZT+7G7cFcB+JPGdLmm1d7galSOifYK9FbWEoAqlbN2eEoJ+in2CrSXq5L328r1OFBUDfndSOu0C8uiFUMsUvUuixqFW4aiUs0QtFYWcqvWi0IJYqMORRbrdBuUbXWlPjpENu12bTQSF7q7UKsmlTWkhErtGVArtUGuXVxS512ra9BLGm7D4NMUOQKrdkXnTlLkJk5DnlUc5VHFtsiXbTlQYezoG33s20JUo56ADNXQHXrpQNjvkvGEjs+JJCiPcP1nR0dOo8JVtMnbB3VgW8kCVKCepienGg7TbkwT3oGckBIjjKyKVWu3ttd6SrdiOZUeCeJ9Qpc6oud97JIzDYmBGhUfnHr+FaMdjjuNgsHUpYGDQ76nev/U1b2oHooRrklSj3TrnEAnSinVRm6rF19EfVTp6qrlpt6VFAQJggyNMsveaJdfhPaOkxoNJPJIPt0HqqTte9+lqPpkkMcJlkAG6ZWm9RhJACUDVStPx6eqqzbr0LpwyUt+RX1jQcvbQN43sp1QnJI9FO4czxPOg1uU6LHEfyVzc7qr8j6WbN/wBpgu1JSO7n4ZVPYbP2hlSglIzk6AUoZAJE1bmr+s4b7Ls8PEzM9aOQ+CkYEYc6yaPhLbyvVIT2bWSd53q5k0lCqfP3W05mgweXwpVabtWjUSOIqNyY3fTwmZXTMln/ACH6h7ChB51xvrVdpM05ckjeiprDacDoO7SrUFZVTi1J1zp5dVsxJwKOYGVczOhLqeF6/wDp3qAiJgd54+6y2X4UmE+dLHb8cUc1GobxBCyKEq442hqyZedO+U2UwTfKxvqZvaFQ1pRXDhouyw8hIHU8mPcPKfu7QBSYI3z7ayq8BWVYgYNglydTyJDqcV9AuOoSy0AJPZN/8E8KULvEhYThrWyqy8kfVSPIAU9VcMma4DsqGFxa4+V6KNgiYGl3hLEW7vYa27agFYd9Mv3L51Gq5M530P5hB7TxK32lK7UnFG+mtiu0uCQRUDlxDFO+mV2Mqb4nxpUmfHX0lDLKdP0ndDWq4HIyhXqpedmHjnhA6n4VZ3n3NxjrQzt8qbErUAOoFKjznONN3KymeYjwq4rZd4Z5R1PwqX/x1+JgRxn40Dfnyik91qVEamch1NVi89tbQ8jD2hCN8ZA9OPWuvHjZUtF2wWX8z7NgkWm9uIBKSpM8jPsoVTKUDEohI5nPrGgqv2F/swXFHI5A6knlxNQOWpTq8wTJ7qBn4nifZnpW9mI7VXhMl6tEIQ8i3nwnH78BWEoT3TliVOfMJG7rU15X0lruJGN471ei3158vPhVdtNs7LJMFzeoQQjknir/AHeXGlodP63nnzrYcVodf7Lk/nE5iLByTz8ekzfeElS1FazqZB/wOQohDgZRiXqoAhE95W8E70o56mMtcuLLdK2kdq40So+glUZf7lJOp4A+I0pRbHVKUSucR1mZpxY1wo/4WBkksJ7gBs+VM5eKlqxKzO7cEgaADcKidtqlakmoZrUUSyklxsq0XHdKgz2xAI1AJ9LhkMwnmaTXtalrXK8uA3ADQCMo6VzY7Q4BhSSCN3Hl1ogXiFd1xMGs/cMZNBdgRsyY2hxquPSVVhpg9du9BkcPxoFTRBggimtka/hYJ8WSE/UNvajxRFHvsYwFJ131Ay1IPCibKY6b/jS5mmrCbhPbq7b+Cgm7QpByJFNrJf25edRv2QK60tes5Sc6yUyQbrrh+RhG2GwrEuxtPZjI8vhQD9yLTmnvDlr5UuaCwkrGSUkAnmavVxXK6+1jaUHI3HInofjQVLFuw2E45GBl7ZDNLvYVOaQcXeEdcqJTZykyPMVY7bYcJwutlKuCh7DvqFq62hnh8JNX+OFU9qNv9POJEmPKCPflJ72sRUgLAz30iIr0N1tJRCRAqrXvdGHvAZGk484/tK09U6W4ATM39pKKjUJqY1wa3gry72rkisou77IV4iN0eufhWVLCXV7r0XZS9uyAHIVa/wDycRpXn117ugp2k15mbDikcXOG698YGPokeArCNqOVbVtNyqsvuBIkmBS+1X+hI7uZoGdKZIaaEqUYsIt5pXUbRjhUD22raBr5eyvOrTfTixnkDoBvoO2LU2IIIPHcK6MfQIuXrh5HU4txCy/lXW3/ACiOLlLacPM7uZqq2u9HHlGVkx6Sych9UUOQhSMLS+8c1YtSeAPCttWhsIDTjeD/AHCZJ4mupDj4uMP+Nq5/byMgjU6geD4QdotwPdTkkeauZ+FdNM93G5IR80ZjGeAO4c61arpKe8g408tR1ohvaBahhcGNIERGYA91ae8CNTd/hZxglkmic6fnkH9UtetRUc9BkkbkjgBTaxushqApaXVCCqREb0jgMs54bqgcu1DoxMqg/RNAmyqSYUCKoTB/BoonYkmM7W5upvscLq2XcpOfpDiKGSuCOXuo1q0ONmB3k8DUyWW3hIBQcpyyk6Tu3HhQ91zdnj9Uf4WKf6oDR9H+CgzeLiTkoxw3UQm8kLEOJ8RXZu2AQoEjiBP4ignLtXmUgqAzmDl5igOh24KJhyIjoc0/Y7hEOXaDmgyOH40MWFAwQa00laUFwZBKgn+pQUQB4JPqq03JcjlsS52IS92ZAUnJKiCVAFIPdV6BMSDmNasSPb8pbmY8x/6H9kkTYzAUMxG7Wp1WYLEKGY376nN3BCyO8hSdUkZp6pWJFHWeyJg5qUqNYyAG4RoNaTNM1w22K6WBgysdTqLCq6uzuNaZp/WtFrWO6HBBUkLG+Aowknhx8RTYNhOuZ4fGk9ssqrQ+sjKFIbA4QnCI+z66Wx4f/d48pmZGcSu2bB8FSCyxmggg8cx5jOu0XUtWYwAHL0vdXpd47F2dSUo/lOpQE9ogZKwiJWjRWnI86pF53Q7Zl4HRE+ipPor5g7jyOdGJXVsbCzxMxpnC26XekutDGExwrgNA5ETRj0RPgeXjwobGBnSPK7JIqkHfEIZQ2nQqKj6gK9K+TC61NWPtCfTUTHADKvNb4s8FokphSCoR10POr5du1gRYQ22YWgJ6GTmBRSyvYxulecfEySVwV5trbVpbwOJCs4z18DuqnXxsitiVtEut7xqtPxFJ7Rt+tpQwpAhUxx5VHbtvHXVNR/DAcBVEwRvoa7jfqCvHy5cOS43fp4T25bC0XOytLvZoKZSoEEBR0BOg31X7wbAUpE4gCQDuUBoRR+09vYxhbM970xBAn6QpW4rEJrI8aaH7r2+BkNy2mQO5G7fXyq3eVgwmRpQIYkEwcvVVlfSFCDQ1jSlDbqVKidPKt0MtiivNdVwxES9g2K52ebhpZP0k+xdZQNntJQggaEj1BXxrKdoJNriCVrRSsV3v5AwdB7KLVe4HU6DnRl0NpLKe7PdT7BSS+MKlwRhjSkux42G3Lv4/UJshullAhCXvb1YwlyQOW4ULa0CQUd5A3cetSrsazqMYO/fUqbicSAoAgHjpWkTtaKbssT8R5cXS2b/yPt4Qj1pQ8dOzI04VAsOt695PmKtDuyJ7EPKAw741FEvXY21YVOASoHumdRlWc5APyn9lrRqJr5H8hVNqxB1JUkFOHU7gTRt33c4s4VYVJAJk7gBNHLtY/dy1JGHtDHkaXbPOqLNo7xlLZgdcjRWXDdZjPHG4gc+xwfuFqwJBP8JeHiDnUlpea7VaFZFJjEBE9aTXSB2rQ4rTPSR6q6vT+c8NSVnPoTV9r6uVR6mdIbpFeR4P29J4q5EYcSVnFuiI9VD2y9UtulpQxpATJMTiKQVeEmi7kvhbRaISlJTAnec4JIOU5maUXzAtFpBGeMgZjSSPhQtZqJDkcme1jWuxxp9jwntjsTK4V3oIkCSOmR3ULtMnClDaRhDjgUcokJTAP31UVZtonA022Gm1BtKcKlAEggCd+Y4pORqG/b27UWZSzJbC0YYmADiASRuhWXlQsa4PslHkZ0UuOWtaGusXX8KfZK5FvsrPaAKCkhCVCQcQBMqGafTTx35UcWXUqLboUjCQlWLROInCSRPdMHvDgeFVu7X1pbUAooUrCCc9Ejl4eVEKddWpKluqUpIgEgmBwzOk7qt7LJKXi9RdDTXG2/6WrxYhbKMMAuKWeCsAAJ9RFW35P7c3ZrODOFbq1FROmFpLYAJ6uHrJqoXjaisM4QcaMYOeQCoO/dnWrEhQbCDJ1GR3EyRplmPVRkHQACsc72GdxO4XpN931YH2Ul6HFHCAUEJebUogGCdEiZOo5Gqg+gNkqaWXGSrClzCU4iIMLQdDnqO6d3CkhsiU7iN+aifdU4cbKcOHLL5zm6I36ZDyFCRY3V4uW/HdY49ItTkrTl3SRprqJFLTaSwtwBJlL6iJzMonDPHSpELmUzmNDy3HruqEMJU4SqSomSTn+utBGOQV0eqSh7Y5GcKy3rtM8VuLbxd6O6QZHcwGNw3+qllt2gtVoQlt0YgJjEIM4SlJniJyoN2BxPqrQdEbvP41bYw0bLjvlLnWulhaQAsRIyzBkcDG/wDzQLgg0W4tJGZE7tTB/XtoJS5/XnUIXYxsjuMo8hTWtwuobSEjuBSZ3wTM0RZklCcMA9RQ1mXHgZqZVoBMkzTeQAuRPtKVMrPUDyFTMhacwB5UMLUgDjUzd4gjQzS3X6SwiHbY6dY8qhszpBg79PhWlOneIqBbwiAMxS3N1Cl0en5TsaYOB28qd7WhXEgnOplrkTUCzSo9ivTZ1SRuA8hR25ICBHEew1lQ2t0xHP3Gsrpt4XhDSuWz7n8NPQeymT92odIxAdapiL2VZ43iB7BTq7tpg8QkDvGiduKRMJabCslutFmYaKcIJ3RSq9dq0ps/ZoAJIy5Uv2iupYCN+Ix0njQNvugyhKZUdDlpXPbjDytj8yQ7Wpr12mUuyhpOWICaXWq81rsqGeGp40Rel0lJShCVFQgHxqW/LgcZbawoKp9KNZNaWw1wFkdO48lJEqV2HZlXdCprmxN5KAmMJnpzq42jY1QsaYEOE4s9/KmezuyATZVLdSJWM9+XAGnCMpJf5XnCABoIqV3IkjKffT6wbGrNpwHNkGSoa4Ru6nSpds9m+xIdaktqyUNS2rd/SRHrqFhG9KtY4VXLhqR0jETvOc76ksVjLq0oRmVGB7yeW+ne1Gyxs6UOIJcaPdUYgpUAIJjcrMg+FCB5RfCrnbE76kQ6cPMHXr/io1RoNatFx7FKes6lYsLq82kwIUEAxiPzcSshHDhrAFDsqsXjOZqVNsVx9tQvNkEggyDBBnUaioweFVQKm4RSHSUnPQ+3/Fdt2ggZb69C2M2HT2JL7SVqcAKgofy0ahKT81Z1J1GQ3Kql7R7PLsjxbMlOqFfTSdD13EcZq3NoKg6yl/bGuFkk61EpVbwn8KGkS7aXCgf1Bol0Gct4/D3U7uzYa0LCFLaWlC1AYiAAlJBJcIJkJATw3gDWrPfWyjTtmhhsJcZAw/TeSkHFiO9Xzh5VAwm3BP747XaPuwvNnVnSa4CZ41t8kbvwrpmToPGpeyTW+6kbYIFQPCD1plZbO46oNtgrUrQJBmu74uZxpbbC0FLyoITkSQSUjMHiKXytMDtD1FctzPWgr7JBXhEngOHvoU2eFEKEEEg9eFer7PXKbMylpHpek4ob1cOg0pDtxs0VE2hkf/RI3H6UcKcWFrbSpZmySGlS02dO+ujaAMh51AV7qlbY3mkH5UCKaIjjWnGgSDwqSysFw4G0FSjpFXi7Pk5llSlrlzCYSNAYymgAJKsupefDeK4UK6/ZXGypDqSlQJGYiY39K0oUkinUvYQO7kLSfSHtTfcB5j2Gso1NiKmydwUB4kKPurK3xkloXlMmLRK5oXtN4fJhZLTdqFJRhe7BCwsEyVdmFZiYINeY7FXWiz2lxLuZABB5GfXNe+bLqJsLKd4ZbAJ/+Yia8ntd3w84pUYtCdJic6j5NJWVjS/ZEWm1AqExhoB68EIdSklPeNas1pQolIgka0HZghbrhABwRPKiE/wi/Dj2t3vtIhp9KEkKJIkjd1rW0O2DeICQSYyTupZYbEhy1umMWH2maX2e7EqtqsQ7oSTH4URn3P2QCAfun157eoWhKVEgpAGEDU8ajO3aUtBlZUAnQAelOYk1X0Xck2pGUjvEg8AMqAvGzBRJGWeXnVtnsAqjBuQrzshtMhbq5BAgwDGZGntpnbbUVdw4Bj3KKRI3zNedPXeW0JSB3lgKxA6cIHHnQgP8XNRJAzUTOfAct1NbL7S3wU6gvTNlrua/aVIStCiU/NACUgHNIMd4nKTTG97ajEtEBST3VJ1SRvBrzSxXm4x/FToJBJOSgdUjOfEUyse2gWSOxSQOKjmecDTlRNre0DgbFLpvZxnt0Qp3ApQkAAhIkd3tOZIAr0W02UNNAkYSY00AjugcgMh0rzi2bROOZBQABBCUgJQCkgpMDMwQMyTT5O07dpKcboRAACFSMMDPOIIjfy8KFoF+lb7pRX/c7FqVjJU26dVoAhe4Y0kiTzEeNKNm7qs6bUhK1l0hZAwp/hFxIUoJKie/mkSBlpxpu7b2MXdxPndHcaH9ShKvAeNKb4vdeJtQwp7NQWlKEwlJBmZMqUchmT0AoHhl/SmsY/RqdwvdrPY0NtROglSlc9VE8zVJ2ptlkeBbKS6mekH6SVapPTI5TNDv7QOW5pBbI7LQpBAIUAAcYn0uekQRrSy2MtND+M8hqd04nDyCEAq9lGxja1OKS5zrpoShGxVmVKgt5KRrPZwDwxHfpup7cezDLagtpvTMuvEmOaAQBP8AuIEUjte0SGwCw1iwzC38upDSTPmrwqv3jfr1oMuOFXBPzR9VA7o8p50rt2dk06mjcL2IvBxAaaXjSZKlA4pwnPPrNA2g9mrIxHtqu/J/fobacBhSkE5A6hYA15KSfOirS+t0lSt+4ewVpiFrPIaQF/bP2a0KKgrsnTqUgqQo8SnIg8xlQDOwyEkdraJAzhCDig6ekcvEU2csCgMbqkst8VKAn3k8hNBWzahtCippJdWYBW4FBGQgYU+kodcPjSJIxf0p0b3VurJsvYkMEqbQG296lwXFxnKlH0RyGlNFXjZrSrEgNrcQQkLABIxHRJ68K8gvK+XHvTcUsg6GAgfVQO6N+dOPk+vkftMTMiAd2JPeEcqosDUVkr18XWW0jzNV69bUG1EyJOo1y5iidotriruN5ZZnh0qpvAnvGT76fFGTu5Z3vA2ChvG57I+ZwqbUdcGh8Kja2YsyM1KcUOcJqdiwOEhSu6nnkPOoLffbaJSn+IocPRHU0iSJt/SnxudW6bXcxnDSA0ganefE0W/tczZwQDiPLMk15zbtonnAUlUJ+inIfjSxdswglRge08Kgi0iioXElP9o76NrX2sYQBAB1OdKUNlRAGpMDxoOxWkuAk6A5DcKOs7hS4kjUGa50oGugvYYbizEDnelbr3uj9nsaExmVpJ+yusoO/NqFLZCVjRSSD0Sse+sroRyN0jZeTlDnvLiVbrg+UBbLKEhOIYERJ0hAHlSW87Qp9SlThxaxS6y+gj6if+Irbtoii7YO6HVSEcusonAuCdedCJszrYUEqHe1piDxqdk8qLQFNRKr9gt7rBXAOJQ4VFYLSWnS4tJJIIz51bnEtYZIhVCPstkQE5mllgKIOISey3gylfbKKsefdjuiaAXa23AStKiSdE5CKeG5kqEBAJO/4Z0BaLmUgwSE+2qDAOAqLiVDbRKUlJIThAEnMRO+kDjJSCEkaazGfSnVqupagJVIAgAedAG7ABKgryNQCuVZN8Lu1spODQfw0T9jPPrQ93AALnjl8elG2x1KYBzltIjhllI5RS9q2pRIAJnWath3tC8I6yWj+GpSCJCsMqAIiJJAO/maDbSQ5J5keBjw36UTdsKSqE4UqWBG6Sk58hWIZUHTAUoxIgEgZ6kASeVTXblZbTbR6bWWkkD0la/7eXWNfLca32wwlJQlcpSrGVkRjwmNDlChwpVa7vtKgcLSwneSInmZOlHXmnDjAywoaHiA2PdRPNGwrDnEaSdgsuzEkGFQSD3gSkAAnPLMDKda4LkKMTBPiep3muEHChKd+Hvdfo+GvXpUNoeCcyenE9BTGgAJJJRtoSCJJjI58IpFaLcT3Ub8pGp5CobZeCnMtE8Pjxru5SO2ROev/ExQl3hWB7TS7X12bCQvCuTAQQpQBAyUBI8Dxq4f+YvLgJwMmMylIJnfE5D11TLOwMbQ4kn1k+6jwCVwN9LBtOAAIsKW12teMlZKl/SUcR8zp4VGl4EEqOXE0Pb14VKxHQ60jtlvK8hknhx607gJb/7jXC7t1vxGE5D2/hRVw2koUSnIpIUDwiltlaxLSniQPM06xlBLaQAmYyGZz1JpTjfKgHpXizbXMrErbVj34dDzri3bXxk22E81GfVVbfHZ5DL20M6qYo2GxyheAPCdO3gp3NxxSuCZgeQqF1WXuFKW3INS2y9koRxVwoHtIK2QyM078oe3uBGZ/wA0jtVqKzJ8BwrLTaFLUVH/ABUNWSSspq9k7ub0D1pu23Bk0HshYC4TwpnethWHYCSYrK6A2Xrquzj2GwN/VcXoJbH1h7FVlQXjZ3QgSkxI3cjWVbNgsjgLT5hyUIA+in/iK3FKrHficCEqEd0CegFO22RGKciMs93GtlrJSjQipFvADKonn50yFCkz+tailohJKjx/WtTFKU5TOW7j+vfQzapHL21IDHIVXKiJGHIHKOBievGpE2pAOkAa5knl40tW90odbhJ1AH69VTSrtMFW7FpHlWlWlXFPrpeXK6DnDXeZ4a86KkNrt+zpWZWhsmNcIJzoduxJSO6kndkEnxzH64VPjEiJz8fbuOWvrrrCIz57jPLhVEBXZUK7Grs4SRIIIxBAiJy7sTqfOk6xaG5OIokmSmPaPGnmBJyk793kfbW02ORln+iaHQL2V6jW6rLzj7xVjdWcQ70kwY0BE+qKbWvAntO+cSoiIGhQBBMxI8cjyot+60q1STOXhxyoN240E+gsndCvjrQuYT5Vh1BBO9mmAFJByBEzhyHgfPwpNb20lRIcxTpMyfVT1Wz/AAB45wT6qjFyqExhPmKuiq5VaCDzo677MStJAVkdcgN9MXbOtHzT4aeYFdWS0AKGIyAZz5DKqPCg5W7IklxkDM972qoi1LCSQMydTkJ5DgJ3nWgk3jhP8NOeYxQZhXAUM7aF89d5386Bg8pj3eFHeLLiu8qCBuBnL9b6WkUwOM8uVcfsCiZJpiWobDPaJI3EHyNPHTKh9Yz5zQFlu/vJ72/SjXGz2oAEyqluRsR95nOgycqJvbLUwBrVftN4TknTjRRGgpMN0Ta7cE5JzPspWtyTJrmayaMm0tTNWkpyyii7ReDa0AYII38aXVlCorPYbSWrMFIMEn30xsm1DmGTBNKrSzhsjfP4TQzR7goS4gbJrd+UyvTatxxOHKAoHyBHvrdV59VZUtQ8poGlACUmIGccqLs96rQABmOBpgHVlCRp3UjTdhFQmwARkIzJ18BwGdGloqyW5LnI8DRjjQmeGvOq3bm8IGEzmJ98URZb7UkDESqMt2mWc1YKqqTyDOf+aicc/W6oRb0qEic9D+tDXK1c8/Z+NMCora1zma4Kp1yrFI0nwFYlsnMx+tKtUtCco/XPOuh0rAiIHjw5/rwrsoHjVKLeOBhn/J3VoHjkBpw8OHSsS2Br4D48qlbbJzV6tKEq1ttEkHQTp460em0hGgBPGMwdZHCg12gDJI8ePPlUfaE5zFVSu0zdtylQOGW7LiZ3765LgMTQKSf1lRDSYz8apXaNbsYKSZ0EwYz4Qd9Rt2cRJyJ3ZTXCFdf80ws9mww4uBrA3kdKEu0og20H+wDiYG+h7RdTRyKSrqKci0yOW4bhU5cTHeAoC4nlHQHCqq7pSBCEKFBG6E5904uEe+ru28g6Cue7MwKrbwp91Rv3SrXBlwrBdnFpcct1XdSNCU+qolIPQVKKqgqa1Zk40qzAB0Ukzzk0LebhQ4SlJOZM1dX2JBEUntFyE5jI8CaotN2r2A2VQtVhtD6/QJncNBWhsfaSY7M9avN2W12zmClJE1dWr+YwgrKQo7hRBAQvHG/k/tRMYfGmDHyYvzmJHWK9Lf2ts6DGKfdSC8/lCwq/hoxAbzV2rpV1v5J3ZzUAKN//AJQBqsCtPbevqxKThTypedu7SVd5QjpUU2XF+XKoKSwnON/qpiNhD2IOITE0vvG+iSCD3iNa7/fbyEgYyQeNLNlGAqhbmSlRSdQYrKPvLvEqjMn41ujCFw3RjV5wgDCTkB6R+Fa/eQOeEyP93uw1lZTEpcOXmD8z73wFLe3jIDLrWVlRRStXiUjLgd+h46Uws9993NGfGfwrVZVgqIr97DXB978KxF7g5lH3vwrKyrtRbF7jM4PvfhWhe8fMziZxc+lZWVLUXSL5H0Pva/drly/icsP3vwrKypai0L407n3vwrf75n5kf1fhWqypainRfQ+gftflqUX4J/lk/wBX5a3WUKtHWTaNKUk9jiO6V6c4w51G5tLiVJQZ+v8AlrKygA3R2dKkRtKExDZn6/5a07tRJ/l/f/LWVlSlVrSNpv8A1n7f5anZ2oA/0vv/AJaysqUrtTq2xnVv7/5a7TtWCM2j/c/JW6yqpS1E9tSNzRH9f5K4O1KSmCz9/wDJWVlWpaAev5J/0j9v8tDM3wnOW5/q/LWVlWhtbN6Nn/S+/wDlqJ23tkR2Uf1/lrKyrUtKH3Uzkk/a/ChrQoDQHz/CtVlQqljVs4ifGjHLykDu+v8ACsrKAgIwSg7VbJEARnx61qsrKJUSbX//2Q=="/>
          <p:cNvSpPr>
            <a:spLocks noChangeAspect="1" noChangeArrowheads="1"/>
          </p:cNvSpPr>
          <p:nvPr/>
        </p:nvSpPr>
        <p:spPr bwMode="auto">
          <a:xfrm>
            <a:off x="0" y="-731838"/>
            <a:ext cx="2362200" cy="1533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20" name="AutoShape 4" descr="data:image/jpeg;base64,/9j/4AAQSkZJRgABAQAAAQABAAD/2wCEAAkGBhQSERUUExQWFBUWGBgYGBgXFxQYGBUYFBgVFRUUFxcXHCYeGBkkGhQUHy8gIycpLCwsFx4xNTAqNSYrLCkBCQoKDgwOGg8PGiwkHyUsLCwqLCwsLCwsLCwsLCwsLCwsLCwsLCksLCwsLCwsLCwsLCwsLCwsLCwsKSwsKSwsLP/AABEIALUBFgMBIgACEQEDEQH/xAAcAAACAgMBAQAAAAAAAAAAAAAEBQMGAAECBwj/xABEEAABAwEFBQQFCQcEAwEBAAABAgMRAAQFEiExBkFRYXETIoGRMqGxwdEHQlJykqLh4vAUFSMzgpPxQ2Ky0hZjc1MX/8QAGwEAAgMBAQEAAAAAAAAAAAAAAgMAAQQFBgf/xAAvEQABBAEDBAECBQQDAAAAAAABAAIDEQQSITEFE0FRYSJxFBWBocEGMpGxI1LR/9oADAMBAAIRAxEAPwCG6rO0pDYKG5wJ+Yj6I5URe9hQ0JDben0EfChNjyFuICj8xP8AxFWfaiwApEHhSXPo2nxxdwhreV4ptMJXOEDoAPZSdCa9LvHYsOmSYoNOwKBqaDvNK6Y6ZL8Kk2IDFoPIU7W2mPRT5CrIzsS2nOik7OIqGUFMHTXjkhVhDCcPop+yPhUrTKY9FP2RVqFwIAium7kQN1Tuovy53sKrGzpwnup+yK4YYTB7qfsp+FWs3Kmuk3KgCiEiE4JB5VFLIxHujyFS2dgGe6PIVcjcTfCtt3KgbqmpD+F+VUiwmPRT9kUKy0J9EeQq9fuRHChl3MgHShLkYxPlVItD6Kfsio2GxPojyFXMXKg7qicuBI0odav8Iq7ZW04x3U/ZT8KaOWZGIdxH2U/CpxdqUqFatQ7wrRGbBXNy4e2Qp7bY0Fo9xH2E/CoLtsKMGaEeKU/Cj4luuLKe7FGVlCg/Y0Yh3EfYT8Kt+yFhaJUC00erbZ9oqrvJgirNsmo9pPKhPCvyrk3c7EfyGf7TX/Wh37nZ/wDwZ/tN/wDWmzdQPqrO4poQTdysEfyWf7Tf/Wh13AyJPYtf22/+tN2BWrZABmoCpSrQDCV4Syz/AGm/+tNmLqYV/oM/2m/+tI7ZfNjbVK3kYhuBxHyTNBWr5VrKwnJLizuGEJnzMx4VTA8mkToyBqIpSbZ7ONCFhDSAP9jYHsqvN31Zmkwhtp5Wn8tspHjGdVjaXae0W9eJ04G/mtp0HU7zQN0KwKI4CinY6NhcCtvSWRZGSI3iwrG9LplaUJHBKEJHqFRLW0j5qT/Sn4UO/a1OHgKjEJ5muXrcd7X0FuJG0VpH2pSLdxei2gDjhT8Kh/YgdY8Eitl4mo7VbA0mVHPhWiBhkdTd1lzXw4sZe8Afohb4s7baBIElQ4aQqsqs3reKnDJ4/Gsrs9pjdl89mz3yPLgKH2V82efIW3H0U/8AEVc3XFKIkyKodyOQUfVT7BXoNkalMmudMfC39Mj3MhWlpyoRwUc4ihFik2u7yocBNRKEUTjFQPrqA7qyNlH2tStroJTkGpEP0ZASwSUeEzXarPQrb9FJtVQGlTmkoZaIqMKqZ90UCpymtdYWVzaKKLtRFU0PjohlE1RKtotcJXFdOO5V241Q4FDdplUhVkk0PbxpR6kUNbkZVphN2uP1JtUVLZldyuW8q6sw7tStN5En9eNaHbBcdoLjQUT8mDT/AGOX/FjlVatFrSdDP1QT69PXUlg2hUyrEhAxD6Zy8QI9tZ3SsG1rpRdMyZPq00PZ2XsoNLr3vRqzoxvLCE89TyA1J6V5Fefyt2tUpZWgHQrSgYU/VxTiPPTrVPNvW46FOrW4ok4lLUTOXPShdGdOpLja3vCMm/svVLw+U5aiU2RuP/Y57kDTxPhVVvC83XjNpeW4foknD4ITlSwXkpQCGxA3n3k7hSm33hglLZxLOq+HT40MUbpPsuxM+DDbxv8Auml43yhoYG0gr6ZJ+JpbYlJkrcOJXOlTMjXP41p+0bhW5rWt2C87NkPmNuTa03wJhIGeQNH2JjIZQYzO8zSG628TondVnndXMzpa+heu/pvBa4HIPN0F0XNwrlKSTFaAnSp3bMtIyIE1zo2mQ/C9dkTdluws+ENbbWGRqCqqpb7cVmSac2m5CsyVkmgnNm1blV2YsmCJuhq8J1Dp3Ucp/ceLHgJKqso203S4ndOdZT+7G7cFcB+JPGdLmm1d7galSOifYK9FbWEoAqlbN2eEoJ+in2CrSXq5L328r1OFBUDfndSOu0C8uiFUMsUvUuixqFW4aiUs0QtFYWcqvWi0IJYqMORRbrdBuUbXWlPjpENu12bTQSF7q7UKsmlTWkhErtGVArtUGuXVxS512ra9BLGm7D4NMUOQKrdkXnTlLkJk5DnlUc5VHFtsiXbTlQYezoG33s20JUo56ADNXQHXrpQNjvkvGEjs+JJCiPcP1nR0dOo8JVtMnbB3VgW8kCVKCepienGg7TbkwT3oGckBIjjKyKVWu3ttd6SrdiOZUeCeJ9Qpc6oud97JIzDYmBGhUfnHr+FaMdjjuNgsHUpYGDQ76nev/U1b2oHooRrklSj3TrnEAnSinVRm6rF19EfVTp6qrlpt6VFAQJggyNMsveaJdfhPaOkxoNJPJIPt0HqqTte9+lqPpkkMcJlkAG6ZWm9RhJACUDVStPx6eqqzbr0LpwyUt+RX1jQcvbQN43sp1QnJI9FO4czxPOg1uU6LHEfyVzc7qr8j6WbN/wBpgu1JSO7n4ZVPYbP2hlSglIzk6AUoZAJE1bmr+s4b7Ls8PEzM9aOQ+CkYEYc6yaPhLbyvVIT2bWSd53q5k0lCqfP3W05mgweXwpVabtWjUSOIqNyY3fTwmZXTMln/ACH6h7ChB51xvrVdpM05ckjeiprDacDoO7SrUFZVTi1J1zp5dVsxJwKOYGVczOhLqeF6/wDp3qAiJgd54+6y2X4UmE+dLHb8cUc1GobxBCyKEq442hqyZedO+U2UwTfKxvqZvaFQ1pRXDhouyw8hIHU8mPcPKfu7QBSYI3z7ayq8BWVYgYNglydTyJDqcV9AuOoSy0AJPZN/8E8KULvEhYThrWyqy8kfVSPIAU9VcMma4DsqGFxa4+V6KNgiYGl3hLEW7vYa27agFYd9Mv3L51Gq5M530P5hB7TxK32lK7UnFG+mtiu0uCQRUDlxDFO+mV2Mqb4nxpUmfHX0lDLKdP0ndDWq4HIyhXqpedmHjnhA6n4VZ3n3NxjrQzt8qbErUAOoFKjznONN3KymeYjwq4rZd4Z5R1PwqX/x1+JgRxn40Dfnyik91qVEamch1NVi89tbQ8jD2hCN8ZA9OPWuvHjZUtF2wWX8z7NgkWm9uIBKSpM8jPsoVTKUDEohI5nPrGgqv2F/swXFHI5A6knlxNQOWpTq8wTJ7qBn4nifZnpW9mI7VXhMl6tEIQ8i3nwnH78BWEoT3TliVOfMJG7rU15X0lruJGN471ei3158vPhVdtNs7LJMFzeoQQjknir/AHeXGlodP63nnzrYcVodf7Lk/nE5iLByTz8ekzfeElS1FazqZB/wOQohDgZRiXqoAhE95W8E70o56mMtcuLLdK2kdq40So+glUZf7lJOp4A+I0pRbHVKUSucR1mZpxY1wo/4WBkksJ7gBs+VM5eKlqxKzO7cEgaADcKidtqlakmoZrUUSyklxsq0XHdKgz2xAI1AJ9LhkMwnmaTXtalrXK8uA3ADQCMo6VzY7Q4BhSSCN3Hl1ogXiFd1xMGs/cMZNBdgRsyY2hxquPSVVhpg9du9BkcPxoFTRBggimtka/hYJ8WSE/UNvajxRFHvsYwFJ131Ay1IPCibKY6b/jS5mmrCbhPbq7b+Cgm7QpByJFNrJf25edRv2QK60tes5Sc6yUyQbrrh+RhG2GwrEuxtPZjI8vhQD9yLTmnvDlr5UuaCwkrGSUkAnmavVxXK6+1jaUHI3HInofjQVLFuw2E45GBl7ZDNLvYVOaQcXeEdcqJTZykyPMVY7bYcJwutlKuCh7DvqFq62hnh8JNX+OFU9qNv9POJEmPKCPflJ72sRUgLAz30iIr0N1tJRCRAqrXvdGHvAZGk484/tK09U6W4ATM39pKKjUJqY1wa3gry72rkisou77IV4iN0eufhWVLCXV7r0XZS9uyAHIVa/wDycRpXn117ugp2k15mbDikcXOG698YGPokeArCNqOVbVtNyqsvuBIkmBS+1X+hI7uZoGdKZIaaEqUYsIt5pXUbRjhUD22raBr5eyvOrTfTixnkDoBvoO2LU2IIIPHcK6MfQIuXrh5HU4txCy/lXW3/ACiOLlLacPM7uZqq2u9HHlGVkx6Sych9UUOQhSMLS+8c1YtSeAPCttWhsIDTjeD/AHCZJ4mupDj4uMP+Nq5/byMgjU6geD4QdotwPdTkkeauZ+FdNM93G5IR80ZjGeAO4c61arpKe8g408tR1ohvaBahhcGNIERGYA91ae8CNTd/hZxglkmic6fnkH9UtetRUc9BkkbkjgBTaxushqApaXVCCqREb0jgMs54bqgcu1DoxMqg/RNAmyqSYUCKoTB/BoonYkmM7W5upvscLq2XcpOfpDiKGSuCOXuo1q0ONmB3k8DUyWW3hIBQcpyyk6Tu3HhQ91zdnj9Uf4WKf6oDR9H+CgzeLiTkoxw3UQm8kLEOJ8RXZu2AQoEjiBP4ignLtXmUgqAzmDl5igOh24KJhyIjoc0/Y7hEOXaDmgyOH40MWFAwQa00laUFwZBKgn+pQUQB4JPqq03JcjlsS52IS92ZAUnJKiCVAFIPdV6BMSDmNasSPb8pbmY8x/6H9kkTYzAUMxG7Wp1WYLEKGY376nN3BCyO8hSdUkZp6pWJFHWeyJg5qUqNYyAG4RoNaTNM1w22K6WBgysdTqLCq6uzuNaZp/WtFrWO6HBBUkLG+Aowknhx8RTYNhOuZ4fGk9ssqrQ+sjKFIbA4QnCI+z66Wx4f/d48pmZGcSu2bB8FSCyxmggg8cx5jOu0XUtWYwAHL0vdXpd47F2dSUo/lOpQE9ogZKwiJWjRWnI86pF53Q7Zl4HRE+ipPor5g7jyOdGJXVsbCzxMxpnC26XekutDGExwrgNA5ETRj0RPgeXjwobGBnSPK7JIqkHfEIZQ2nQqKj6gK9K+TC61NWPtCfTUTHADKvNb4s8FokphSCoR10POr5du1gRYQ22YWgJ6GTmBRSyvYxulecfEySVwV5trbVpbwOJCs4z18DuqnXxsitiVtEut7xqtPxFJ7Rt+tpQwpAhUxx5VHbtvHXVNR/DAcBVEwRvoa7jfqCvHy5cOS43fp4T25bC0XOytLvZoKZSoEEBR0BOg31X7wbAUpE4gCQDuUBoRR+09vYxhbM970xBAn6QpW4rEJrI8aaH7r2+BkNy2mQO5G7fXyq3eVgwmRpQIYkEwcvVVlfSFCDQ1jSlDbqVKidPKt0MtiivNdVwxES9g2K52ebhpZP0k+xdZQNntJQggaEj1BXxrKdoJNriCVrRSsV3v5AwdB7KLVe4HU6DnRl0NpLKe7PdT7BSS+MKlwRhjSkux42G3Lv4/UJshullAhCXvb1YwlyQOW4ULa0CQUd5A3cetSrsazqMYO/fUqbicSAoAgHjpWkTtaKbssT8R5cXS2b/yPt4Qj1pQ8dOzI04VAsOt695PmKtDuyJ7EPKAw741FEvXY21YVOASoHumdRlWc5APyn9lrRqJr5H8hVNqxB1JUkFOHU7gTRt33c4s4VYVJAJk7gBNHLtY/dy1JGHtDHkaXbPOqLNo7xlLZgdcjRWXDdZjPHG4gc+xwfuFqwJBP8JeHiDnUlpea7VaFZFJjEBE9aTXSB2rQ4rTPSR6q6vT+c8NSVnPoTV9r6uVR6mdIbpFeR4P29J4q5EYcSVnFuiI9VD2y9UtulpQxpATJMTiKQVeEmi7kvhbRaISlJTAnec4JIOU5maUXzAtFpBGeMgZjSSPhQtZqJDkcme1jWuxxp9jwntjsTK4V3oIkCSOmR3ULtMnClDaRhDjgUcokJTAP31UVZtonA022Gm1BtKcKlAEggCd+Y4pORqG/b27UWZSzJbC0YYmADiASRuhWXlQsa4PslHkZ0UuOWtaGusXX8KfZK5FvsrPaAKCkhCVCQcQBMqGafTTx35UcWXUqLboUjCQlWLROInCSRPdMHvDgeFVu7X1pbUAooUrCCc9Ejl4eVEKddWpKluqUpIgEgmBwzOk7qt7LJKXi9RdDTXG2/6WrxYhbKMMAuKWeCsAAJ9RFW35P7c3ZrODOFbq1FROmFpLYAJ6uHrJqoXjaisM4QcaMYOeQCoO/dnWrEhQbCDJ1GR3EyRplmPVRkHQACsc72GdxO4XpN931YH2Ul6HFHCAUEJebUogGCdEiZOo5Gqg+gNkqaWXGSrClzCU4iIMLQdDnqO6d3CkhsiU7iN+aifdU4cbKcOHLL5zm6I36ZDyFCRY3V4uW/HdY49ItTkrTl3SRprqJFLTaSwtwBJlL6iJzMonDPHSpELmUzmNDy3HruqEMJU4SqSomSTn+utBGOQV0eqSh7Y5GcKy3rtM8VuLbxd6O6QZHcwGNw3+qllt2gtVoQlt0YgJjEIM4SlJniJyoN2BxPqrQdEbvP41bYw0bLjvlLnWulhaQAsRIyzBkcDG/wDzQLgg0W4tJGZE7tTB/XtoJS5/XnUIXYxsjuMo8hTWtwuobSEjuBSZ3wTM0RZklCcMA9RQ1mXHgZqZVoBMkzTeQAuRPtKVMrPUDyFTMhacwB5UMLUgDjUzd4gjQzS3X6SwiHbY6dY8qhszpBg79PhWlOneIqBbwiAMxS3N1Cl0en5TsaYOB28qd7WhXEgnOplrkTUCzSo9ivTZ1SRuA8hR25ICBHEew1lQ2t0xHP3Gsrpt4XhDSuWz7n8NPQeymT92odIxAdapiL2VZ43iB7BTq7tpg8QkDvGiduKRMJabCslutFmYaKcIJ3RSq9dq0ps/ZoAJIy5Uv2iupYCN+Ix0njQNvugyhKZUdDlpXPbjDytj8yQ7Wpr12mUuyhpOWICaXWq81rsqGeGp40Rel0lJShCVFQgHxqW/LgcZbawoKp9KNZNaWw1wFkdO48lJEqV2HZlXdCprmxN5KAmMJnpzq42jY1QsaYEOE4s9/KmezuyATZVLdSJWM9+XAGnCMpJf5XnCABoIqV3IkjKffT6wbGrNpwHNkGSoa4Ru6nSpds9m+xIdaktqyUNS2rd/SRHrqFhG9KtY4VXLhqR0jETvOc76ksVjLq0oRmVGB7yeW+ne1Gyxs6UOIJcaPdUYgpUAIJjcrMg+FCB5RfCrnbE76kQ6cPMHXr/io1RoNatFx7FKes6lYsLq82kwIUEAxiPzcSshHDhrAFDsqsXjOZqVNsVx9tQvNkEggyDBBnUaioweFVQKm4RSHSUnPQ+3/Fdt2ggZb69C2M2HT2JL7SVqcAKgofy0ahKT81Z1J1GQ3Kql7R7PLsjxbMlOqFfTSdD13EcZq3NoKg6yl/bGuFkk61EpVbwn8KGkS7aXCgf1Bol0Gct4/D3U7uzYa0LCFLaWlC1AYiAAlJBJcIJkJATw3gDWrPfWyjTtmhhsJcZAw/TeSkHFiO9Xzh5VAwm3BP747XaPuwvNnVnSa4CZ41t8kbvwrpmToPGpeyTW+6kbYIFQPCD1plZbO46oNtgrUrQJBmu74uZxpbbC0FLyoITkSQSUjMHiKXytMDtD1FctzPWgr7JBXhEngOHvoU2eFEKEEEg9eFer7PXKbMylpHpek4ob1cOg0pDtxs0VE2hkf/RI3H6UcKcWFrbSpZmySGlS02dO+ujaAMh51AV7qlbY3mkH5UCKaIjjWnGgSDwqSysFw4G0FSjpFXi7Pk5llSlrlzCYSNAYymgAJKsupefDeK4UK6/ZXGypDqSlQJGYiY39K0oUkinUvYQO7kLSfSHtTfcB5j2Gso1NiKmydwUB4kKPurK3xkloXlMmLRK5oXtN4fJhZLTdqFJRhe7BCwsEyVdmFZiYINeY7FXWiz2lxLuZABB5GfXNe+bLqJsLKd4ZbAJ/+Yia8ntd3w84pUYtCdJic6j5NJWVjS/ZEWm1AqExhoB68EIdSklPeNas1pQolIgka0HZghbrhABwRPKiE/wi/Dj2t3vtIhp9KEkKJIkjd1rW0O2DeICQSYyTupZYbEhy1umMWH2maX2e7EqtqsQ7oSTH4URn3P2QCAfun157eoWhKVEgpAGEDU8ajO3aUtBlZUAnQAelOYk1X0Xck2pGUjvEg8AMqAvGzBRJGWeXnVtnsAqjBuQrzshtMhbq5BAgwDGZGntpnbbUVdw4Bj3KKRI3zNedPXeW0JSB3lgKxA6cIHHnQgP8XNRJAzUTOfAct1NbL7S3wU6gvTNlrua/aVIStCiU/NACUgHNIMd4nKTTG97ajEtEBST3VJ1SRvBrzSxXm4x/FToJBJOSgdUjOfEUyse2gWSOxSQOKjmecDTlRNre0DgbFLpvZxnt0Qp3ApQkAAhIkd3tOZIAr0W02UNNAkYSY00AjugcgMh0rzi2bROOZBQABBCUgJQCkgpMDMwQMyTT5O07dpKcboRAACFSMMDPOIIjfy8KFoF+lb7pRX/c7FqVjJU26dVoAhe4Y0kiTzEeNKNm7qs6bUhK1l0hZAwp/hFxIUoJKie/mkSBlpxpu7b2MXdxPndHcaH9ShKvAeNKb4vdeJtQwp7NQWlKEwlJBmZMqUchmT0AoHhl/SmsY/RqdwvdrPY0NtROglSlc9VE8zVJ2ptlkeBbKS6mekH6SVapPTI5TNDv7QOW5pBbI7LQpBAIUAAcYn0uekQRrSy2MtND+M8hqd04nDyCEAq9lGxja1OKS5zrpoShGxVmVKgt5KRrPZwDwxHfpup7cezDLagtpvTMuvEmOaAQBP8AuIEUjte0SGwCw1iwzC38upDSTPmrwqv3jfr1oMuOFXBPzR9VA7o8p50rt2dk06mjcL2IvBxAaaXjSZKlA4pwnPPrNA2g9mrIxHtqu/J/fobacBhSkE5A6hYA15KSfOirS+t0lSt+4ewVpiFrPIaQF/bP2a0KKgrsnTqUgqQo8SnIg8xlQDOwyEkdraJAzhCDig6ekcvEU2csCgMbqkst8VKAn3k8hNBWzahtCippJdWYBW4FBGQgYU+kodcPjSJIxf0p0b3VurJsvYkMEqbQG296lwXFxnKlH0RyGlNFXjZrSrEgNrcQQkLABIxHRJ68K8gvK+XHvTcUsg6GAgfVQO6N+dOPk+vkftMTMiAd2JPeEcqosDUVkr18XWW0jzNV69bUG1EyJOo1y5iidotriruN5ZZnh0qpvAnvGT76fFGTu5Z3vA2ChvG57I+ZwqbUdcGh8Kja2YsyM1KcUOcJqdiwOEhSu6nnkPOoLffbaJSn+IocPRHU0iSJt/SnxudW6bXcxnDSA0ganefE0W/tczZwQDiPLMk15zbtonnAUlUJ+inIfjSxdswglRge08Kgi0iioXElP9o76NrX2sYQBAB1OdKUNlRAGpMDxoOxWkuAk6A5DcKOs7hS4kjUGa50oGugvYYbizEDnelbr3uj9nsaExmVpJ+yusoO/NqFLZCVjRSSD0Sse+sroRyN0jZeTlDnvLiVbrg+UBbLKEhOIYERJ0hAHlSW87Qp9SlThxaxS6y+gj6if+Irbtoii7YO6HVSEcusonAuCdedCJszrYUEqHe1piDxqdk8qLQFNRKr9gt7rBXAOJQ4VFYLSWnS4tJJIIz51bnEtYZIhVCPstkQE5mllgKIOISey3gylfbKKsefdjuiaAXa23AStKiSdE5CKeG5kqEBAJO/4Z0BaLmUgwSE+2qDAOAqLiVDbRKUlJIThAEnMRO+kDjJSCEkaazGfSnVqupagJVIAgAedAG7ABKgryNQCuVZN8Lu1spODQfw0T9jPPrQ93AALnjl8elG2x1KYBzltIjhllI5RS9q2pRIAJnWath3tC8I6yWj+GpSCJCsMqAIiJJAO/maDbSQ5J5keBjw36UTdsKSqE4UqWBG6Sk58hWIZUHTAUoxIgEgZ6kASeVTXblZbTbR6bWWkkD0la/7eXWNfLca32wwlJQlcpSrGVkRjwmNDlChwpVa7vtKgcLSwneSInmZOlHXmnDjAywoaHiA2PdRPNGwrDnEaSdgsuzEkGFQSD3gSkAAnPLMDKda4LkKMTBPiep3muEHChKd+Hvdfo+GvXpUNoeCcyenE9BTGgAJJJRtoSCJJjI58IpFaLcT3Ub8pGp5CobZeCnMtE8Pjxru5SO2ROev/ExQl3hWB7TS7X12bCQvCuTAQQpQBAyUBI8Dxq4f+YvLgJwMmMylIJnfE5D11TLOwMbQ4kn1k+6jwCVwN9LBtOAAIsKW12teMlZKl/SUcR8zp4VGl4EEqOXE0Pb14VKxHQ60jtlvK8hknhx607gJb/7jXC7t1vxGE5D2/hRVw2koUSnIpIUDwiltlaxLSniQPM06xlBLaQAmYyGZz1JpTjfKgHpXizbXMrErbVj34dDzri3bXxk22E81GfVVbfHZ5DL20M6qYo2GxyheAPCdO3gp3NxxSuCZgeQqF1WXuFKW3INS2y9koRxVwoHtIK2QyM078oe3uBGZ/wA0jtVqKzJ8BwrLTaFLUVH/ABUNWSSspq9k7ub0D1pu23Bk0HshYC4TwpnethWHYCSYrK6A2Xrquzj2GwN/VcXoJbH1h7FVlQXjZ3QgSkxI3cjWVbNgsjgLT5hyUIA+in/iK3FKrHficCEqEd0CegFO22RGKciMs93GtlrJSjQipFvADKonn50yFCkz+tailohJKjx/WtTFKU5TOW7j+vfQzapHL21IDHIVXKiJGHIHKOBievGpE2pAOkAa5knl40tW90odbhJ1AH69VTSrtMFW7FpHlWlWlXFPrpeXK6DnDXeZ4a86KkNrt+zpWZWhsmNcIJzoduxJSO6kndkEnxzH64VPjEiJz8fbuOWvrrrCIz57jPLhVEBXZUK7Grs4SRIIIxBAiJy7sTqfOk6xaG5OIokmSmPaPGnmBJyk793kfbW02ORln+iaHQL2V6jW6rLzj7xVjdWcQ70kwY0BE+qKbWvAntO+cSoiIGhQBBMxI8cjyot+60q1STOXhxyoN240E+gsndCvjrQuYT5Vh1BBO9mmAFJByBEzhyHgfPwpNb20lRIcxTpMyfVT1Wz/AAB45wT6qjFyqExhPmKuiq5VaCDzo677MStJAVkdcgN9MXbOtHzT4aeYFdWS0AKGIyAZz5DKqPCg5W7IklxkDM972qoi1LCSQMydTkJ5DgJ3nWgk3jhP8NOeYxQZhXAUM7aF89d5386Bg8pj3eFHeLLiu8qCBuBnL9b6WkUwOM8uVcfsCiZJpiWobDPaJI3EHyNPHTKh9Yz5zQFlu/vJ72/SjXGz2oAEyqluRsR95nOgycqJvbLUwBrVftN4TknTjRRGgpMN0Ta7cE5JzPspWtyTJrmayaMm0tTNWkpyyii7ReDa0AYII38aXVlCorPYbSWrMFIMEn30xsm1DmGTBNKrSzhsjfP4TQzR7goS4gbJrd+UyvTatxxOHKAoHyBHvrdV59VZUtQ8poGlACUmIGccqLs96rQABmOBpgHVlCRp3UjTdhFQmwARkIzJ18BwGdGloqyW5LnI8DRjjQmeGvOq3bm8IGEzmJ98URZb7UkDESqMt2mWc1YKqqTyDOf+aicc/W6oRb0qEic9D+tDXK1c8/Z+NMCora1zma4Kp1yrFI0nwFYlsnMx+tKtUtCco/XPOuh0rAiIHjw5/rwrsoHjVKLeOBhn/J3VoHjkBpw8OHSsS2Br4D48qlbbJzV6tKEq1ttEkHQTp460em0hGgBPGMwdZHCg12gDJI8ePPlUfaE5zFVSu0zdtylQOGW7LiZ3765LgMTQKSf1lRDSYz8apXaNbsYKSZ0EwYz4Qd9Rt2cRJyJ3ZTXCFdf80ws9mww4uBrA3kdKEu0og20H+wDiYG+h7RdTRyKSrqKci0yOW4bhU5cTHeAoC4nlHQHCqq7pSBCEKFBG6E5904uEe+ru28g6Cue7MwKrbwp91Rv3SrXBlwrBdnFpcct1XdSNCU+qolIPQVKKqgqa1Zk40qzAB0Ukzzk0LebhQ4SlJOZM1dX2JBEUntFyE5jI8CaotN2r2A2VQtVhtD6/QJncNBWhsfaSY7M9avN2W12zmClJE1dWr+YwgrKQo7hRBAQvHG/k/tRMYfGmDHyYvzmJHWK9Lf2ts6DGKfdSC8/lCwq/hoxAbzV2rpV1v5J3ZzUAKN//AJQBqsCtPbevqxKThTypedu7SVd5QjpUU2XF+XKoKSwnON/qpiNhD2IOITE0vvG+iSCD3iNa7/fbyEgYyQeNLNlGAqhbmSlRSdQYrKPvLvEqjMn41ujCFw3RjV5wgDCTkB6R+Fa/eQOeEyP93uw1lZTEpcOXmD8z73wFLe3jIDLrWVlRRStXiUjLgd+h46Uws9993NGfGfwrVZVgqIr97DXB978KxF7g5lH3vwrKyrtRbF7jM4PvfhWhe8fMziZxc+lZWVLUXSL5H0Pva/drly/icsP3vwrKypai0L407n3vwrf75n5kf1fhWqypainRfQ+gftflqUX4J/lk/wBX5a3WUKtHWTaNKUk9jiO6V6c4w51G5tLiVJQZ+v8AlrKygA3R2dKkRtKExDZn6/5a07tRJ/l/f/LWVlSlVrSNpv8A1n7f5anZ2oA/0vv/AJaysqUrtTq2xnVv7/5a7TtWCM2j/c/JW6yqpS1E9tSNzRH9f5K4O1KSmCz9/wDJWVlWpaAev5J/0j9v8tDM3wnOW5/q/LWVlWhtbN6Nn/S+/wDlqJ23tkR2Uf1/lrKyrUtKH3Uzkk/a/ChrQoDQHz/CtVlQqljVs4ifGjHLykDu+v8ACsrKAgIwSg7VbJEARnx61qsrKJUSbX//2Q=="/>
          <p:cNvSpPr>
            <a:spLocks noChangeAspect="1" noChangeArrowheads="1"/>
          </p:cNvSpPr>
          <p:nvPr/>
        </p:nvSpPr>
        <p:spPr bwMode="auto">
          <a:xfrm>
            <a:off x="0" y="-731838"/>
            <a:ext cx="2362200" cy="1533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338" name="AutoShape 2" descr="data:image/jpeg;base64,/9j/4AAQSkZJRgABAQAAAQABAAD/2wCEAAkGBhQSERUUExQWFRUWGBgYFhcYGB8aGhgaGxodHR0YHRofHyceGxkjGhgdHy8gIycqLCwsGh4xNTIqNSYrLCkBCQoKDgwOGg8PGiwkHyQuLCwsLCksLCwsLCwpLCksKSwsLCwpKSwsLCwpKSwsLCwsKSwpLCopLCksLCwsLCwsLP/AABEIALwBDQMBIgACEQEDEQH/xAAcAAABBQEBAQAAAAAAAAAAAAAGAgMEBQcBAAj/xABGEAACAQIEAgcGAwQIBQUBAQABAhEDIQAEEjEFQQYTIlFhcYEHMpGhscFC0fAUI1JyYoKSorPC4fEVJDNz0jRDU2OyJRb/xAAZAQADAQEBAAAAAAAAAAAAAAAAAQIDBAX/xAArEQACAgEDAQcEAwEAAAAAAAAAAQIRIQMSMUEEIlFxgbHwE2Gh0SOR8UL/2gAMAwEAAhEDEQA/ANMy9Rtj3bHw/IfbEijmSbYe0YbTLAEkc8Zl2D/T9NWQrrtK/wCZcZHkOM5zKugpP1imQFeSoAjxsPI42PpfTL5aoveI/vLgDz/DFpJTPM6/ov54G8pAlhl50SrM9Sq7LBIXVyE3925Mb3OC2jU+gwLdE6k9afFfv+vTFpxLNFACCR3eJ08/njdLBKVsc6RZkpTVlbSwaxgbhWPd6+mImX4stVKQrornWVDxBUBZ1eBEDaLA45xRjVy6Mbw0mNtmH3jFHWpwsFgpc6ASQLElmgnvWF/r45O0Panng3hHOSz6N0g2YWpYOylveMKoAQLERYFRMke9IkYM6QAy9EDYPTA9HwI9CaDVczVqqeykU7ncX2gAR2ZiALjBdRpFctQVlhg1EEHkdQnHN2XSnHvzfK48PnAask3Qjh1cBVmB2KQ/xLfL54lcYygqKvg4I+dsRMg1qf8ALSifKriRVrNVpg0pEnUCVDDc8psfHl3HHZF4Ma6g1mODmrXqMWAY65UCY/CD5c/TC8jlSp1VO0IiBY2I5Xm2JnEKuYpGowROrnstENHK2q5m22KvJVy/M6lAAvHvNHoAb/oYtJdQvwGOM1+sYFQQFGkSRJ3Jnx2xVEP+Eau8C5Hpz/QvifnKZUjVvz89r28Jwz1+i4HcZHI7C/2G+1sQihIpaSSTbsxM7GfsNsNue2JEytpF9rfTCqldWJvMkFpE2E94HLu5eU4YzVftC2nsjcG3P+ybGPXE1nACmTU5Im4A3vcgH88WWTrEof5jttzO52tilqZ0IfhHnub9w7sWnD8wDS9b/fn88OGWJi6lW4G99v8AfFDxbMG9uZ8eZ7sWv4pxQcVeWaLkty3xqxIsOB5s0xqI5WI2j+lBkARv3Tidmsyr0RoIYGpcfisvhPeTHiO/FfwTKkqwZgLC1vHv5Agd04drlERCHQVJIYiNJIt2u1ceO45dxQFTJNxMb27hz+BPxw7UAYAkdoA+vabl6rfEfLZwFmXY3JkiBvYmb3I2+2Lrg+UDU21GO2RrNl0rsCT5nbc+mJRWSZlKWmnLWLQO4hbx8/TEujlDc7KREn3ZH1HdGHDliwB0yQLFhCrHcBNvP4DHqubIUm7kDut438L2F7DvxN9TeOleGSMtlESrqAljaT36ZkLtuNzOJVfMG/fG8YrBnNdWb3Ak7EfK1iI/U2BSPTCu8HdpxjF4LuiCEHfAxTdN6gbh2a5MEv8A2h8sXKtaMUnSbhz18vVpUwC1RQoDGFPaBgxygYtYOWUVJOzLuiSHWwMiwO39CoRvyvI8saL7Pl//AJ9Hzq/49TELJ9EMwWd6tKirEhk6t+ehkOokKT2WgCCPUSb/AKLcEfLZWnSqFda650kkdqozbwOTD54ck2ji4YI//wCL4rlb5TNa1H4GMjygEj+4MWvBOkPERWWlm8ugBIBqTpjxgSDflAwO9DOILXOha1RHB0h5I1NAIDLO51G/M+uC1a+fTUFqJVCtpZXA1TymQBBBB9cejq9i2vovWvfH5MI6vz/C04uJSCN/zGBHpVShKXm30XFovSp9IarlAyExrpyBJIA2ESTGGOIcRymZUKeuouuorbUAY5iCSLcsc0+x6qd7Xj19rNI6sa5GeiOY7LrpN21aott7sjY879+LnM5MVNyRF7eUYo+jdSoKNTTEyT2gTJ0+BBjDOW6aMqzXy7AEhQaZ1TIBnSYI3HM4iOEO3eCL7ReIVMtlaJUwRWUHSSJXS5ixBEjeDizyC1GXRUopWVQO2ijrIjTJU2YkAbadueIPSfRxDLaaRLFW1aSrKeyCpsReCYtOBjhmbz2UYCnUfQsAowDCOQ7V4tsI5Y5tZtvuNYOjT4dp5Nm6JtltGmgFVwB1ihChnvIO/nJ88XdejqjwYN8DOArIcMGZKv1ml2Us2gxUpsRsCDKkE8+QIi+E1+N53K9apenXWnLAumliiprIlTE8pg4elLdHKM9RVLDsIszTanT1ASUCkz3DWN+djhOf4r1dJWUA6iRB5E6jHyxRVemyZmgo0vQZitzdGBuQHXlA5gbYf4lXpVMrQdJ0daDdWU21yIYAjYi4xXBKRKqcU62k2rSJEwN9+ffiIVWnQYrYECT3gMsHe1zPripzvAKtSq9RFUo0lbj+GAfMHHctwt6IZaqxr6sKdU2LiRvvP67k3ixoZzRvJknnPffc8ziKolY5WsbjYzInv9RGHqpFwNpjv75xHyo1Hv8AWO+3xwJDE/tCLM6tIiCRNzJnv5Hw85xFzVQM1oiAFBk8pBtaJ5Yf4hTk+8F9znYXjn/Nv4DEfitQ0ay9hVDKrJFtOrlp5TEkcpkd2I21lDvoxjPZRylOCAVV2LEWmRyPa22tiRkatRKYVtLneQCAZiD8O4eow67WvYFW3N5JFvASLmOYworIM7z+vLC07fUJUQ6mfa4sD4T3zJJvPOPzxScSdzYEBibi8HzN72xfLSHZPifviPm3BB2DExtuTO/wONGIc6NcLNUqGtYgEBTyF/dv8R4HvKRwJqTM46p7gkL2DsRYEMLkjmDK74pOjtQIgMTpc/b6YteG8ezOZbTTFKmbyQCSpViCbg3YEWO0TbVjPVbQ0rIXEqFFqi1lpg1VYBqbjtEyQCFkrU7ZGohzAk2MYg8I4vrVURZZi7uomE7TGCVWQRPuxEAzG2O8Zz1U1KlKrVCimQRA7Cn3lZSL65mx2gjEfo/nqi5caAO0CWIu3vsAJkHTqkiA12aZk4hTUY24/PMrbLhMJK4enpLsQCWtTHIRJMzbtAHbl5YRWzqFio1aXChWKKZnnINjsLjcjvxHz6ZimupagLqNWgKO0DMsSt4gbwoMWg4pxm6inWKhSTzupNx2QoMAd0Rfe+Jc0l3lkajNu1Ivc5nQOygWSoJbUDvIBsSYnx5+UzuDZkvAZRBBg33A2sY8N8C//FHd/wDqkFo0Iywpm0Rp06TMTM7TOHchxLMM7L11SnoAkCO8fhmDvM3nEb7456DcZrNhzmc3GmAWJuNIJ+YsPjiFk+KdZIupuAQTNvMETaPjgczPGcxSKN1zNqYgLFpgdnTcHf8A2thnN9Jaim9XS34lUCB/VgqW2kk8+e+FPUkntpX49f7sSg5d6/n9Ft0o68hf2eqy9kl5cn3iIju91vj64oOFZLidailSjUyxRgYNamrVDpYqZJUndTzxbcO4m1ek5YggEABRAFriIEbYtehQjI0R/wBz/FfHZGVxszap0Yxwqo1LtJILAMT4jY/DGq8N4lmoVkZWLROrmQDG/dMb93dgBy/R2rVpUmpAEGnTm4BkoDYHfvxonBRp0AzZgPX9DHf2jts/qOKaaTeGk+pC0I7bfOPYpuM9If2Wn1NWmtPUSaZ1GOy4eBM2BIG/MYVnfaNlqtJgS0sFKiQV1Tb8QkEqRta++B/28VARkwP/AL585TGb9HKGvN5dTs1akD6uB98dEe2J1Jwzzhvn8+Bg9LpZvPRe+XNQfjdzHdH+uI1biFNUpMysTUKhABMdlJJ7oF7A4seDACk6jZatUeURiLSogpRMe6lvPq0Bxx6ktzcvFtmqVKgE9oOUKVct1Z02c9mxM1QJB774dynFqyyOtepTLpTpdYoYy6sTqkglVNIDsmRJ78T+ntKmWpK09YKblTPZgNtbnqjcbcxzqctl9Ipf0swh23hKt/njk2qXK4eH+ja3Hh8hjVyJaK0lS7SNLMNNwNgfn5YlcHqVg6ipVaprfRLxKgqQJaJOwFzzxNyeWH7Opi5M+f70R8sVfHKU5eqO8N98PTVRoiTtl5xtOpAZlAAhZUABYU9oj3QLEmDz2wJZDpbROURDUK1y2t4RerDsxZri0XNtJ3MEXOBnjFXNfswoqztTYyUZiQdFwoUm288p0i1hgToZozpspNr2v4yR88bRjF4kDtZRv/AumYZCXTVoAg0yCKgB0krJBBBiRJPwMezXGKddl0CqoDLAYWkzsZMWnwtz5BXsqyzV0rKVRwtVAGNVkgspkdn3hC7c/XGhVOjb04inSIZlBHW1CJmxuNhz8JxnKOKQXkpaeWZi0CQCST3CTN/Pn5Y5WyLUz7v4ptvcnfxxa5qrmaUqaFBZF9LtBB32i1sR89ncwj6HTL6mi3baLQCTNvPfnjPjlo0y+hVVld8zQmAzOvM/xJeOYnl5+GK/pM4OZAtKU1Ux7oYFpAnaAQNsW3EOIZem2WqVSlMqzmq6BoUhZgEgkjVAHhgNz3EqdatUqUmDIar6WvcaiQb7GCMWk6voRabJ+cqdlfNvtiStYEbgEbif1yB+mBniHSimYWDAJ7Ui/pG2LvI58VlBpXEgOCQCCfS8Wjvk+lfTlFWwbTZ3M8QVf6R7gbbnn5E4rDnzI8Lx9vHCuPZdi66Q4Gk+4Wg35xipfJ1P/t+L42ilXBDYUcMOqmN/ebwsIgfr44m8CqGkocWjVe5BGtgQRziJ/wB5E7o10YV8qjJVdp7ROgWJiVvUmxty8sTl6LaE0a6hjVJ0L+Ji23WY5Zzj1NEmUXSHOt+0VD2QGYypgg6VUdoX2mABERyvMPovRqVKSIkKskFoALTUA02B7MNE32tG+GfaBnBQuGl6lWvyAgSswZMwYG15PdgGodI6tJw6VHVheQT3ztsb3giMOGluhyNyp8GwZrMdVlerC7GGgWY6CwLGZ/CBe9t4tiFRr6hTIO4IZYEbgqY2B0kj0GBir7TUqUVD0XLkS7LpChurenYG8doNyi4vvi64Lnk6qOUawYBJARto8CZE3+nJqaU0txpGcbol8Re4gBRIkqADG5vEgys2jl349lK4VoIHaMAgX8Ry1AjkfHwxAr8XY1NLAFFGqVUhhpPMFjrkGbAR3XxIo5qmSNMmCLqrd/iAOeJU63Y54Lem8X6iuJ5g6yAoAUsoLASNLX5/edtpGG8sNTSwDATAYAnu397eOfLxw5xLMaalRDYdY5MjY6iN+6PPbliOmdhgFBk2UETMmAQO6RE+mCWpbVp/f7iUcNJlzw+1OoAAAGWAABuPDFx0PEZKj5P/AIr4p+GQ2XJv2oJkEE2GLbouYydHyf8AxGx1xzBMwlyZ9wziKq1AEBV6qkQAxtKggkE3A29MHORYgoT+Jg1r2JsZGMozHENLUl0yP2ehPqm3fy3xo/Q7O9blw726uotNBAuNIMHbYc974rWi1rz837nfKGm+ywnF54aAf20Dt5fxNYi0f/HgP6Jp/wA5lf8Av0f8RcHHttaWyvlW+tPAX0YH/N5b/v0f8Rcd2hG42eXLk3/hvCHCPcEPUqOL7BjF7b27+7An0xNXLUqKAlTaWXYwFGmed1JjywaPVoqt2JI3CMTBPIwYHrGATpnxum2YWpBKUArKtm7UySFmL2Fjy3xxa8lVJ8nTo6cr3NYK/j2up1NULq00iCTc3aedmETe/oYwnL5F6xpmmJFOohYlgoAFIiRqIm7R6Yg5HpOlXM1tQaklQ9lSWsNMQR3EkmNgSLHBN0f4GXpuytUAZ3BKqrDsExBKFpkd/MYI3mK6fkWolal4hTl7UFWV1AQRrX+MHv7sQ8xlS1KpaeyTYg8/DwnEarwCopMVKkXuaQI3YcojYN/WHdipPGFp06TVayMXphtCjUxLJM84AM3JAsb4wepPScYyis45f6BacZpyT4+eJD49VFNVuFkPcmALC/zwG5/P0HlQZnmVMehjEnpXxYZlgq+4IjvMEyZ5AyP7IxSJk0/hn446VpZsX1WoqJpnsvzgpUuopBtWY1VDWTtLRK60CsP4tKh437WCzoxxDO16K1aqlgYqKKjBQArCZhAVJWSJHnGMj4JxV8sGWlVqUkqRrCMYPISDI2McsW2f6QVq5o5d67vRqVU1k6acg2KErH4JENaYiYxM4ytLoEdu1vqFmZ6Q16/W1uvlKYOtQ4VVDGFhAoJBJiTJM72jFA3HalRmX/qVRBIerOlbyFZCeTARyI23w37XeIsubpCn2BUowwFgSarGSObbX3wJ5aqGBWTpUgAgxIIhpjc95Ph3DDem11BOLfAW9Isv1ys0nQrU10yWYyQDcG3vbW2kTipz3BzRDolgFdt57UTAv3fTDL9NnGX6kIk9frLkAtpRdKr3zv2t4JAjDmZ6UGolXXRLGwonTuhZ5V3sDAIvEnbxw5b3W0iKiuQQrViQBYi5FhN45xMW2mBfvMkfRCuVWs5qFUUU5Pj2vifK9+7FRWZmn9zTEmeySPSCxGHRnlXKvSNNkdnVtQOpYE7/AMJv4zbaL291Attml8E4jTq01KuGglTqsSZPhffFw1NdoUXxmvs8qUmqdU76X1q9OVkMQIKi4g7Hx88ajS4SWPv/ANwf+e+OacMlqRCTiHVcMy4pt1bOYaDBYASxnlyFoxH4XxV1rZdDUKo6PqvI1a2gE8iY9bYsOkPB6dLI0qbotTSApdrASvaMTaY77d+2BHJdMMvSgKjdkaQQLRqZgyhmkgaxcrF97DGMrnJqKs2iqgpNiva+BVFAqQSoq3BBAGpQRPftbwOMxqknSByAEhYv6e8fHfBD0m4mc1U1e6oJIUeJmSebbCbbbYpGyY5GMdunGSWTnm0+CXw+ijGkgF+1rMm/aMAzaQPLcYI8txZMtTdVJYwQo2jrAVYkG8jV8QO/ArTyzC6tfexgmOe+Gqylm1M0tJLGbGAIsBOqRfzFt8Jwd84K3KqrJe1M+zOjo5VyjGs57W5JaFiIgA23LAWjBR0T6V06lUUG1IxWBUAB1lTI1JYLC2BBIhRbGc1c1pDAfiEd/MGxHlzx7hHEFpZilUbUAjqx07wDJiT6YmemmsIlTfibTxLgFLMZh9GadKhv1YpAmzMbS41Dl4xhvjWTOWArOp6tBLdkh+yxMhSb2Mb2w3k8xl6+ZSqpB6yXR+3dQWMFVMWPIjffDHtUAp5IMjFm/wCnruIDNMb7EFxfvx56lFTUJySb4Vq3Zq1/1H5Rb8E4jTr5ClVpiJBVtp1K0Xj9RGLjo+IylD+U/NicBPs96v8AY6gpXUVANREFiEQkxy3wb8JaMtR/l++PQkqVIw5ME4xVPW0wH0astQGrugX+mLv2W55kzWipXFOkFZtJcKtR5AUQd2hiRz7Ppge6U5pmeiWYkmhTN/EsTA2AkkwO/DfDsrVqWpozAb6VZvSwt8cdOuv5JX4v3Ji3SQe+2kz+yn/vD50zgG6Nf+ry3/fo/wCIuLXpTnKr5bLpXDq9N6ijWpViummRM78xPl3Yqejp/wCby/8A3qP+IuOnQj/G/UmXJ9BUuEUdRd6gJljAItJMi5Jm/KMZT0qrks9Y3Ss37sTqIVWib3iQQJ/hPhjTeKDMMlRSoRStQLULADTBIMg6h2RyvaeWALjnCBnVy5GukKaLRA0wZNwTMavxXG5BvfHFPs8VJJNePJ0w7TJq5X4FD0XzFL9pBqAFNJJ1AWg73kTffGrdHVByehkaoDUrGdIaCKzgGNpBE+mM16EdGKnW1KiVWXQSgZQDPa2MsIss898HOQzCZYdZWZkUCstQFbOHrOyadJPaEzG4k+GE2k8kSk5O0O9J+LLkaLMB+8fVTpTT0qSRBNjdQst8BN8Yx1pLsASRzk77X7to+AwT+1PpOuZqUVpPrp0lJFiIZ2IIg3sqJ8T34Csq+uqgOxZQR6gRi8dCHfUsThLE4Pq2V0muy06Ypo7oZp0yqAGmAVXTqlQWYzaI8cR2FEpXlKB0UyaTGnSGuKtVdYAUBuygmBFpgYW4KAuhX5Ge7bCneXUE6gQVPiO44MMxTQQNNCGqkGmKVFWpKDXUAvUGgT1antQZDRYjAp060088601VEVacKgAX/pqZgWkk74aYFhQytbiFTL5fXrqUwUplpnq5ntNzC7C038JxXvRemTZQDfna0xI3PjiT0B44aHEKFXlrWm0/w1Dob1Ez5gYd6T5bSKhBhVrBEAmDqV2kTewC/wBoYKvkLog1szoAIC7kwQGExvfnOO1+JFgCZkwb7DFM2YJW945YJuCdH0r5YVajurGq6QiqVC06auWIZlJgNEAybQMPdQFUMwThSVyMFSez5WcKuYPabSk0YDe+CwPWe7NNhe+1r4bfoQoEjMCADP7prEarSCRqIQkDujvwWFAhmqSMbDS3gYU+nL0wd9EHevl0bVJTXTqSCTIMgz/IQPGPPAx0s6Ptk2pa2B6wMR2WQjSQCGVgCN5GLT2eVqrNmKdMgBkRjJ5q4E/2WI+GIllAi76b9KqgyaUIAEqkyQSqgAze9rH+Y2xndXOFo2BUxb6792Cb2g5dw9JWiSrNa+7Af5T8cB2SX98obmyj5jC047UNuye9Yd+ECd8adm8nUDVHqahTaqwIAZ36vrPfVWUheytigMhyeWKoUKZpdujQasrt1i9WoKgZckyFAIHWqT6ETitwgJVvEYRWYM9+z3kCZ9JAkWwfZfo/lqlTTopvTVSS9MMuu9QAz1o02Qe6rqTMEAg4zCnmO+/dh2B2qJHiMME4lV1ICsSJaQR3ER9mHwOI1VbSP1H2whBX0X6T06VILUFXUjEoaemALkTLLqhmcwZFxiz6T9Lf2zKFE/aG0urEuUKWmZioxBAa0YO+D8Fo5eilJKY0gXLAFmJuST3/AEtG2HM/w2k9KovVICyOo7ImSpAgxvJxl9Nbtxe51QO+y2mVyFWQQevJgiDBp0iD5EYPuG/+mo/y/fA/0ZoqMrYaCzktqOx7KyYkQAo27sEC5mlSp06fWq2hQCRacExIxrKZGg+bypzV6IoUFZdWnUzsyqJ5KD2j4Lg6p8ETTAYlPwBewunlGmOXpjN+LANWydOlqbUtGJgT+8ZV8vU41hNNFESoyqwRZEzy7xblg7Sk9aTnxbq/MqFqHdB/ivA0CMTVNNdJIWZY1Nk0E3nUwnfsyOeM8o8arLUWHBIZYbQDBBsYKzIPrbBv06Go0ULimlUEpUsR4mAZG48cVuT6PipmRUpEVjpGmNKg1VBDMbhBAUHeNR8MLTnDTjJtY6ef282U90mlfmGHR3ilWpTIzGl6sF9QGnTdQVAFjuJJvOEZ3ik1EpIAx1ox799IvvzNvDCqFJqSgHSHIWkAGBCsCXYkgkX1KdzthujSytOoj1TV60tqBQiGCmL6lgAMDBJBM/DLRk93e83+hzSrHoMdDM2q5RnMgayW/sr88S8vnqlRmDpCKdQVhIBZRBjUsEKN5vIxE4FlMvTK06bV6lCesGqmpZqkAFGAIsoAMcyTi8zFPXSq6AgZ+sCmbGQUUkiYsBIG2Lb3zvoiUtsTGek2cL5yuYCjWygAWhOwBuf4cUy1CjgzBBBBHIi4xZ8b4bUoVnpVFIZTsCIIIkGeYIIvitehA+wM46TMvqfTjOho67v/AAU//DDzdOcyACzU3tA1UaZt3e7t+eBlTsZv3YcRC29gMKkASHp5m2nV1BBu00KZk95lbmOZxQ8S4i+ZrGpUILNEkKBYAAWFtgMcqN2ThhKd7g+nL6fXABZcLRg9M2AV0O39IfPBP7Wc4Dn2RGJVAtpsGKjVH9UJ8MDHBuF1K1enTQ3Z177CbkzsAJJ8jjnH+I9bm69QXDVHK/yljHygYYFW5lvPBz0U6Y0stSSnUy7VSj1HUhljthB7rKbjq7EEbnAKz3w8laR3HABpq9PMsGVhTzSsral/6TBAdZKgEiVmqxvfbuxxuneUCMv/ADaqwhhopkMbjUe2Jsfd2kA4zUVz34WXJFx64KCwg6c9JaObOX6nVFJHB1UxTEs8iFDMIgd+JvsuzujPaSRFSk6+ohx8kI9cBFVgcW/RPNinncuwMDrUB/rHSfk2EAT+1ZGOcSTA6ldPd77z88AT7yNhjSvajk9VOjXgkKxpt5MNS/NG+OM5q1J2iMAErL8TqqJp1aieC1GUfAHFjS6bZwR/zVWBtJDfIg4oEBBsYPjhxiIkj4bHABeVPaDmv4qbGCupqNMtBEWbRIseWKGikbyO7HEQEzEdw78OFoFrjAAisDufGMInlhTNIttj1OlqIAtJAv42+GFYG6cJ44mZorVpzpabHdSN1Pl4YmdaTy+P++BvoXwGtkxVp1CCmrUkMDe4NoBFgs9/LBOtQTv88FiPcEqh1WTqDOd7z245+UYkcRpjXcDYbgflgZ6JcbpqKFEk6y5HqarHn4Hlgn4if3h8h9MZvLKMqymZYtl6eik6mjSMOilru8lXIlSL+W4GF1+JZVKppVMll5aNJCEkBmXSXuJYqTYc48sS+GUOrzeWIGopRoMquANS/vWllva4tPPxxS8YrinnQIViFEtJ1CSSVgHSImwAtbD7QnLWk1xn3Kg6iidmuAF83TFJRQpIg1OrQupiQxQWI52k7X7sWS1KtOsyZcstGisLUpsuplZl1WBkrqJi1pO9oczD9d1dISBRaoupTDPZe0W97VqLCZ2HO0OH3lVm1KASZZmPICZqR39w88c0ISa7z/28lt08DwLPVXrGXQUYszExUdWAViGMlwDdh3eYM56T60Or96qDUWgqVJMQYYhwyzNo278MLnWSpTCvqVdQAYSF1KZHvzui7nc4m5HiJV6hZZLkMIA5DTFz5H19cWo59RNj9J20BWCPHexHkbUhf0xL4ew06RqlbtN7+BgSNtwDhdLjCfwH0j7k4FOndDrYqqCSAAELQrESSWAMt2VChQQTqJ5X2ccpkJjftP6NGtTXMU7vRXS4G5p3OrzUkyO4k8sZhTBIgQR34JKeQzcx+wr371U28TWGKLjGS6ms6gMFk6CQRIBgxNyAZHwm+NESyMwKEwLWk4dFUc/lj1EloWCZMAbye4DB1wfoLlRT1V2YsCNYNTq0Un8AhSxIi5JiZwpSUS4QcuACCFz4D0worp5YlcQRaVSoiElVYhdUTHI2kfAwd8QHqEwxHZmPhuMVZHBoPsu4d2Mxmp1MgKQASUUDWWNraogeCtjOg3PwxpHsjqVDVrrpHVvT0OYJCAhtII/iYnv2U4zSLYQhb02QwQQbGCORAIt4gg+uFJXHNcTuNVqj9U9W5emGDREiWEeIBWB5Yr1TAgHv27uXDdSuzb7d2OgAcp8/rjunuOGB3q7XwvJPFanewdL93aHzw2hB0rFyw7U8to7sd4bRLVqSi5aogA82GEB9AcY4blq9KpRq1SytIsCdJB7LCJupv+jjCeMcMOWrvSLK+gxqEwQQCDBuLEW5Y3ioqyeyNzjEem9UNn8xAgB9P9gBPquACs6qdyPPniRQ4cGIBczqAYxIUG0m88xYXse7COEZ9KVQNUpiose6RIOHc7xCnUJIUobAd2mI0m9o7xvt44TZaSq7PcXyZoValI702gnyHjfniFTEmPpjtmf3oBNyb+uFPRABYGV1FVOxMCZj1W3jhksOsh0RpVMnlXgBmMs0XYM8XPMAC2J2V6D5ZqtSdaqpsFbmWMbzAAX574l18lXRsrTSEo00p9YwuWZIlCo3HZjeLknYDD/Cs7U62sKiKq6uwwI7QEjaSRaDyxnTsvcttF7VqgzcXvsZxGrQdif15fWcd62dr4S7+GLMytyfCqNKqlQU+0h1A3kHfmcX2Y4ujGbjbcd2IBI8PjhsqvhiaGVfGuDNVzK10hStBaIB3kU2TUDHe08tsVNTodUeOtbUdi9gxERBY3IwbLml7j8cLGaH8J+OHSuwsHMv0SYJomQTMk3m57r7kYlUOicd3nGL5OIAfhP9o/lhX/E/6PzOBJIdshZfo8ZBnbu/1PgNu7EynwMTcmfL/XHP+KRyHrJ++Onip/hH69cGBZHTwYDmfl+RxWZ7g4NanMlE1Mbj3oheW0M3wHpMXiTctP8AZGG3z7n/AEVfpGHgDppU+9h8P/HGZe0DI9s1JezqoBKkDVTmxBn8HMCxBi+NHesxFyf7o/y4DfaQq9RT/iNUd0kBGmYA2lfjhAZ7QzrIysphlIIPiMGOQ6fFj+9VWWIKkgCPWzAXgGCNXOBgIOE4JRTKjqOPBbdI+NDM1usC6bAHxjb4C3kBisQScJGLLo5Rpvm6C1YNNqiK87QWAvBBi+84aVKiW7ds0f2Q8SrU3FF8qeqq6q3XlGHIaSWbstTOnSALyed8B/SDoTVy9dw5pqhZyj6wdS6jEBZOqAJHKRMY2B6ZpqqqKa6QFChQIAERueWK3PAVFZagDq1ipFj8Iv4jbBYL7mYdLkC0MguvWwy3aMzE1qhC+EXHkBgZBwQdOagOccAkhFpJ2iSbItpN+eB7DEd14UHwgDC9PdhgScvk3ZGqKpIptTBgTdy2n5rHqMTuhuX157LjuqBj5L2p+WL32dLqGYQgwerMi22tSNXIkOdr7xg8ySJSUKiwJ75O/MmSd+ZxIybnM4KVN6jGAisxnvUE/M29RjBK1QsSWuxJLHvJuT5zjbOKsKlCqm+tGF1tJWxsf4oPpjEA1sNCEk44MWPAODHNZhKIOnUe00TpUbtH27yMQSkGO7ABwYIei2UFfNUEZbBmcjvC9r0B0quKH5YOPZnw8F6ldj7o6sc7tBJ8LAD1PdgAPKqz3YYagMSWqLHvL3e8Ppz9MJaduYvz+u3xOJAaFPHYwp7eXmPuZwkz3TsLc55W39O7ABwzhJf9bYSwPMfXCR5fKfzwDJtSgF5kE+6DckRaeYvaT9TGEGjHP6YXJJmJneRHkB4Xxwz3CMAxGnxx1VGOsfL4jHdX6kYAEhR+hhQTzj1x0MT4emOqd9/hgAQAMeVQeWFEja/69fDHivn8P97YAEinFsB/tQVepoGIbWwBk7ae14bhfhgy0n9D/TAf7T8ueooteFqEG38S2/8AycNCM2nCDhWOHDEeGFA44BjxGADeqmYUgQgHcSWM2/mF8N9ZOJWR4TU6tP3ZHYXmB+EfxRGJicGqm2m/dqn/APM4VDMM6YLGdzHi8+hAI+RxSnBh7UV0540ygVkRASJ7cjVJJAJgEL6HAglIsQACSSAALkk2AHrhiLvpDlFptQCiJy1FjbmQZPqb+uKs+Hx5YK/aTwc5avQQtqIy1IeqFlPpbAkCR5YaAPvZqP3VYdzqf7p/L54MtH6Mflis9lnDtOTNR1hqlUspZb6QqqCLTE6r4LnooSewhk3sL+nPEtDsGOKkCjWggMKdSPPQfInGLsMfSKU1FgFWbbQL/LHzxxZkNeqaQ00+sfQBsF1HSPhGGkILvZdlQWzFTs9hEuzRAJZjHM/9MYClFp5nBf0HzZTJcTiR+4W48RUWP72BQLhpANEnGvezngIp5NajXas2sDURCjsrYeRP9Yd2MjYXtjTvZlx1moNSeYpEaCBNmklPIETP9KO7AwDg5RP/AI1PmNXzInClEbKB5AD74j1OJKDsfM/WxNvPDf7eNoWe4PP2n5YQD9RwbEqfOD8t8R3RbmFvzKmfiSMJfNMdjE9wJ9eYn0wx17bamn4H4CBhWA6aKjYeoj89sMVAo5x/Xj74RUvznzv89vnhsE+J8gfsN8AE9cg38B+Kj/NhwZKp/COf4hbFh1hn3WI75H5z8sJqVFtLafMx6doR8MFDsh/sb7kBfj9ljDi5Mn8a78pP5YlU3k2ZW+BPyP2w46taIHmpP0YRgoLIv7Cebj4H/wAsKHDh/EfhP3xIlrWHiQQI8bj746tRpgqfPUv0GHQWR/8Ah4HNvSPvhxMohv2vWR9v9MPM4jcjxkj7Y80Rdh/Wgj42wUIQOH0/4fmfzxC470cp5qg9AkLriGiSpBBDCSNvoSMSTxKj/wDLRt/TUx6Tj1LjFObVNW3uA/8Aiw+eDAHziyQYO4nCUSWAmJIBPdJ3x1qkmTzvhL4YEviXCny9epQqAaqTsjRtKmJHgd8co0Vkap0z2o3K84m0xi16WZlqmdqu4ALaDAMiOrXTfmdMT4ziCiyQP0fDAgPpFM4hVSLBgCOySdJEiREgwccZk7p/qH/NbFPVz9WfeiOSogA8O0GthjMZmo3/AL7L5aR/+Sv1wWKgB9smUjNUagFnpafVGM/J1wIdHDGcy0b9fR/xF+GCr2n52eppF2dl1OxJJ0hoAABYxOkk/wBXAn0edRm6BcwoqoWPcNQwhhL7U81qz5AIISmi22ky/wDnwIdTMCbkx4XxbdL6obO14JIDBb/0VVT8wcNdGcmKucoo3u6wzfyoCxHqFj1xXQDcKFYUaaUlJIpqqCRAhVCyZsNueOVOK94X1b7bYr3y4IjTA5Q0fAj88PrVeOQtY2n5RiAFjiDkjSqi+5Bj4hrd+2MArU9JIO4JHqMbtUUMwLQzbbAmPCTOMV424bM1ioGlqjle6CxII9MNAWvRhoyufuRNJBEmCNTbwYPLecUhGJvBM7opZpD/AO5SAH8wqKB5WZj6RzxXsxj64pASuFcPNeulJbazBPId7HwAv6Y0XhGVGSQUZliS5KmdU2E+gAg4EehmT1O7zZQFBFoLePkCPXBlRXT/AA35yJPx++JbGkTxnzaRHxPrceGJDVCwiWG0EQIiOUTFtue2IlPO239AfP8Ao+OHC9pBM+fy92PlhAOVM5LBLajJixkc5BIM3HL1OOEXH4W30tBDAAi3Zle+RBtcXwj9pOxA77nnjrOd9/G8j1tFvHbAAo33sxnsloJjeG3KkeB8hyoekOfqZfR1aqdWqQxgiI5wAdzt3YuNWoQSY8jbuM2ju9IwP9LFdhS0AEjXNp5JG/r3YadZQqNE/aV3/X5Y8M4OQ+cYqlzY5fGMdOY/Vh98Kxlg+YkXQEHvv9o+eGCTusr/AClh8tWn5Yi9Y1thb9bYQa97kg8rn8sIB9mrH/3Kkf1F/wAgJ+OOUkfdnqHzrP8ARWj5YQWbvH68RhAUndvr+YwwHauXQ+8fOajH6tjy0aI/BT7z2AJ+WPKwm2ojvM8vU/XCBmINwCLbTvHocAEqnmALKQPIx8oAGI+bz+kFoUwCT2hyE8xc22wpSvIHnPZP1wy1M7hgPTCAww1J88cbE/j+WCZmsq+6Kjgd3vHbwxCSkSQBckwANyTsPjihFv0jzAasukEN1VAN4sKS3A8o89+eIKZlqbBgdiDccwZ+owY9KuEU6f7MxbSy0wjsw0q3VhQCBBJNyPIDDfRbgtKtm6lSp+9VAHUaQUfUSAWHcIPZjfewIJYB1lgzKpLgagrRPffb1jf4YUVYfmP0Nh54VpUbJFrSogYdDtyt3EAb/H7c8IZmfTzhNZa7VdLNTYKdQ7QWAF0k/hvET/EMD/BaTPmKKoQrGogBI1AHUIJBsb8sap0rzBXKViwnsFb3ueyLE8iZsOXhjN+jeZ6qvSqFRCVU1E9z6lM84g7YYhXS4N+217R2yb87C/rvPji99muUpl6lRnUVBCopYBoN2aPgJH9LvxX+0QH9skAAmmnu+ErP936Yn9CuiIqomZdiIqSoVokIbhrSJYbg7A98gAP2qCAdQMjcRHxm+PEn+MR5j/fl88TP+IQBNOmY5lSx851d+Ff8YU+9QpGLg6SPv34AKfPUC1NwhhirKGBsCVsZ7pjGS8b4JVyxUVQBrBIhtWxgjz2+Ixs1biKQf+XpLAIkMwtHOCL+c+eMp6XcXTMVVNOVRF0gMZMm7E+vLuA3wAK6M9HjmKFaOySyBTuDpBJWBce8t/LA8R3T9fng+6EZ393USDpFUElSQLqo7wPw/PANUy91k2J+AmN/LDAMOhFWl1TIpIqzqcHmNlIj8Inzk90YJFHfJ/Xn9sV/Dej9KgzNS1SbAs2oBZBgdkWMD88WkkDkfy8t8SUepOYsLeM29OWFBiQCQfiQPnPywgsfCOdvHzH3x1RPP5/6YYC2qNzAjz+u/wBBhMnYMR5fkIx5UAEfl9TOE1EMSCQPMgfIAfPuwAOSOZ9STbu7xbCAp5MPUT9cNDVEkiB8vHY47+0Hv+X+owgLUQbmT/VxyqixFhyv+rYm5KiHVWO7ASBAG07Rik4hxJk0wB7+n0kjv3wCJyZcx/1AJ7l/18MdCNtraPADniTXoQLM23h+WIlCWmT8I747sAEgUR3fb6YWlMAWXfxJt4f6Y5UpDTPOMe4dkVqAahvv9OeBAcen/RkzebfU4WtLuUeB1H4cx88Tjlgo74PMDvjkMR81XIWYFv8Af64dCG/2cn8RFpvqj4z98JGWHJgZEWkTy/pYR+2HSpt2gZ+IGGqjdny/1H2whgN7RuAUaSLXUxUqPDLNj2WJcDcGYnlfFf7O8lTau5qAFkVXp32OoCe4m43tviZ7QaxY015DU3qYGG/Z88ZiooiDSE2vYr/5H5YYiy9pGT/d0aliFZ0IH9IAgxAEdg8u7ET2fZr97URliUDAWN1N9/BsS+mVQtSUNcdYD/dfA/0azTLnKQH4tQPkVP5DCGammZC3CA/zR9I3/LCH4nPJeXK/ry/QxWM0NGF1RDAAm9vocAAj7R+JOWp0pISA5EH3pIF9jYfM4puBdHmzCswdEURJnUwv3AjSfON7Y0XiHDlazSd94/LFTl+GolQBRE7nn+QwrCig6e1/36RzogEm09pr/rvxYez7i0ocuVYldTqQYtIkQL7mZ8b7Yk8a4DTqVAx1A6QLGBFz3eOH+A5GnRI6tQCQQWN2+J+m2HYUEIqxaYne5Px2+mPEx+H4fSf9cJNSL72O88vKDhVJJ5n3owANsdcwBteTP1MRgP4vwG8qqgc4BE+d4Hwtgv4mNAsJsDeTiur1JAJAPpgGVHBsutJagA7TC4DargGPw23+mBZuFVCAArW8PvOC52hiAAPHnfC9mI+58MF0FCejiVFohGJkEwZmx5TH0OLfXvMn4f6/PFSM2VNgNwOfP1xc0pImfp+WADi04uLen5/bHJ7z8T9t8R6tUiP1sD+WHyInn9/1GGB4owJII79tvjhtwbSQD8/vfb5Y4naqAbdljbvB8ZwiuAswBYx9L+eADpUxzbaIvy7ycKtzB9PvCYiZyuyOFU2KavGZjy+N8KRyRMx5AflgEf/Z"/>
          <p:cNvSpPr>
            <a:spLocks noChangeAspect="1" noChangeArrowheads="1"/>
          </p:cNvSpPr>
          <p:nvPr/>
        </p:nvSpPr>
        <p:spPr bwMode="auto">
          <a:xfrm>
            <a:off x="0" y="-866775"/>
            <a:ext cx="2562225" cy="1790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052736"/>
            <a:ext cx="7416824" cy="35083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  <a:cs typeface="Arial" pitchFamily="34" charset="0"/>
              </a:rPr>
              <a:t>Engagement  des élèves comme </a:t>
            </a:r>
            <a:r>
              <a:rPr lang="fr-FR" sz="1600" b="1" dirty="0" smtClean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Sapeur Pompier Volontaire</a:t>
            </a:r>
            <a:r>
              <a:rPr lang="fr-FR" sz="1600" dirty="0" smtClean="0">
                <a:latin typeface="Arial Black" pitchFamily="34" charset="0"/>
                <a:cs typeface="Arial" pitchFamily="34" charset="0"/>
              </a:rPr>
              <a:t> pour pouvoir être en service actif au niveau des casernes (dès l’âge de 16 ans)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fr-FR" sz="1600" dirty="0" smtClean="0">
              <a:latin typeface="Arial Black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  <a:cs typeface="Arial" pitchFamily="34" charset="0"/>
              </a:rPr>
              <a:t>Tenue de sapeur pompier lié à l’engagement précédent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fr-FR" sz="1600" dirty="0" smtClean="0">
              <a:latin typeface="Arial Black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  <a:cs typeface="Arial" pitchFamily="34" charset="0"/>
              </a:rPr>
              <a:t>Aptitudes physiques </a:t>
            </a:r>
            <a:r>
              <a:rPr lang="fr-FR" sz="1600" dirty="0" smtClean="0">
                <a:latin typeface="Arial Black" pitchFamily="34" charset="0"/>
                <a:cs typeface="Arial" pitchFamily="34" charset="0"/>
              </a:rPr>
              <a:t>spécifiques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fr-FR" sz="1600" dirty="0" smtClean="0">
              <a:latin typeface="Arial Black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  <a:cs typeface="Arial" pitchFamily="34" charset="0"/>
              </a:rPr>
              <a:t>Certification intermédiaire : CAP Agent de Sécurité</a:t>
            </a:r>
            <a:endParaRPr lang="fr-FR" sz="1600" dirty="0" smtClean="0">
              <a:latin typeface="Arial Black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Organigramme : Processus 2"/>
          <p:cNvSpPr/>
          <p:nvPr/>
        </p:nvSpPr>
        <p:spPr>
          <a:xfrm>
            <a:off x="755650" y="981075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Particularités de la formation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641133" cy="4320480"/>
          </a:xfrm>
        </p:spPr>
        <p:txBody>
          <a:bodyPr/>
          <a:lstStyle/>
          <a:p>
            <a:pPr eaLnBrk="1" hangingPunct="1"/>
            <a:endParaRPr lang="fr-FR" sz="1600" dirty="0" smtClean="0"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FR" sz="1600" dirty="0" smtClean="0">
                <a:latin typeface="Arial Black" pitchFamily="34" charset="0"/>
              </a:rPr>
              <a:t>La formation prépare les candidats au passage des concours de recrutement tels que :</a:t>
            </a:r>
          </a:p>
          <a:p>
            <a:pPr eaLnBrk="1" hangingPunct="1"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</a:rPr>
              <a:t>de gardiens de la paix de la police nationale</a:t>
            </a:r>
          </a:p>
          <a:p>
            <a:pPr lvl="1" eaLnBrk="1" hangingPunct="1">
              <a:buFont typeface="Arial" pitchFamily="34" charset="0"/>
              <a:buChar char="•"/>
            </a:pPr>
            <a:endParaRPr lang="fr-FR" sz="1600" dirty="0" smtClean="0">
              <a:latin typeface="Arial Black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</a:rPr>
              <a:t>des sapeurs-pompiers professionnels</a:t>
            </a:r>
          </a:p>
          <a:p>
            <a:pPr lvl="1" eaLnBrk="1" hangingPunct="1">
              <a:buFont typeface="Arial" pitchFamily="34" charset="0"/>
              <a:buChar char="•"/>
            </a:pPr>
            <a:endParaRPr lang="fr-FR" sz="16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fr-FR" sz="1600" b="1" dirty="0" smtClean="0">
                <a:latin typeface="Arial Black" pitchFamily="34" charset="0"/>
              </a:rPr>
              <a:t>Ils bénéficient de modalités de passage adaptées à ces deux concours</a:t>
            </a:r>
            <a:endParaRPr lang="fr-FR" sz="1600" dirty="0" smtClean="0">
              <a:latin typeface="Arial Black" pitchFamily="34" charset="0"/>
            </a:endParaRPr>
          </a:p>
        </p:txBody>
      </p:sp>
      <p:sp>
        <p:nvSpPr>
          <p:cNvPr id="4" name="Organigramme : Processus 3"/>
          <p:cNvSpPr/>
          <p:nvPr/>
        </p:nvSpPr>
        <p:spPr>
          <a:xfrm>
            <a:off x="755576" y="980728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Après le baccalauréat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6777037" cy="3508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600" dirty="0" smtClean="0">
                <a:latin typeface="Arial Black" pitchFamily="34" charset="0"/>
              </a:rPr>
              <a:t>Les compétences et les savoirs acquis par le titulaire de ce diplôme pourront être utilement mobilisés pour accéder aux 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1600" dirty="0" smtClean="0">
              <a:latin typeface="Arial Black" pitchFamily="34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</a:rPr>
              <a:t>épreuves de sélection pour l’accès au</a:t>
            </a:r>
            <a:br>
              <a:rPr lang="fr-FR" sz="1600" dirty="0" smtClean="0">
                <a:latin typeface="Arial Black" pitchFamily="34" charset="0"/>
              </a:rPr>
            </a:br>
            <a:r>
              <a:rPr lang="fr-FR" sz="1600" dirty="0" smtClean="0">
                <a:latin typeface="Arial Black" pitchFamily="34" charset="0"/>
              </a:rPr>
              <a:t>grade de gendarme-adjoint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fr-FR" sz="1600" dirty="0" smtClean="0">
              <a:latin typeface="Arial Black" pitchFamily="34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</a:rPr>
              <a:t>concours de recrutement des</a:t>
            </a:r>
            <a:br>
              <a:rPr lang="fr-FR" sz="1600" dirty="0" smtClean="0">
                <a:latin typeface="Arial Black" pitchFamily="34" charset="0"/>
              </a:rPr>
            </a:br>
            <a:r>
              <a:rPr lang="fr-FR" sz="1600" dirty="0" smtClean="0">
                <a:latin typeface="Arial Black" pitchFamily="34" charset="0"/>
              </a:rPr>
              <a:t>agents de police municipale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fr-FR" sz="1600" dirty="0" smtClean="0">
              <a:latin typeface="Arial Black" pitchFamily="34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fr-FR" sz="1600" dirty="0" smtClean="0">
                <a:latin typeface="Arial Black" pitchFamily="34" charset="0"/>
              </a:rPr>
              <a:t>concours national de recrutement des</a:t>
            </a:r>
            <a:br>
              <a:rPr lang="fr-FR" sz="1600" dirty="0" smtClean="0">
                <a:latin typeface="Arial Black" pitchFamily="34" charset="0"/>
              </a:rPr>
            </a:br>
            <a:r>
              <a:rPr lang="fr-FR" sz="1600" dirty="0" smtClean="0">
                <a:latin typeface="Arial Black" pitchFamily="34" charset="0"/>
              </a:rPr>
              <a:t>personnels surveillants de l’administration pénitentiaire </a:t>
            </a:r>
          </a:p>
        </p:txBody>
      </p:sp>
      <p:sp>
        <p:nvSpPr>
          <p:cNvPr id="5" name="Organigramme : Processus 4"/>
          <p:cNvSpPr/>
          <p:nvPr/>
        </p:nvSpPr>
        <p:spPr>
          <a:xfrm>
            <a:off x="755576" y="980728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Après le baccalauréat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3608" y="1864841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itchFamily="34" charset="0"/>
            </a:endParaRPr>
          </a:p>
          <a:p>
            <a:pPr marL="34290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itchFamily="34" charset="0"/>
            </a:endParaRPr>
          </a:p>
          <a:p>
            <a:pPr marL="34290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itchFamily="34" charset="0"/>
              </a:rPr>
              <a:t>BTS Hygiène, propreté, environnement </a:t>
            </a:r>
          </a:p>
          <a:p>
            <a:pPr marL="34290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endParaRPr lang="fr-FR" sz="2000" baseline="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marL="34290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endParaRPr lang="fr-FR" sz="2000" baseline="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marL="34290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" pitchFamily="2" charset="2"/>
              <a:buNone/>
              <a:tabLst/>
              <a:defRPr/>
            </a:pP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itchFamily="34" charset="0"/>
              </a:rPr>
              <a:t>DUT Hygiène, sécurité, environnement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4" name="Organigramme : Processus 3"/>
          <p:cNvSpPr/>
          <p:nvPr/>
        </p:nvSpPr>
        <p:spPr>
          <a:xfrm>
            <a:off x="755576" y="980728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Après le baccalauréat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/>
          <p:cNvGraphicFramePr>
            <a:graphicFrameLocks noChangeAspect="1"/>
          </p:cNvGraphicFramePr>
          <p:nvPr/>
        </p:nvGraphicFramePr>
        <p:xfrm>
          <a:off x="2147888" y="836712"/>
          <a:ext cx="4846637" cy="5544616"/>
        </p:xfrm>
        <a:graphic>
          <a:graphicData uri="http://schemas.openxmlformats.org/presentationml/2006/ole">
            <p:oleObj spid="_x0000_s1026" name="Acrobat Document" r:id="rId3" imgW="5668166" imgH="8019048" progId="AcroExch.Document.7">
              <p:embed/>
            </p:oleObj>
          </a:graphicData>
        </a:graphic>
      </p:graphicFrame>
      <p:sp>
        <p:nvSpPr>
          <p:cNvPr id="4" name="Légende encadrée 1 3"/>
          <p:cNvSpPr/>
          <p:nvPr/>
        </p:nvSpPr>
        <p:spPr>
          <a:xfrm>
            <a:off x="5292080" y="4005064"/>
            <a:ext cx="2808312" cy="936104"/>
          </a:xfrm>
          <a:prstGeom prst="borderCallout1">
            <a:avLst>
              <a:gd name="adj1" fmla="val 18750"/>
              <a:gd name="adj2" fmla="val -8333"/>
              <a:gd name="adj3" fmla="val 100837"/>
              <a:gd name="adj4" fmla="val -46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Arial Black" pitchFamily="34" charset="0"/>
              </a:rPr>
              <a:t>Lycée Charles de Gaulle</a:t>
            </a:r>
          </a:p>
          <a:p>
            <a:pPr algn="ctr"/>
            <a:r>
              <a:rPr lang="fr-FR" sz="1600" dirty="0" err="1" smtClean="0">
                <a:latin typeface="Arial Black" pitchFamily="34" charset="0"/>
              </a:rPr>
              <a:t>Pulversheim</a:t>
            </a:r>
            <a:endParaRPr lang="fr-FR" sz="1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/>
          </p:cNvSpPr>
          <p:nvPr/>
        </p:nvSpPr>
        <p:spPr bwMode="auto">
          <a:xfrm>
            <a:off x="971600" y="1700808"/>
            <a:ext cx="5040560" cy="237626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38100" algn="ctr">
              <a:tabLst>
                <a:tab pos="38100" algn="l"/>
                <a:tab pos="482600" algn="l"/>
                <a:tab pos="939800" algn="l"/>
                <a:tab pos="1384300" algn="l"/>
                <a:tab pos="1828800" algn="l"/>
                <a:tab pos="2286000" algn="l"/>
                <a:tab pos="2730500" algn="l"/>
                <a:tab pos="3187700" algn="l"/>
                <a:tab pos="3632200" algn="l"/>
                <a:tab pos="4076700" algn="l"/>
                <a:tab pos="4533900" algn="l"/>
                <a:tab pos="4978400" algn="l"/>
                <a:tab pos="5422900" algn="l"/>
                <a:tab pos="5880100" algn="l"/>
                <a:tab pos="6324600" algn="l"/>
                <a:tab pos="6781800" algn="l"/>
                <a:tab pos="7226300" algn="l"/>
                <a:tab pos="7670800" algn="l"/>
                <a:tab pos="8128000" algn="l"/>
                <a:tab pos="8572500" algn="l"/>
                <a:tab pos="9017000" algn="l"/>
                <a:tab pos="9029700" algn="l"/>
              </a:tabLst>
            </a:pP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/>
            </a:r>
            <a:b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</a:b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philippe.viain@ac-strasbourg.fr</a:t>
            </a:r>
          </a:p>
          <a:p>
            <a:pPr marL="38100" algn="ctr">
              <a:tabLst>
                <a:tab pos="38100" algn="l"/>
                <a:tab pos="482600" algn="l"/>
                <a:tab pos="939800" algn="l"/>
                <a:tab pos="1384300" algn="l"/>
                <a:tab pos="1828800" algn="l"/>
                <a:tab pos="2286000" algn="l"/>
                <a:tab pos="2730500" algn="l"/>
                <a:tab pos="3187700" algn="l"/>
                <a:tab pos="3632200" algn="l"/>
                <a:tab pos="4076700" algn="l"/>
                <a:tab pos="4533900" algn="l"/>
                <a:tab pos="4978400" algn="l"/>
                <a:tab pos="5422900" algn="l"/>
                <a:tab pos="5880100" algn="l"/>
                <a:tab pos="6324600" algn="l"/>
                <a:tab pos="6781800" algn="l"/>
                <a:tab pos="7226300" algn="l"/>
                <a:tab pos="7670800" algn="l"/>
                <a:tab pos="8128000" algn="l"/>
                <a:tab pos="8572500" algn="l"/>
                <a:tab pos="9017000" algn="l"/>
                <a:tab pos="9029700" algn="l"/>
              </a:tabLst>
            </a:pP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Inspection </a:t>
            </a: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économie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gestion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 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/>
            </a:r>
            <a:b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</a:b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/>
            </a:r>
            <a:b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</a:b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Responsable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 de la </a:t>
            </a: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filière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Prévention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sécurité</a:t>
            </a:r>
            <a:endParaRPr lang="en-US" dirty="0" smtClean="0">
              <a:solidFill>
                <a:srgbClr val="FFFFFF"/>
              </a:solidFill>
              <a:latin typeface="Arial Bold" pitchFamily="-84" charset="0"/>
              <a:sym typeface="Arial Bold" pitchFamily="-84" charset="0"/>
            </a:endParaRPr>
          </a:p>
          <a:p>
            <a:pPr marL="38100" algn="ctr">
              <a:tabLst>
                <a:tab pos="38100" algn="l"/>
                <a:tab pos="482600" algn="l"/>
                <a:tab pos="939800" algn="l"/>
                <a:tab pos="1384300" algn="l"/>
                <a:tab pos="1828800" algn="l"/>
                <a:tab pos="2286000" algn="l"/>
                <a:tab pos="2730500" algn="l"/>
                <a:tab pos="3187700" algn="l"/>
                <a:tab pos="3632200" algn="l"/>
                <a:tab pos="4076700" algn="l"/>
                <a:tab pos="4533900" algn="l"/>
                <a:tab pos="4978400" algn="l"/>
                <a:tab pos="5422900" algn="l"/>
                <a:tab pos="5880100" algn="l"/>
                <a:tab pos="6324600" algn="l"/>
                <a:tab pos="6781800" algn="l"/>
                <a:tab pos="7226300" algn="l"/>
                <a:tab pos="7670800" algn="l"/>
                <a:tab pos="8128000" algn="l"/>
                <a:tab pos="8572500" algn="l"/>
                <a:tab pos="9017000" algn="l"/>
                <a:tab pos="9029700" algn="l"/>
              </a:tabLst>
            </a:pPr>
            <a:endParaRPr lang="en-US" dirty="0" smtClean="0">
              <a:solidFill>
                <a:srgbClr val="FFFFFF"/>
              </a:solidFill>
              <a:latin typeface="Arial Bold" pitchFamily="-84" charset="0"/>
              <a:sym typeface="Arial Bold" pitchFamily="-84" charset="0"/>
            </a:endParaRPr>
          </a:p>
          <a:p>
            <a:pPr marL="38100" algn="ctr">
              <a:tabLst>
                <a:tab pos="38100" algn="l"/>
                <a:tab pos="482600" algn="l"/>
                <a:tab pos="939800" algn="l"/>
                <a:tab pos="1384300" algn="l"/>
                <a:tab pos="1828800" algn="l"/>
                <a:tab pos="2286000" algn="l"/>
                <a:tab pos="2730500" algn="l"/>
                <a:tab pos="3187700" algn="l"/>
                <a:tab pos="3632200" algn="l"/>
                <a:tab pos="4076700" algn="l"/>
                <a:tab pos="4533900" algn="l"/>
                <a:tab pos="4978400" algn="l"/>
                <a:tab pos="5422900" algn="l"/>
                <a:tab pos="5880100" algn="l"/>
                <a:tab pos="6324600" algn="l"/>
                <a:tab pos="6781800" algn="l"/>
                <a:tab pos="7226300" algn="l"/>
                <a:tab pos="7670800" algn="l"/>
                <a:tab pos="8128000" algn="l"/>
                <a:tab pos="8572500" algn="l"/>
                <a:tab pos="9017000" algn="l"/>
                <a:tab pos="9029700" algn="l"/>
              </a:tabLst>
            </a:pP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CAP, Brevet </a:t>
            </a: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Professionnel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,</a:t>
            </a:r>
          </a:p>
          <a:p>
            <a:pPr marL="38100" algn="ctr">
              <a:tabLst>
                <a:tab pos="38100" algn="l"/>
                <a:tab pos="482600" algn="l"/>
                <a:tab pos="939800" algn="l"/>
                <a:tab pos="1384300" algn="l"/>
                <a:tab pos="1828800" algn="l"/>
                <a:tab pos="2286000" algn="l"/>
                <a:tab pos="2730500" algn="l"/>
                <a:tab pos="3187700" algn="l"/>
                <a:tab pos="3632200" algn="l"/>
                <a:tab pos="4076700" algn="l"/>
                <a:tab pos="4533900" algn="l"/>
                <a:tab pos="4978400" algn="l"/>
                <a:tab pos="5422900" algn="l"/>
                <a:tab pos="5880100" algn="l"/>
                <a:tab pos="6324600" algn="l"/>
                <a:tab pos="6781800" algn="l"/>
                <a:tab pos="7226300" algn="l"/>
                <a:tab pos="7670800" algn="l"/>
                <a:tab pos="8128000" algn="l"/>
                <a:tab pos="8572500" algn="l"/>
                <a:tab pos="9017000" algn="l"/>
                <a:tab pos="9029700" algn="l"/>
              </a:tabLst>
            </a:pP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Baccalauréat</a:t>
            </a:r>
            <a:r>
              <a:rPr lang="en-US" dirty="0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Arial Bold" pitchFamily="-84" charset="0"/>
                <a:sym typeface="Arial Bold" pitchFamily="-84" charset="0"/>
              </a:rPr>
              <a:t>Professionnel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932040" y="0"/>
            <a:ext cx="3096344" cy="54868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Processus 1"/>
          <p:cNvSpPr/>
          <p:nvPr/>
        </p:nvSpPr>
        <p:spPr>
          <a:xfrm>
            <a:off x="971600" y="836613"/>
            <a:ext cx="7345362" cy="648171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/>
              <a:t>Les </a:t>
            </a:r>
            <a:r>
              <a:rPr lang="fr-FR" sz="3200" b="1" dirty="0" smtClean="0"/>
              <a:t>métiers de la </a:t>
            </a:r>
            <a:r>
              <a:rPr lang="fr-FR" sz="3200" b="1" dirty="0"/>
              <a:t>Sécurité Publique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755576" y="1773238"/>
            <a:ext cx="7777162" cy="4392612"/>
          </a:xfrm>
          <a:prstGeom prst="roundRect">
            <a:avLst/>
          </a:prstGeom>
          <a:solidFill>
            <a:srgbClr val="0070C0">
              <a:alpha val="5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Gardien de la paix (Police nationale)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Gendarme (Gendarmerie nationale)</a:t>
            </a:r>
            <a:endParaRPr lang="fr-FR" sz="24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Policier Municipal (Mairie)</a:t>
            </a:r>
            <a:endParaRPr lang="fr-FR" sz="24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 Black" pitchFamily="34" charset="0"/>
              </a:rPr>
              <a:t>Garde Champêtre </a:t>
            </a:r>
            <a:r>
              <a:rPr lang="fr-FR" sz="2400" b="1" dirty="0" smtClean="0">
                <a:latin typeface="Arial Black" pitchFamily="34" charset="0"/>
              </a:rPr>
              <a:t>Municipal (Mairie)</a:t>
            </a:r>
            <a:endParaRPr lang="fr-FR" sz="24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Douanier </a:t>
            </a:r>
            <a:endParaRPr lang="fr-FR" sz="24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Surveillant pénitentiaire (Prisons)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CRS - Brigade verte – Police rurale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…………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Auxiliaire de vie scolaire</a:t>
            </a:r>
            <a:endParaRPr lang="fr-FR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Processus 1"/>
          <p:cNvSpPr/>
          <p:nvPr/>
        </p:nvSpPr>
        <p:spPr>
          <a:xfrm>
            <a:off x="755576" y="908050"/>
            <a:ext cx="7561262" cy="433388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/>
              <a:t>Les Métiers de la Sécurité Civile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683568" y="1700213"/>
            <a:ext cx="7848600" cy="4608512"/>
          </a:xfrm>
          <a:prstGeom prst="roundRect">
            <a:avLst/>
          </a:prstGeom>
          <a:solidFill>
            <a:srgbClr val="FF0000">
              <a:alpha val="5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Sapeur pompier professionnel </a:t>
            </a:r>
            <a:r>
              <a:rPr lang="fr-FR" sz="2400" b="1" dirty="0">
                <a:latin typeface="Arial Black" pitchFamily="34" charset="0"/>
              </a:rPr>
              <a:t>(SDIS</a:t>
            </a:r>
            <a:r>
              <a:rPr lang="fr-FR" sz="2400" b="1" dirty="0" smtClean="0">
                <a:latin typeface="Arial Black" pitchFamily="34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Sapeur pompier militaire </a:t>
            </a:r>
            <a:r>
              <a:rPr lang="fr-FR" sz="2400" b="1" dirty="0">
                <a:latin typeface="Arial Black" pitchFamily="34" charset="0"/>
              </a:rPr>
              <a:t>(Paris, Marseille</a:t>
            </a:r>
            <a:r>
              <a:rPr lang="fr-FR" sz="2400" b="1" dirty="0" smtClean="0">
                <a:latin typeface="Arial Black" pitchFamily="34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Pompier sauveteur militaire </a:t>
            </a:r>
            <a:r>
              <a:rPr lang="fr-FR" sz="2400" b="1" dirty="0">
                <a:latin typeface="Arial Black" pitchFamily="34" charset="0"/>
              </a:rPr>
              <a:t>(UIISC</a:t>
            </a:r>
            <a:r>
              <a:rPr lang="fr-FR" sz="2400" b="1" dirty="0" smtClean="0">
                <a:latin typeface="Arial Black" pitchFamily="34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latin typeface="Arial Black" pitchFamily="34" charset="0"/>
              </a:rPr>
              <a:t>Sapeur pompier volontaire </a:t>
            </a:r>
            <a:r>
              <a:rPr lang="fr-FR" sz="2400" b="1" dirty="0">
                <a:latin typeface="Arial Black" pitchFamily="34" charset="0"/>
              </a:rPr>
              <a:t>(SDIS)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 Black" pitchFamily="34" charset="0"/>
              </a:rPr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Processus 1"/>
          <p:cNvSpPr/>
          <p:nvPr/>
        </p:nvSpPr>
        <p:spPr>
          <a:xfrm>
            <a:off x="684213" y="836613"/>
            <a:ext cx="7848600" cy="504825"/>
          </a:xfrm>
          <a:prstGeom prst="flowChartProces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/>
              <a:t>Les métiers de la sécurité privée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755650" y="1700213"/>
            <a:ext cx="7632700" cy="4537075"/>
          </a:xfrm>
          <a:prstGeom prst="roundRect">
            <a:avLst/>
          </a:prstGeom>
          <a:solidFill>
            <a:srgbClr val="00B05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Arial Black" pitchFamily="34" charset="0"/>
              </a:rPr>
              <a:t>Pompier d’entreprise</a:t>
            </a:r>
            <a:endParaRPr lang="fr-FR" sz="2400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latin typeface="Arial Black" pitchFamily="34" charset="0"/>
              </a:rPr>
              <a:t>Grande entreprise, </a:t>
            </a:r>
            <a:r>
              <a:rPr lang="fr-FR" dirty="0">
                <a:latin typeface="Arial Black" pitchFamily="34" charset="0"/>
              </a:rPr>
              <a:t>aéroport, </a:t>
            </a:r>
            <a:r>
              <a:rPr lang="fr-FR" dirty="0" smtClean="0">
                <a:latin typeface="Arial Black" pitchFamily="34" charset="0"/>
              </a:rPr>
              <a:t>établissement</a:t>
            </a:r>
            <a:br>
              <a:rPr lang="fr-FR" dirty="0" smtClean="0">
                <a:latin typeface="Arial Black" pitchFamily="34" charset="0"/>
              </a:rPr>
            </a:br>
            <a:r>
              <a:rPr lang="fr-FR" dirty="0" smtClean="0">
                <a:latin typeface="Arial Black" pitchFamily="34" charset="0"/>
              </a:rPr>
              <a:t>recevant </a:t>
            </a:r>
            <a:r>
              <a:rPr lang="fr-FR" dirty="0">
                <a:latin typeface="Arial Black" pitchFamily="34" charset="0"/>
              </a:rPr>
              <a:t>du </a:t>
            </a:r>
            <a:r>
              <a:rPr lang="fr-FR" dirty="0" smtClean="0">
                <a:latin typeface="Arial Black" pitchFamily="34" charset="0"/>
              </a:rPr>
              <a:t>public</a:t>
            </a:r>
            <a:r>
              <a:rPr lang="fr-FR" dirty="0">
                <a:latin typeface="Arial Black" pitchFamily="34" charset="0"/>
              </a:rPr>
              <a:t>, </a:t>
            </a:r>
            <a:r>
              <a:rPr lang="fr-FR" dirty="0" smtClean="0">
                <a:latin typeface="Arial Black" pitchFamily="34" charset="0"/>
              </a:rPr>
              <a:t>immeuble </a:t>
            </a:r>
            <a:r>
              <a:rPr lang="fr-FR" dirty="0">
                <a:latin typeface="Arial Black" pitchFamily="34" charset="0"/>
              </a:rPr>
              <a:t>de </a:t>
            </a:r>
            <a:r>
              <a:rPr lang="fr-FR" dirty="0" smtClean="0">
                <a:latin typeface="Arial Black" pitchFamily="34" charset="0"/>
              </a:rPr>
              <a:t>grande hauteur</a:t>
            </a:r>
            <a:r>
              <a:rPr lang="fr-FR" dirty="0">
                <a:latin typeface="Arial Black" pitchFamily="34" charset="0"/>
              </a:rPr>
              <a:t>, </a:t>
            </a:r>
            <a:r>
              <a:rPr lang="fr-FR" dirty="0" smtClean="0">
                <a:latin typeface="Arial Black" pitchFamily="34" charset="0"/>
              </a:rPr>
              <a:t>entreprise </a:t>
            </a:r>
            <a:r>
              <a:rPr lang="fr-FR" dirty="0">
                <a:latin typeface="Arial Black" pitchFamily="34" charset="0"/>
              </a:rPr>
              <a:t>à risque,…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Arial Black" pitchFamily="34" charset="0"/>
              </a:rPr>
              <a:t>Pompier militaire</a:t>
            </a:r>
            <a:endParaRPr lang="fr-FR" sz="2400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Arial Black" pitchFamily="34" charset="0"/>
              </a:rPr>
              <a:t>Caserne, base aérienne, pompiers de la flotte,….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Arial Black" pitchFamily="34" charset="0"/>
              </a:rPr>
              <a:t>Agent </a:t>
            </a:r>
            <a:r>
              <a:rPr lang="fr-FR" sz="2400" b="1" dirty="0">
                <a:solidFill>
                  <a:schemeClr val="tx1"/>
                </a:solidFill>
                <a:latin typeface="Arial Black" pitchFamily="34" charset="0"/>
              </a:rPr>
              <a:t>de sécurité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Arial Black" pitchFamily="34" charset="0"/>
              </a:rPr>
              <a:t>Sécurité anti intrusion, </a:t>
            </a:r>
            <a:r>
              <a:rPr lang="fr-FR" dirty="0" smtClean="0">
                <a:latin typeface="Arial Black" pitchFamily="34" charset="0"/>
              </a:rPr>
              <a:t>sécurité économique</a:t>
            </a:r>
            <a:r>
              <a:rPr lang="fr-FR" dirty="0">
                <a:latin typeface="Arial Black" pitchFamily="34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latin typeface="Arial Black" pitchFamily="34" charset="0"/>
              </a:rPr>
              <a:t>e</a:t>
            </a:r>
            <a:r>
              <a:rPr lang="fr-FR" dirty="0" smtClean="0">
                <a:latin typeface="Arial Black" pitchFamily="34" charset="0"/>
              </a:rPr>
              <a:t>ntreprise </a:t>
            </a:r>
            <a:r>
              <a:rPr lang="fr-FR" dirty="0" smtClean="0">
                <a:latin typeface="Arial Black" pitchFamily="34" charset="0"/>
              </a:rPr>
              <a:t>exerçant sur délégation </a:t>
            </a:r>
            <a:r>
              <a:rPr lang="fr-FR" dirty="0">
                <a:latin typeface="Arial Black" pitchFamily="34" charset="0"/>
              </a:rPr>
              <a:t>de </a:t>
            </a:r>
            <a:r>
              <a:rPr lang="fr-FR" dirty="0" smtClean="0">
                <a:latin typeface="Arial Black" pitchFamily="34" charset="0"/>
              </a:rPr>
              <a:t>service public </a:t>
            </a:r>
            <a:endParaRPr lang="fr-FR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latin typeface="Arial Black" pitchFamily="34" charset="0"/>
              </a:rPr>
              <a:t>e</a:t>
            </a:r>
            <a:r>
              <a:rPr lang="fr-FR" dirty="0" smtClean="0">
                <a:latin typeface="Arial Black" pitchFamily="34" charset="0"/>
              </a:rPr>
              <a:t>ntreprise </a:t>
            </a:r>
            <a:r>
              <a:rPr lang="fr-FR" dirty="0" smtClean="0">
                <a:latin typeface="Arial Black" pitchFamily="34" charset="0"/>
              </a:rPr>
              <a:t>de vidéo surveillance, de vidéo protection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latin typeface="Arial Black" pitchFamily="34" charset="0"/>
              </a:rPr>
              <a:t>police </a:t>
            </a:r>
            <a:r>
              <a:rPr lang="fr-FR" dirty="0" smtClean="0">
                <a:latin typeface="Arial Black" pitchFamily="34" charset="0"/>
              </a:rPr>
              <a:t>ferroviaire (SNCF)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isque magnétique 4"/>
          <p:cNvSpPr/>
          <p:nvPr/>
        </p:nvSpPr>
        <p:spPr>
          <a:xfrm>
            <a:off x="971550" y="2852738"/>
            <a:ext cx="1871663" cy="3240087"/>
          </a:xfrm>
          <a:prstGeom prst="flowChartMagneticDisk">
            <a:avLst/>
          </a:prstGeom>
          <a:solidFill>
            <a:srgbClr val="0070C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/>
              <a:t>Sécurité publique</a:t>
            </a:r>
          </a:p>
        </p:txBody>
      </p:sp>
      <p:sp>
        <p:nvSpPr>
          <p:cNvPr id="6" name="Organigramme : Disque magnétique 5"/>
          <p:cNvSpPr/>
          <p:nvPr/>
        </p:nvSpPr>
        <p:spPr>
          <a:xfrm>
            <a:off x="3563938" y="2857500"/>
            <a:ext cx="1800225" cy="3240088"/>
          </a:xfrm>
          <a:prstGeom prst="flowChartMagneticDisk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/>
              <a:t>Sécurité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/>
              <a:t> civile</a:t>
            </a:r>
          </a:p>
        </p:txBody>
      </p:sp>
      <p:sp>
        <p:nvSpPr>
          <p:cNvPr id="7" name="Organigramme : Disque magnétique 6"/>
          <p:cNvSpPr/>
          <p:nvPr/>
        </p:nvSpPr>
        <p:spPr>
          <a:xfrm>
            <a:off x="6300788" y="2857500"/>
            <a:ext cx="1833562" cy="3240088"/>
          </a:xfrm>
          <a:prstGeom prst="flowChartMagneticDisk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/>
              <a:t>Sécurité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/>
              <a:t>privée</a:t>
            </a:r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1908175" y="2349500"/>
            <a:ext cx="0" cy="100806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4467225" y="2348880"/>
            <a:ext cx="0" cy="108329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7216775" y="2379663"/>
            <a:ext cx="0" cy="100806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908175" y="2349500"/>
            <a:ext cx="530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71600" y="98072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263" indent="0">
              <a:buFont typeface="Wingdings 2" pitchFamily="18" charset="2"/>
              <a:buNone/>
            </a:pPr>
            <a:r>
              <a:rPr lang="fr-FR" sz="2400" dirty="0" smtClean="0">
                <a:latin typeface="Arial Black" pitchFamily="34" charset="0"/>
              </a:rPr>
              <a:t>L’enseignement repose à part égale sur les trois composantes de la sécurité </a:t>
            </a:r>
            <a:r>
              <a:rPr lang="fr-FR" sz="2400" dirty="0" smtClean="0">
                <a:latin typeface="Arial Black" pitchFamily="34" charset="0"/>
              </a:rPr>
              <a:t>intérieure </a:t>
            </a:r>
            <a:r>
              <a:rPr lang="fr-FR" sz="2400" dirty="0" smtClean="0">
                <a:latin typeface="Arial Black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836712"/>
            <a:ext cx="6777037" cy="35083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1600" b="1" dirty="0" smtClean="0">
                <a:latin typeface="Arial Black" pitchFamily="34" charset="0"/>
              </a:rPr>
              <a:t> </a:t>
            </a:r>
            <a:endParaRPr lang="fr-FR" sz="1600" b="1" u="sng" dirty="0" smtClean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600" b="1" dirty="0" smtClean="0">
                <a:latin typeface="Arial Black" pitchFamily="34" charset="0"/>
              </a:rPr>
              <a:t>Le baccalauréat professionnel spécialité Sécurité - Prévention a pour finalité de préparer à l’exercice des différents métiers de la sécurité :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</a:endParaRPr>
          </a:p>
          <a:p>
            <a:pPr lvl="1" eaLnBrk="1" hangingPunct="1">
              <a:lnSpc>
                <a:spcPct val="150000"/>
              </a:lnSpc>
            </a:pPr>
            <a:r>
              <a:rPr lang="fr-FR" sz="1600" b="1" dirty="0" smtClean="0">
                <a:latin typeface="Arial Black" pitchFamily="34" charset="0"/>
              </a:rPr>
              <a:t>soit au sein de la fonction publique</a:t>
            </a:r>
            <a:br>
              <a:rPr lang="fr-FR" sz="1600" b="1" dirty="0" smtClean="0">
                <a:latin typeface="Arial Black" pitchFamily="34" charset="0"/>
              </a:rPr>
            </a:br>
            <a:r>
              <a:rPr lang="fr-FR" sz="1600" b="1" dirty="0" smtClean="0">
                <a:latin typeface="Arial Black" pitchFamily="34" charset="0"/>
              </a:rPr>
              <a:t>(police nationale, gendarmerie nationale,</a:t>
            </a:r>
            <a:br>
              <a:rPr lang="fr-FR" sz="1600" b="1" dirty="0" smtClean="0">
                <a:latin typeface="Arial Black" pitchFamily="34" charset="0"/>
              </a:rPr>
            </a:br>
            <a:r>
              <a:rPr lang="fr-FR" sz="1600" b="1" dirty="0" smtClean="0">
                <a:latin typeface="Arial Black" pitchFamily="34" charset="0"/>
              </a:rPr>
              <a:t> police municipale, sécurité civile…)</a:t>
            </a:r>
          </a:p>
          <a:p>
            <a:pPr lvl="1" eaLnBrk="1" hangingPunct="1">
              <a:lnSpc>
                <a:spcPct val="150000"/>
              </a:lnSpc>
            </a:pPr>
            <a:r>
              <a:rPr lang="fr-FR" sz="1600" b="1" dirty="0" smtClean="0">
                <a:latin typeface="Arial Black" pitchFamily="34" charset="0"/>
              </a:rPr>
              <a:t>soit pour le compte d’une entreprise pourvue de son propre service de sécurité ou d’une entreprise prestataire de services de prévention et sécurité.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1600" b="1" dirty="0" smtClean="0">
              <a:latin typeface="Arial Black" pitchFamily="34" charset="0"/>
            </a:endParaRPr>
          </a:p>
        </p:txBody>
      </p:sp>
      <p:sp>
        <p:nvSpPr>
          <p:cNvPr id="3" name="Organigramme : Processus 2"/>
          <p:cNvSpPr/>
          <p:nvPr/>
        </p:nvSpPr>
        <p:spPr>
          <a:xfrm>
            <a:off x="755576" y="980728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Les structures d’accueil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oneTexte 1"/>
          <p:cNvSpPr txBox="1">
            <a:spLocks noChangeArrowheads="1"/>
          </p:cNvSpPr>
          <p:nvPr/>
        </p:nvSpPr>
        <p:spPr bwMode="auto">
          <a:xfrm>
            <a:off x="684213" y="1916832"/>
            <a:ext cx="7775575" cy="396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600" dirty="0" smtClean="0">
                <a:latin typeface="Arial Black" pitchFamily="34" charset="0"/>
              </a:rPr>
              <a:t> accueil </a:t>
            </a:r>
            <a:r>
              <a:rPr lang="fr-FR" sz="1600" dirty="0">
                <a:latin typeface="Arial Black" pitchFamily="34" charset="0"/>
              </a:rPr>
              <a:t>et relation avec le public, les partenaires,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600" dirty="0" smtClean="0">
                <a:latin typeface="Arial Black" pitchFamily="34" charset="0"/>
              </a:rPr>
              <a:t> maintien </a:t>
            </a:r>
            <a:r>
              <a:rPr lang="fr-FR" sz="1600" dirty="0">
                <a:latin typeface="Arial Black" pitchFamily="34" charset="0"/>
              </a:rPr>
              <a:t>de la permanence du </a:t>
            </a:r>
            <a:r>
              <a:rPr lang="fr-FR" sz="1600" dirty="0" smtClean="0">
                <a:latin typeface="Arial Black" pitchFamily="34" charset="0"/>
              </a:rPr>
              <a:t>service, </a:t>
            </a:r>
            <a:endParaRPr lang="fr-FR" sz="1600" dirty="0">
              <a:latin typeface="Arial Black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600" dirty="0" smtClean="0">
                <a:latin typeface="Arial Black" pitchFamily="34" charset="0"/>
              </a:rPr>
              <a:t> recueil </a:t>
            </a:r>
            <a:r>
              <a:rPr lang="fr-FR" sz="1600" dirty="0">
                <a:latin typeface="Arial Black" pitchFamily="34" charset="0"/>
              </a:rPr>
              <a:t>et gestion de l’information et du renseignement,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600" dirty="0" smtClean="0">
                <a:latin typeface="Arial Black" pitchFamily="34" charset="0"/>
              </a:rPr>
              <a:t> prévention </a:t>
            </a:r>
            <a:r>
              <a:rPr lang="fr-FR" sz="1600" dirty="0">
                <a:latin typeface="Arial Black" pitchFamily="34" charset="0"/>
              </a:rPr>
              <a:t>des actes de délinquance et régulation des actes de malveillance et négligence,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600" dirty="0" smtClean="0">
                <a:latin typeface="Arial Black" pitchFamily="34" charset="0"/>
              </a:rPr>
              <a:t> maintien </a:t>
            </a:r>
            <a:r>
              <a:rPr lang="fr-FR" sz="1600" dirty="0">
                <a:latin typeface="Arial Black" pitchFamily="34" charset="0"/>
              </a:rPr>
              <a:t>de l’ordre public et respect des lois et des règlements,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600" dirty="0" smtClean="0">
                <a:latin typeface="Arial Black" pitchFamily="34" charset="0"/>
              </a:rPr>
              <a:t> premiers </a:t>
            </a:r>
            <a:r>
              <a:rPr lang="fr-FR" sz="1600" dirty="0">
                <a:latin typeface="Arial Black" pitchFamily="34" charset="0"/>
              </a:rPr>
              <a:t>secours et assistance aux personnes,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sz="1600" dirty="0" smtClean="0">
                <a:latin typeface="Arial Black" pitchFamily="34" charset="0"/>
              </a:rPr>
              <a:t> protection </a:t>
            </a:r>
            <a:r>
              <a:rPr lang="fr-FR" sz="1600" dirty="0">
                <a:latin typeface="Arial Black" pitchFamily="34" charset="0"/>
              </a:rPr>
              <a:t>des biens et de l’environnement. </a:t>
            </a:r>
            <a:endParaRPr lang="fr-FR" sz="2000" dirty="0">
              <a:latin typeface="Arial Black" pitchFamily="34" charset="0"/>
            </a:endParaRPr>
          </a:p>
        </p:txBody>
      </p:sp>
      <p:sp>
        <p:nvSpPr>
          <p:cNvPr id="3" name="Organigramme : Processus 2"/>
          <p:cNvSpPr/>
          <p:nvPr/>
        </p:nvSpPr>
        <p:spPr>
          <a:xfrm>
            <a:off x="755650" y="981075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Des activités communes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rganigramme : Processus 2"/>
          <p:cNvSpPr/>
          <p:nvPr/>
        </p:nvSpPr>
        <p:spPr>
          <a:xfrm>
            <a:off x="755650" y="981075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Des activités spécifiques</a:t>
            </a:r>
            <a:endParaRPr lang="fr-FR" sz="32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71600" y="2132856"/>
          <a:ext cx="705678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3960440"/>
              </a:tblGrid>
              <a:tr h="370840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Police nationale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La garde, surveillance et transfert des personnes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84976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56064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Gendarmerie , police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nationale, police municipale,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sécurité civile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La sécurité routière 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51048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Sécurité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civile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La lutte contre les sinistres (incendies, risques technologiques, biologiques et nucléaires) 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7848872" cy="4392488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une forte éthique personnelle, le sens du service au public,</a:t>
            </a:r>
          </a:p>
          <a:p>
            <a:pPr lv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la capacité d’écouter, de dialoguer,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le sens du dévouement, le souci de rendre compte à sa hiérarchie</a:t>
            </a:r>
          </a:p>
          <a:p>
            <a:pPr lv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la capacité à s’intégrer dans un groupe, à travailler en équipe,</a:t>
            </a:r>
          </a:p>
          <a:p>
            <a:pPr lv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le sens de la discipline et du respect des consignes, particulièrement en intervention,</a:t>
            </a:r>
          </a:p>
          <a:p>
            <a:pPr lv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le sens de ses responsabilités </a:t>
            </a: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vis-à-vis</a:t>
            </a:r>
            <a:br>
              <a:rPr lang="fr-FR" sz="1600" b="1" dirty="0" smtClean="0">
                <a:latin typeface="Arial Black" pitchFamily="34" charset="0"/>
                <a:cs typeface="Arial" pitchFamily="34" charset="0"/>
              </a:rPr>
            </a:b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des </a:t>
            </a: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autres membres du groupe,</a:t>
            </a:r>
          </a:p>
          <a:p>
            <a:pPr lv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l’aptitude à observer un devoir de </a:t>
            </a: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réserve, la </a:t>
            </a:r>
            <a:r>
              <a:rPr lang="fr-FR" sz="1600" b="1" dirty="0" smtClean="0">
                <a:latin typeface="Arial Black" pitchFamily="34" charset="0"/>
                <a:cs typeface="Arial" pitchFamily="34" charset="0"/>
              </a:rPr>
              <a:t>confidentialité des informations et renseignements recueillis.</a:t>
            </a:r>
          </a:p>
        </p:txBody>
      </p:sp>
      <p:sp>
        <p:nvSpPr>
          <p:cNvPr id="3" name="Organigramme : Processus 2"/>
          <p:cNvSpPr/>
          <p:nvPr/>
        </p:nvSpPr>
        <p:spPr>
          <a:xfrm>
            <a:off x="755576" y="836712"/>
            <a:ext cx="7704138" cy="719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/>
              <a:t>Profil des candidat(e)s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1313</TotalTime>
  <Words>468</Words>
  <Application>Microsoft Office PowerPoint</Application>
  <PresentationFormat>Affichage à l'écran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7" baseType="lpstr">
      <vt:lpstr>Austin</vt:lpstr>
      <vt:lpstr>Acrobat Document</vt:lpstr>
      <vt:lpstr>Présentation du  Bac Pro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Bac Pro</dc:title>
  <dc:creator>paulo</dc:creator>
  <cp:lastModifiedBy>Philippe VIAIN</cp:lastModifiedBy>
  <cp:revision>76</cp:revision>
  <dcterms:created xsi:type="dcterms:W3CDTF">2012-05-02T19:42:59Z</dcterms:created>
  <dcterms:modified xsi:type="dcterms:W3CDTF">2012-12-19T07:33:48Z</dcterms:modified>
</cp:coreProperties>
</file>