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273" r:id="rId4"/>
    <p:sldId id="257" r:id="rId5"/>
    <p:sldId id="309" r:id="rId6"/>
    <p:sldId id="313" r:id="rId7"/>
    <p:sldId id="319" r:id="rId8"/>
    <p:sldId id="321" r:id="rId9"/>
    <p:sldId id="323" r:id="rId10"/>
    <p:sldId id="324" r:id="rId11"/>
    <p:sldId id="325" r:id="rId12"/>
    <p:sldId id="293" r:id="rId13"/>
    <p:sldId id="300" r:id="rId1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208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CF84C-B0DA-4E0C-B74A-7EB09069DE1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11D65E4-36DA-44E9-A6B5-DEB0DE5139A2}">
      <dgm:prSet phldrT="[Texte]" custT="1"/>
      <dgm:spPr>
        <a:solidFill>
          <a:schemeClr val="tx2">
            <a:lumMod val="40000"/>
            <a:lumOff val="60000"/>
          </a:schemeClr>
        </a:solidFill>
        <a:ln>
          <a:solidFill>
            <a:srgbClr val="1B7E90"/>
          </a:solidFill>
        </a:ln>
      </dgm:spPr>
      <dgm:t>
        <a:bodyPr/>
        <a:lstStyle/>
        <a:p>
          <a:r>
            <a:rPr lang="fr-FR" sz="1600" b="1" u="sng" baseline="0" dirty="0" smtClean="0">
              <a:solidFill>
                <a:schemeClr val="tx1"/>
              </a:solidFill>
            </a:rPr>
            <a:t>Accueil dans les transports </a:t>
          </a:r>
        </a:p>
        <a:p>
          <a:r>
            <a:rPr lang="fr-FR" sz="1300" baseline="0" dirty="0" smtClean="0">
              <a:solidFill>
                <a:schemeClr val="tx1"/>
              </a:solidFill>
            </a:rPr>
            <a:t>(gares, aéroports, réseaux urbains) qui se caractérise par des missions d’information, de médiation et de gestion de flux </a:t>
          </a:r>
          <a:endParaRPr lang="fr-FR" sz="1300" baseline="0" dirty="0">
            <a:solidFill>
              <a:schemeClr val="tx1"/>
            </a:solidFill>
          </a:endParaRPr>
        </a:p>
      </dgm:t>
    </dgm:pt>
    <dgm:pt modelId="{93C6D8D5-3832-4BB7-99EC-EE2AFC55AD67}" type="parTrans" cxnId="{AA6ADDCC-C18C-4B18-8ABC-6412CF76F188}">
      <dgm:prSet/>
      <dgm:spPr/>
      <dgm:t>
        <a:bodyPr/>
        <a:lstStyle/>
        <a:p>
          <a:endParaRPr lang="fr-FR"/>
        </a:p>
      </dgm:t>
    </dgm:pt>
    <dgm:pt modelId="{A5DDDAE8-F25C-4FEB-8B5C-48ACD3AB2182}" type="sibTrans" cxnId="{AA6ADDCC-C18C-4B18-8ABC-6412CF76F188}">
      <dgm:prSet/>
      <dgm:spPr/>
      <dgm:t>
        <a:bodyPr/>
        <a:lstStyle/>
        <a:p>
          <a:endParaRPr lang="fr-FR"/>
        </a:p>
      </dgm:t>
    </dgm:pt>
    <dgm:pt modelId="{8B5B6870-52B8-4F3A-9D77-BEC1BD4970F4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rgbClr val="1B7E90"/>
          </a:solidFill>
        </a:ln>
      </dgm:spPr>
      <dgm:t>
        <a:bodyPr/>
        <a:lstStyle/>
        <a:p>
          <a:r>
            <a:rPr lang="fr-FR" sz="1600" b="1" u="sng" baseline="0" dirty="0" smtClean="0">
              <a:solidFill>
                <a:schemeClr val="tx1"/>
              </a:solidFill>
            </a:rPr>
            <a:t>Accueil en événementiel </a:t>
          </a:r>
        </a:p>
        <a:p>
          <a:r>
            <a:rPr lang="fr-FR" sz="1300" baseline="0" dirty="0" smtClean="0">
              <a:solidFill>
                <a:schemeClr val="tx1"/>
              </a:solidFill>
            </a:rPr>
            <a:t>lié à des événements ponctuels (salons, congrès, séminaires, forums, journées d’études, manifestations diverses)</a:t>
          </a:r>
          <a:endParaRPr lang="fr-FR" sz="1300" baseline="0" dirty="0">
            <a:solidFill>
              <a:schemeClr val="tx1"/>
            </a:solidFill>
          </a:endParaRPr>
        </a:p>
      </dgm:t>
    </dgm:pt>
    <dgm:pt modelId="{00D6B22D-50FB-45EC-9749-B468101728C1}" type="parTrans" cxnId="{0E7FC56E-2CF4-4AAA-8BF2-600E1D179CF2}">
      <dgm:prSet/>
      <dgm:spPr/>
      <dgm:t>
        <a:bodyPr/>
        <a:lstStyle/>
        <a:p>
          <a:endParaRPr lang="fr-FR"/>
        </a:p>
      </dgm:t>
    </dgm:pt>
    <dgm:pt modelId="{2F75D683-63BF-467E-AB58-4B82E805E00C}" type="sibTrans" cxnId="{0E7FC56E-2CF4-4AAA-8BF2-600E1D179CF2}">
      <dgm:prSet/>
      <dgm:spPr/>
      <dgm:t>
        <a:bodyPr/>
        <a:lstStyle/>
        <a:p>
          <a:endParaRPr lang="fr-FR"/>
        </a:p>
      </dgm:t>
    </dgm:pt>
    <dgm:pt modelId="{F7698C0B-2A52-4A97-819D-CF9DCB7FA0EF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rgbClr val="1B7E90"/>
          </a:solidFill>
        </a:ln>
      </dgm:spPr>
      <dgm:t>
        <a:bodyPr/>
        <a:lstStyle/>
        <a:p>
          <a:pPr algn="ctr"/>
          <a:r>
            <a:rPr lang="fr-FR" sz="1600" b="1" u="sng" baseline="0" dirty="0" smtClean="0">
              <a:solidFill>
                <a:schemeClr val="tx1"/>
              </a:solidFill>
            </a:rPr>
            <a:t>l’accueil sédentaire </a:t>
          </a:r>
        </a:p>
        <a:p>
          <a:pPr algn="ctr"/>
          <a:r>
            <a:rPr lang="fr-FR" sz="1300" baseline="0" dirty="0" smtClean="0">
              <a:solidFill>
                <a:schemeClr val="tx1"/>
              </a:solidFill>
            </a:rPr>
            <a:t>en </a:t>
          </a:r>
          <a:r>
            <a:rPr lang="fr-FR" sz="1300" b="0" baseline="0" dirty="0" smtClean="0">
              <a:solidFill>
                <a:schemeClr val="tx1"/>
              </a:solidFill>
            </a:rPr>
            <a:t>entreprise, administration ou association qui </a:t>
          </a:r>
          <a:r>
            <a:rPr lang="fr-FR" sz="1300" baseline="0" dirty="0" smtClean="0">
              <a:solidFill>
                <a:schemeClr val="tx1"/>
              </a:solidFill>
            </a:rPr>
            <a:t>consiste essentiellement à assurer l’accueil physique des visiteurs, l’accueil téléphonique et des tâches administratives</a:t>
          </a:r>
          <a:endParaRPr lang="fr-FR" sz="1300" baseline="0" dirty="0">
            <a:solidFill>
              <a:schemeClr val="tx1"/>
            </a:solidFill>
          </a:endParaRPr>
        </a:p>
      </dgm:t>
    </dgm:pt>
    <dgm:pt modelId="{CC59B720-AFFA-4018-9649-63672558678E}" type="parTrans" cxnId="{D88B8EB9-CB06-481D-85D0-DE170A16FCB8}">
      <dgm:prSet/>
      <dgm:spPr/>
      <dgm:t>
        <a:bodyPr/>
        <a:lstStyle/>
        <a:p>
          <a:endParaRPr lang="fr-FR"/>
        </a:p>
      </dgm:t>
    </dgm:pt>
    <dgm:pt modelId="{03A078F7-2037-4F10-8891-101791F5DE12}" type="sibTrans" cxnId="{D88B8EB9-CB06-481D-85D0-DE170A16FCB8}">
      <dgm:prSet/>
      <dgm:spPr/>
      <dgm:t>
        <a:bodyPr/>
        <a:lstStyle/>
        <a:p>
          <a:endParaRPr lang="fr-FR"/>
        </a:p>
      </dgm:t>
    </dgm:pt>
    <dgm:pt modelId="{496B2A2C-E817-4702-85AB-89099FDE5148}" type="pres">
      <dgm:prSet presAssocID="{AD9CF84C-B0DA-4E0C-B74A-7EB09069DE16}" presName="Name0" presStyleCnt="0">
        <dgm:presLayoutVars>
          <dgm:dir/>
          <dgm:resizeHandles val="exact"/>
        </dgm:presLayoutVars>
      </dgm:prSet>
      <dgm:spPr/>
    </dgm:pt>
    <dgm:pt modelId="{74B42FE3-279A-4452-8317-57929B27DC33}" type="pres">
      <dgm:prSet presAssocID="{AD9CF84C-B0DA-4E0C-B74A-7EB09069DE16}" presName="bkgdShp" presStyleLbl="alignAccFollowNode1" presStyleIdx="0" presStyleCnt="1" custLinFactNeighborY="-17549"/>
      <dgm:spPr>
        <a:gradFill rotWithShape="0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ED141782-04FA-4E9A-AC82-6FD1E81489D3}" type="pres">
      <dgm:prSet presAssocID="{AD9CF84C-B0DA-4E0C-B74A-7EB09069DE16}" presName="linComp" presStyleCnt="0"/>
      <dgm:spPr/>
    </dgm:pt>
    <dgm:pt modelId="{C49B24C1-CBF3-488F-803E-0C3F25AC84C8}" type="pres">
      <dgm:prSet presAssocID="{F7698C0B-2A52-4A97-819D-CF9DCB7FA0EF}" presName="compNode" presStyleCnt="0"/>
      <dgm:spPr/>
    </dgm:pt>
    <dgm:pt modelId="{6DEE7519-74A3-429F-8299-0F57616D7351}" type="pres">
      <dgm:prSet presAssocID="{F7698C0B-2A52-4A97-819D-CF9DCB7FA0EF}" presName="node" presStyleLbl="node1" presStyleIdx="0" presStyleCnt="3" custScaleY="98124" custLinFactNeighborX="898" custLinFactNeighborY="-15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4DC81F-3AC0-46EE-A5BB-03C42B2DFD84}" type="pres">
      <dgm:prSet presAssocID="{F7698C0B-2A52-4A97-819D-CF9DCB7FA0EF}" presName="invisiNode" presStyleLbl="node1" presStyleIdx="0" presStyleCnt="3"/>
      <dgm:spPr/>
    </dgm:pt>
    <dgm:pt modelId="{02687E51-710E-4398-B24F-A61F22E7122C}" type="pres">
      <dgm:prSet presAssocID="{F7698C0B-2A52-4A97-819D-CF9DCB7FA0EF}" presName="imagNode" presStyleLbl="fgImgPlace1" presStyleIdx="0" presStyleCnt="3" custScaleX="113762" custScaleY="1052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62EC9470-E0C3-4767-A2F6-F1319FB45A5B}" type="pres">
      <dgm:prSet presAssocID="{03A078F7-2037-4F10-8891-101791F5DE12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1A7AE8B-92B4-4987-AC14-C5CEC53352F2}" type="pres">
      <dgm:prSet presAssocID="{D11D65E4-36DA-44E9-A6B5-DEB0DE5139A2}" presName="compNode" presStyleCnt="0"/>
      <dgm:spPr/>
    </dgm:pt>
    <dgm:pt modelId="{65C327A2-9A6A-4AAE-A010-CE26D894C0D5}" type="pres">
      <dgm:prSet presAssocID="{D11D65E4-36DA-44E9-A6B5-DEB0DE5139A2}" presName="node" presStyleLbl="node1" presStyleIdx="1" presStyleCnt="3" custLinFactNeighborX="-1862" custLinFactNeighborY="-4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D4A0EB-6DAC-493B-B9BB-81A3230238FB}" type="pres">
      <dgm:prSet presAssocID="{D11D65E4-36DA-44E9-A6B5-DEB0DE5139A2}" presName="invisiNode" presStyleLbl="node1" presStyleIdx="1" presStyleCnt="3"/>
      <dgm:spPr/>
    </dgm:pt>
    <dgm:pt modelId="{310A94F2-DCCF-4964-B52E-A2B163AC8E0D}" type="pres">
      <dgm:prSet presAssocID="{D11D65E4-36DA-44E9-A6B5-DEB0DE5139A2}" presName="imagNode" presStyleLbl="fgImgPlace1" presStyleIdx="1" presStyleCnt="3" custScaleX="109196" custScaleY="1141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D81CB45-7FA4-43B4-9FE8-6764C995077A}" type="pres">
      <dgm:prSet presAssocID="{A5DDDAE8-F25C-4FEB-8B5C-48ACD3AB2182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6045454-AC0D-4736-8E64-AAF20696F94F}" type="pres">
      <dgm:prSet presAssocID="{8B5B6870-52B8-4F3A-9D77-BEC1BD4970F4}" presName="compNode" presStyleCnt="0"/>
      <dgm:spPr/>
    </dgm:pt>
    <dgm:pt modelId="{8088BED5-D1B0-45C6-8094-DCF8876EE1EA}" type="pres">
      <dgm:prSet presAssocID="{8B5B6870-52B8-4F3A-9D77-BEC1BD4970F4}" presName="node" presStyleLbl="node1" presStyleIdx="2" presStyleCnt="3" custLinFactNeighborX="-2358" custLinFactNeighborY="-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DA1D09-D000-4BA9-AE9E-D54C7A7D4E4E}" type="pres">
      <dgm:prSet presAssocID="{8B5B6870-52B8-4F3A-9D77-BEC1BD4970F4}" presName="invisiNode" presStyleLbl="node1" presStyleIdx="2" presStyleCnt="3"/>
      <dgm:spPr/>
    </dgm:pt>
    <dgm:pt modelId="{0271B1C9-497D-4463-9C40-63E13E499519}" type="pres">
      <dgm:prSet presAssocID="{8B5B6870-52B8-4F3A-9D77-BEC1BD4970F4}" presName="imagNode" presStyleLbl="fgImgPlace1" presStyleIdx="2" presStyleCnt="3" custScaleX="101769" custScaleY="115191" custLinFactNeighborX="-58" custLinFactNeighborY="3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7752F273-19AB-45E4-BF1B-ECF82BEFA140}" type="presOf" srcId="{F7698C0B-2A52-4A97-819D-CF9DCB7FA0EF}" destId="{6DEE7519-74A3-429F-8299-0F57616D7351}" srcOrd="0" destOrd="0" presId="urn:microsoft.com/office/officeart/2005/8/layout/pList2"/>
    <dgm:cxn modelId="{9E606954-350C-4BA9-AAD8-4B3F4B9ACADD}" type="presOf" srcId="{03A078F7-2037-4F10-8891-101791F5DE12}" destId="{62EC9470-E0C3-4767-A2F6-F1319FB45A5B}" srcOrd="0" destOrd="0" presId="urn:microsoft.com/office/officeart/2005/8/layout/pList2"/>
    <dgm:cxn modelId="{D88B8EB9-CB06-481D-85D0-DE170A16FCB8}" srcId="{AD9CF84C-B0DA-4E0C-B74A-7EB09069DE16}" destId="{F7698C0B-2A52-4A97-819D-CF9DCB7FA0EF}" srcOrd="0" destOrd="0" parTransId="{CC59B720-AFFA-4018-9649-63672558678E}" sibTransId="{03A078F7-2037-4F10-8891-101791F5DE12}"/>
    <dgm:cxn modelId="{0E7FC56E-2CF4-4AAA-8BF2-600E1D179CF2}" srcId="{AD9CF84C-B0DA-4E0C-B74A-7EB09069DE16}" destId="{8B5B6870-52B8-4F3A-9D77-BEC1BD4970F4}" srcOrd="2" destOrd="0" parTransId="{00D6B22D-50FB-45EC-9749-B468101728C1}" sibTransId="{2F75D683-63BF-467E-AB58-4B82E805E00C}"/>
    <dgm:cxn modelId="{3144D202-A13E-4027-A613-982646EF60B5}" type="presOf" srcId="{AD9CF84C-B0DA-4E0C-B74A-7EB09069DE16}" destId="{496B2A2C-E817-4702-85AB-89099FDE5148}" srcOrd="0" destOrd="0" presId="urn:microsoft.com/office/officeart/2005/8/layout/pList2"/>
    <dgm:cxn modelId="{07060D65-18B8-4253-9A05-D16CE381AE4D}" type="presOf" srcId="{A5DDDAE8-F25C-4FEB-8B5C-48ACD3AB2182}" destId="{ED81CB45-7FA4-43B4-9FE8-6764C995077A}" srcOrd="0" destOrd="0" presId="urn:microsoft.com/office/officeart/2005/8/layout/pList2"/>
    <dgm:cxn modelId="{45FB11D4-4DA3-4B17-9CA8-19B6146445B0}" type="presOf" srcId="{D11D65E4-36DA-44E9-A6B5-DEB0DE5139A2}" destId="{65C327A2-9A6A-4AAE-A010-CE26D894C0D5}" srcOrd="0" destOrd="0" presId="urn:microsoft.com/office/officeart/2005/8/layout/pList2"/>
    <dgm:cxn modelId="{AA6ADDCC-C18C-4B18-8ABC-6412CF76F188}" srcId="{AD9CF84C-B0DA-4E0C-B74A-7EB09069DE16}" destId="{D11D65E4-36DA-44E9-A6B5-DEB0DE5139A2}" srcOrd="1" destOrd="0" parTransId="{93C6D8D5-3832-4BB7-99EC-EE2AFC55AD67}" sibTransId="{A5DDDAE8-F25C-4FEB-8B5C-48ACD3AB2182}"/>
    <dgm:cxn modelId="{02214665-1AEA-493C-BC9D-A09ADA25D4C0}" type="presOf" srcId="{8B5B6870-52B8-4F3A-9D77-BEC1BD4970F4}" destId="{8088BED5-D1B0-45C6-8094-DCF8876EE1EA}" srcOrd="0" destOrd="0" presId="urn:microsoft.com/office/officeart/2005/8/layout/pList2"/>
    <dgm:cxn modelId="{91823764-C3DB-47BB-A990-9031703A5A0E}" type="presParOf" srcId="{496B2A2C-E817-4702-85AB-89099FDE5148}" destId="{74B42FE3-279A-4452-8317-57929B27DC33}" srcOrd="0" destOrd="0" presId="urn:microsoft.com/office/officeart/2005/8/layout/pList2"/>
    <dgm:cxn modelId="{102F0433-B60A-484F-80C3-B2A4AE318651}" type="presParOf" srcId="{496B2A2C-E817-4702-85AB-89099FDE5148}" destId="{ED141782-04FA-4E9A-AC82-6FD1E81489D3}" srcOrd="1" destOrd="0" presId="urn:microsoft.com/office/officeart/2005/8/layout/pList2"/>
    <dgm:cxn modelId="{19BFD3B1-79FC-4F82-B986-1A98F9BB4333}" type="presParOf" srcId="{ED141782-04FA-4E9A-AC82-6FD1E81489D3}" destId="{C49B24C1-CBF3-488F-803E-0C3F25AC84C8}" srcOrd="0" destOrd="0" presId="urn:microsoft.com/office/officeart/2005/8/layout/pList2"/>
    <dgm:cxn modelId="{AAAA90FE-858E-4FDB-B6BE-871E2E3F5608}" type="presParOf" srcId="{C49B24C1-CBF3-488F-803E-0C3F25AC84C8}" destId="{6DEE7519-74A3-429F-8299-0F57616D7351}" srcOrd="0" destOrd="0" presId="urn:microsoft.com/office/officeart/2005/8/layout/pList2"/>
    <dgm:cxn modelId="{D8649C26-9E51-45F6-9642-F232D60F9DD6}" type="presParOf" srcId="{C49B24C1-CBF3-488F-803E-0C3F25AC84C8}" destId="{5E4DC81F-3AC0-46EE-A5BB-03C42B2DFD84}" srcOrd="1" destOrd="0" presId="urn:microsoft.com/office/officeart/2005/8/layout/pList2"/>
    <dgm:cxn modelId="{DDFC7BF7-42A8-4AB8-B730-776B07F90043}" type="presParOf" srcId="{C49B24C1-CBF3-488F-803E-0C3F25AC84C8}" destId="{02687E51-710E-4398-B24F-A61F22E7122C}" srcOrd="2" destOrd="0" presId="urn:microsoft.com/office/officeart/2005/8/layout/pList2"/>
    <dgm:cxn modelId="{0CC202C7-FACE-4155-B04A-1DE6B0861D1D}" type="presParOf" srcId="{ED141782-04FA-4E9A-AC82-6FD1E81489D3}" destId="{62EC9470-E0C3-4767-A2F6-F1319FB45A5B}" srcOrd="1" destOrd="0" presId="urn:microsoft.com/office/officeart/2005/8/layout/pList2"/>
    <dgm:cxn modelId="{AC8B347B-0970-4988-97F1-361BE1E83612}" type="presParOf" srcId="{ED141782-04FA-4E9A-AC82-6FD1E81489D3}" destId="{11A7AE8B-92B4-4987-AC14-C5CEC53352F2}" srcOrd="2" destOrd="0" presId="urn:microsoft.com/office/officeart/2005/8/layout/pList2"/>
    <dgm:cxn modelId="{6F259540-146D-4912-B717-1E11022FBABF}" type="presParOf" srcId="{11A7AE8B-92B4-4987-AC14-C5CEC53352F2}" destId="{65C327A2-9A6A-4AAE-A010-CE26D894C0D5}" srcOrd="0" destOrd="0" presId="urn:microsoft.com/office/officeart/2005/8/layout/pList2"/>
    <dgm:cxn modelId="{45F58C87-2593-487E-8CDF-29BF60CEBA4E}" type="presParOf" srcId="{11A7AE8B-92B4-4987-AC14-C5CEC53352F2}" destId="{ADD4A0EB-6DAC-493B-B9BB-81A3230238FB}" srcOrd="1" destOrd="0" presId="urn:microsoft.com/office/officeart/2005/8/layout/pList2"/>
    <dgm:cxn modelId="{4811345F-53E4-453B-9618-067189B5756D}" type="presParOf" srcId="{11A7AE8B-92B4-4987-AC14-C5CEC53352F2}" destId="{310A94F2-DCCF-4964-B52E-A2B163AC8E0D}" srcOrd="2" destOrd="0" presId="urn:microsoft.com/office/officeart/2005/8/layout/pList2"/>
    <dgm:cxn modelId="{1ABFF145-F564-4389-B219-D7198C285EDB}" type="presParOf" srcId="{ED141782-04FA-4E9A-AC82-6FD1E81489D3}" destId="{ED81CB45-7FA4-43B4-9FE8-6764C995077A}" srcOrd="3" destOrd="0" presId="urn:microsoft.com/office/officeart/2005/8/layout/pList2"/>
    <dgm:cxn modelId="{FC987ACB-7ABB-453B-A2BD-179DB06579E6}" type="presParOf" srcId="{ED141782-04FA-4E9A-AC82-6FD1E81489D3}" destId="{56045454-AC0D-4736-8E64-AAF20696F94F}" srcOrd="4" destOrd="0" presId="urn:microsoft.com/office/officeart/2005/8/layout/pList2"/>
    <dgm:cxn modelId="{4261E9ED-3C91-40EA-AD39-2F51BC7B9D36}" type="presParOf" srcId="{56045454-AC0D-4736-8E64-AAF20696F94F}" destId="{8088BED5-D1B0-45C6-8094-DCF8876EE1EA}" srcOrd="0" destOrd="0" presId="urn:microsoft.com/office/officeart/2005/8/layout/pList2"/>
    <dgm:cxn modelId="{451182CD-92F6-4751-BC20-F11B6EAFD9A3}" type="presParOf" srcId="{56045454-AC0D-4736-8E64-AAF20696F94F}" destId="{F3DA1D09-D000-4BA9-AE9E-D54C7A7D4E4E}" srcOrd="1" destOrd="0" presId="urn:microsoft.com/office/officeart/2005/8/layout/pList2"/>
    <dgm:cxn modelId="{24AB8518-DFB5-45C3-AEEC-A7F0AD08469D}" type="presParOf" srcId="{56045454-AC0D-4736-8E64-AAF20696F94F}" destId="{0271B1C9-497D-4463-9C40-63E13E49951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79395-4E1E-40E0-B79A-3D9B9849480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18CA0CF-6877-4251-99DE-016B40A74B27}">
      <dgm:prSet/>
      <dgm:spPr>
        <a:solidFill>
          <a:schemeClr val="bg2">
            <a:lumMod val="9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baseline="0" dirty="0" smtClean="0">
              <a:solidFill>
                <a:schemeClr val="tx1"/>
              </a:solidFill>
            </a:rPr>
            <a:t>A1. L’ACCUEIL EN FACE À FACE</a:t>
          </a:r>
          <a:endParaRPr lang="fr-FR" baseline="0" dirty="0">
            <a:solidFill>
              <a:schemeClr val="tx1"/>
            </a:solidFill>
          </a:endParaRPr>
        </a:p>
      </dgm:t>
    </dgm:pt>
    <dgm:pt modelId="{011C2537-F6B0-4A96-8C9A-95ECF8847516}" type="parTrans" cxnId="{73FB8938-B066-45A0-B74D-C615E4BD6592}">
      <dgm:prSet/>
      <dgm:spPr/>
      <dgm:t>
        <a:bodyPr/>
        <a:lstStyle/>
        <a:p>
          <a:endParaRPr lang="fr-FR"/>
        </a:p>
      </dgm:t>
    </dgm:pt>
    <dgm:pt modelId="{59D4C06B-F029-4F29-ABAC-3D49ECAFA8BA}" type="sibTrans" cxnId="{73FB8938-B066-45A0-B74D-C615E4BD6592}">
      <dgm:prSet/>
      <dgm:spPr/>
      <dgm:t>
        <a:bodyPr/>
        <a:lstStyle/>
        <a:p>
          <a:endParaRPr lang="fr-FR"/>
        </a:p>
      </dgm:t>
    </dgm:pt>
    <dgm:pt modelId="{7D626F5F-0AF5-4110-A699-FB07635A92CD}">
      <dgm:prSet/>
      <dgm:spPr>
        <a:solidFill>
          <a:schemeClr val="bg2">
            <a:lumMod val="90000"/>
          </a:schemeClr>
        </a:solidFill>
        <a:ln>
          <a:solidFill>
            <a:schemeClr val="bg1"/>
          </a:solidFill>
        </a:ln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baseline="0" dirty="0" smtClean="0">
              <a:solidFill>
                <a:schemeClr val="tx1"/>
              </a:solidFill>
            </a:rPr>
            <a:t>A2. L’ACCUEIL TÉLÉPHONIQUE</a:t>
          </a:r>
          <a:endParaRPr lang="fr-FR" baseline="0" dirty="0">
            <a:solidFill>
              <a:schemeClr val="tx1"/>
            </a:solidFill>
          </a:endParaRPr>
        </a:p>
      </dgm:t>
    </dgm:pt>
    <dgm:pt modelId="{8B0745F2-DAB1-40A7-A90E-D0AF0740B66B}" type="parTrans" cxnId="{C806C97B-B7FC-49C1-9D39-CB50E60F6018}">
      <dgm:prSet/>
      <dgm:spPr/>
      <dgm:t>
        <a:bodyPr/>
        <a:lstStyle/>
        <a:p>
          <a:endParaRPr lang="fr-FR"/>
        </a:p>
      </dgm:t>
    </dgm:pt>
    <dgm:pt modelId="{FE9A1EA9-847B-49BC-8741-DA6CA70EA2CB}" type="sibTrans" cxnId="{C806C97B-B7FC-49C1-9D39-CB50E60F6018}">
      <dgm:prSet/>
      <dgm:spPr/>
      <dgm:t>
        <a:bodyPr/>
        <a:lstStyle/>
        <a:p>
          <a:endParaRPr lang="fr-FR"/>
        </a:p>
      </dgm:t>
    </dgm:pt>
    <dgm:pt modelId="{A9E2A695-EA1A-415D-A0FF-3EAB3E22D76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baseline="0" dirty="0" smtClean="0">
              <a:solidFill>
                <a:schemeClr val="tx1"/>
              </a:solidFill>
            </a:rPr>
            <a:t>A3. LA GESTION DE LA FONCTION ACCUEIL</a:t>
          </a:r>
        </a:p>
      </dgm:t>
    </dgm:pt>
    <dgm:pt modelId="{AB0E5B58-C275-48E6-9131-6214C3BEE252}" type="parTrans" cxnId="{E00BFCD1-2E82-461F-9594-DFE50D7DDBFF}">
      <dgm:prSet/>
      <dgm:spPr/>
      <dgm:t>
        <a:bodyPr/>
        <a:lstStyle/>
        <a:p>
          <a:endParaRPr lang="fr-FR"/>
        </a:p>
      </dgm:t>
    </dgm:pt>
    <dgm:pt modelId="{EC5025A8-AAEA-42E5-BDB7-A495E3FF67BE}" type="sibTrans" cxnId="{E00BFCD1-2E82-461F-9594-DFE50D7DDBFF}">
      <dgm:prSet/>
      <dgm:spPr/>
      <dgm:t>
        <a:bodyPr/>
        <a:lstStyle/>
        <a:p>
          <a:endParaRPr lang="fr-FR"/>
        </a:p>
      </dgm:t>
    </dgm:pt>
    <dgm:pt modelId="{EFB82D03-47EA-474B-A58B-87F22D90215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cap="all" baseline="0" dirty="0" smtClean="0">
              <a:solidFill>
                <a:schemeClr val="tx1"/>
              </a:solidFill>
            </a:rPr>
            <a:t>A4. la vente de services OU DE</a:t>
          </a:r>
        </a:p>
        <a:p>
          <a:r>
            <a:rPr lang="fr-FR" cap="all" baseline="0" dirty="0" smtClean="0">
              <a:solidFill>
                <a:schemeClr val="tx1"/>
              </a:solidFill>
            </a:rPr>
            <a:t>       PRODUITS associée À l’ACCUEIL</a:t>
          </a:r>
          <a:endParaRPr lang="fr-FR" baseline="0" dirty="0" smtClean="0">
            <a:solidFill>
              <a:schemeClr val="tx1"/>
            </a:solidFill>
          </a:endParaRPr>
        </a:p>
      </dgm:t>
    </dgm:pt>
    <dgm:pt modelId="{2D11065D-9D64-44D0-B44B-DDB5EA972E86}" type="parTrans" cxnId="{75B83AAD-A670-42DC-A7A6-F302BB035BCA}">
      <dgm:prSet/>
      <dgm:spPr/>
      <dgm:t>
        <a:bodyPr/>
        <a:lstStyle/>
        <a:p>
          <a:endParaRPr lang="fr-FR"/>
        </a:p>
      </dgm:t>
    </dgm:pt>
    <dgm:pt modelId="{948D2517-215F-4E49-BCC2-C9C086968691}" type="sibTrans" cxnId="{75B83AAD-A670-42DC-A7A6-F302BB035BCA}">
      <dgm:prSet/>
      <dgm:spPr/>
      <dgm:t>
        <a:bodyPr/>
        <a:lstStyle/>
        <a:p>
          <a:endParaRPr lang="fr-FR"/>
        </a:p>
      </dgm:t>
    </dgm:pt>
    <dgm:pt modelId="{CC632106-CB2E-43B7-8535-F82FB4528024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baseline="0" dirty="0" smtClean="0">
              <a:solidFill>
                <a:schemeClr val="tx1"/>
              </a:solidFill>
            </a:rPr>
            <a:t>A5. ACTIVITÉS ADMINISTRATIVES CONNEXES À</a:t>
          </a:r>
        </a:p>
        <a:p>
          <a:r>
            <a:rPr lang="fr-FR" baseline="0" dirty="0" smtClean="0">
              <a:solidFill>
                <a:schemeClr val="tx1"/>
              </a:solidFill>
            </a:rPr>
            <a:t>       L’ACCUEIL et ÉCONOMIE - DROIT</a:t>
          </a:r>
        </a:p>
      </dgm:t>
    </dgm:pt>
    <dgm:pt modelId="{AA48E1D4-6B2A-4BB0-AAB6-2E1181C2606D}" type="parTrans" cxnId="{59A84C07-DDD6-4645-A1E6-718D9421EB21}">
      <dgm:prSet/>
      <dgm:spPr/>
      <dgm:t>
        <a:bodyPr/>
        <a:lstStyle/>
        <a:p>
          <a:endParaRPr lang="fr-FR"/>
        </a:p>
      </dgm:t>
    </dgm:pt>
    <dgm:pt modelId="{D278934C-6D46-44B5-B923-26C468BA64D3}" type="sibTrans" cxnId="{59A84C07-DDD6-4645-A1E6-718D9421EB21}">
      <dgm:prSet/>
      <dgm:spPr/>
      <dgm:t>
        <a:bodyPr/>
        <a:lstStyle/>
        <a:p>
          <a:endParaRPr lang="fr-FR"/>
        </a:p>
      </dgm:t>
    </dgm:pt>
    <dgm:pt modelId="{50703DBD-386D-4CAF-B7DD-EA9F3C4F8998}" type="pres">
      <dgm:prSet presAssocID="{68979395-4E1E-40E0-B79A-3D9B984948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BC09F6-169C-4CBC-A142-429DA1548E4F}" type="pres">
      <dgm:prSet presAssocID="{418CA0CF-6877-4251-99DE-016B40A74B27}" presName="comp" presStyleCnt="0"/>
      <dgm:spPr/>
    </dgm:pt>
    <dgm:pt modelId="{999AE6FF-3634-4554-9C70-506163759EC6}" type="pres">
      <dgm:prSet presAssocID="{418CA0CF-6877-4251-99DE-016B40A74B27}" presName="box" presStyleLbl="node1" presStyleIdx="0" presStyleCnt="5"/>
      <dgm:spPr/>
      <dgm:t>
        <a:bodyPr/>
        <a:lstStyle/>
        <a:p>
          <a:endParaRPr lang="fr-FR"/>
        </a:p>
      </dgm:t>
    </dgm:pt>
    <dgm:pt modelId="{6C13D084-4F0E-4485-851E-7E54C7255291}" type="pres">
      <dgm:prSet presAssocID="{418CA0CF-6877-4251-99DE-016B40A74B27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D182B0-B549-46F1-9961-A1E87E8DABDC}" type="pres">
      <dgm:prSet presAssocID="{418CA0CF-6877-4251-99DE-016B40A74B2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B1D76F-48AF-4322-80DE-43CE7979B7E4}" type="pres">
      <dgm:prSet presAssocID="{59D4C06B-F029-4F29-ABAC-3D49ECAFA8BA}" presName="spacer" presStyleCnt="0"/>
      <dgm:spPr/>
    </dgm:pt>
    <dgm:pt modelId="{18E07D6E-01AB-4FDC-93B7-6D9E3C712215}" type="pres">
      <dgm:prSet presAssocID="{7D626F5F-0AF5-4110-A699-FB07635A92CD}" presName="comp" presStyleCnt="0"/>
      <dgm:spPr/>
    </dgm:pt>
    <dgm:pt modelId="{A6BCA2AF-9BB6-4EF6-A483-29C5762D62D5}" type="pres">
      <dgm:prSet presAssocID="{7D626F5F-0AF5-4110-A699-FB07635A92CD}" presName="box" presStyleLbl="node1" presStyleIdx="1" presStyleCnt="5"/>
      <dgm:spPr/>
      <dgm:t>
        <a:bodyPr/>
        <a:lstStyle/>
        <a:p>
          <a:endParaRPr lang="fr-FR"/>
        </a:p>
      </dgm:t>
    </dgm:pt>
    <dgm:pt modelId="{3119DF6E-875E-4393-8908-D06D2587319D}" type="pres">
      <dgm:prSet presAssocID="{7D626F5F-0AF5-4110-A699-FB07635A92CD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321BA9-D19C-47AE-8786-714ECFBD7957}" type="pres">
      <dgm:prSet presAssocID="{7D626F5F-0AF5-4110-A699-FB07635A92C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1F560D-672E-4FC1-B592-18D1F7EE3CDC}" type="pres">
      <dgm:prSet presAssocID="{FE9A1EA9-847B-49BC-8741-DA6CA70EA2CB}" presName="spacer" presStyleCnt="0"/>
      <dgm:spPr/>
    </dgm:pt>
    <dgm:pt modelId="{6DE0E26D-673B-4626-8E4A-1A28561468D4}" type="pres">
      <dgm:prSet presAssocID="{A9E2A695-EA1A-415D-A0FF-3EAB3E22D765}" presName="comp" presStyleCnt="0"/>
      <dgm:spPr/>
    </dgm:pt>
    <dgm:pt modelId="{C3153024-F1C8-4937-87AE-2D7F3E5B020A}" type="pres">
      <dgm:prSet presAssocID="{A9E2A695-EA1A-415D-A0FF-3EAB3E22D765}" presName="box" presStyleLbl="node1" presStyleIdx="2" presStyleCnt="5"/>
      <dgm:spPr/>
      <dgm:t>
        <a:bodyPr/>
        <a:lstStyle/>
        <a:p>
          <a:endParaRPr lang="fr-FR"/>
        </a:p>
      </dgm:t>
    </dgm:pt>
    <dgm:pt modelId="{16AB9588-BDF4-4968-AFC7-E2032FB03281}" type="pres">
      <dgm:prSet presAssocID="{A9E2A695-EA1A-415D-A0FF-3EAB3E22D76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8ACF3A9-5C87-4DED-AE3C-AEB211182B6C}" type="pres">
      <dgm:prSet presAssocID="{A9E2A695-EA1A-415D-A0FF-3EAB3E22D76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359274-2A57-4EF3-AB5B-9402A380D945}" type="pres">
      <dgm:prSet presAssocID="{EC5025A8-AAEA-42E5-BDB7-A495E3FF67BE}" presName="spacer" presStyleCnt="0"/>
      <dgm:spPr/>
    </dgm:pt>
    <dgm:pt modelId="{E1D9520D-8279-4E8D-9E15-138D89ECA584}" type="pres">
      <dgm:prSet presAssocID="{EFB82D03-47EA-474B-A58B-87F22D90215F}" presName="comp" presStyleCnt="0"/>
      <dgm:spPr/>
    </dgm:pt>
    <dgm:pt modelId="{114D770D-CED3-490A-BAF8-2C4C72FF812F}" type="pres">
      <dgm:prSet presAssocID="{EFB82D03-47EA-474B-A58B-87F22D90215F}" presName="box" presStyleLbl="node1" presStyleIdx="3" presStyleCnt="5"/>
      <dgm:spPr/>
      <dgm:t>
        <a:bodyPr/>
        <a:lstStyle/>
        <a:p>
          <a:endParaRPr lang="fr-FR"/>
        </a:p>
      </dgm:t>
    </dgm:pt>
    <dgm:pt modelId="{49FD7DAF-9CD6-4AC9-92FF-46A06BD227B9}" type="pres">
      <dgm:prSet presAssocID="{EFB82D03-47EA-474B-A58B-87F22D90215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A3DCCC3-81B9-4579-84D4-9B492045871A}" type="pres">
      <dgm:prSet presAssocID="{EFB82D03-47EA-474B-A58B-87F22D90215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1B4905-531C-47F9-997F-F1A6AB3CB566}" type="pres">
      <dgm:prSet presAssocID="{948D2517-215F-4E49-BCC2-C9C086968691}" presName="spacer" presStyleCnt="0"/>
      <dgm:spPr/>
    </dgm:pt>
    <dgm:pt modelId="{65CE623F-56F1-4396-BB8B-D5EDF5E13EB6}" type="pres">
      <dgm:prSet presAssocID="{CC632106-CB2E-43B7-8535-F82FB4528024}" presName="comp" presStyleCnt="0"/>
      <dgm:spPr/>
    </dgm:pt>
    <dgm:pt modelId="{7642B5E4-99F7-4389-8C15-2A24CE6ADA51}" type="pres">
      <dgm:prSet presAssocID="{CC632106-CB2E-43B7-8535-F82FB4528024}" presName="box" presStyleLbl="node1" presStyleIdx="4" presStyleCnt="5"/>
      <dgm:spPr/>
      <dgm:t>
        <a:bodyPr/>
        <a:lstStyle/>
        <a:p>
          <a:endParaRPr lang="fr-FR"/>
        </a:p>
      </dgm:t>
    </dgm:pt>
    <dgm:pt modelId="{B1111B94-1DA3-4B2E-8ED7-1B4F3F1F851F}" type="pres">
      <dgm:prSet presAssocID="{CC632106-CB2E-43B7-8535-F82FB4528024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2C03BF7-A950-42F4-9B67-3F256478A4D9}" type="pres">
      <dgm:prSet presAssocID="{CC632106-CB2E-43B7-8535-F82FB452802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0C0BF4-B648-4175-94E2-88F651DEA02F}" type="presOf" srcId="{CC632106-CB2E-43B7-8535-F82FB4528024}" destId="{7642B5E4-99F7-4389-8C15-2A24CE6ADA51}" srcOrd="0" destOrd="0" presId="urn:microsoft.com/office/officeart/2005/8/layout/vList4"/>
    <dgm:cxn modelId="{F108535C-4A1E-42FD-BA8B-A4A84708A46A}" type="presOf" srcId="{CC632106-CB2E-43B7-8535-F82FB4528024}" destId="{22C03BF7-A950-42F4-9B67-3F256478A4D9}" srcOrd="1" destOrd="0" presId="urn:microsoft.com/office/officeart/2005/8/layout/vList4"/>
    <dgm:cxn modelId="{59A84C07-DDD6-4645-A1E6-718D9421EB21}" srcId="{68979395-4E1E-40E0-B79A-3D9B9849480D}" destId="{CC632106-CB2E-43B7-8535-F82FB4528024}" srcOrd="4" destOrd="0" parTransId="{AA48E1D4-6B2A-4BB0-AAB6-2E1181C2606D}" sibTransId="{D278934C-6D46-44B5-B923-26C468BA64D3}"/>
    <dgm:cxn modelId="{3E606090-F914-4DF1-ACEA-260FD3232796}" type="presOf" srcId="{7D626F5F-0AF5-4110-A699-FB07635A92CD}" destId="{A6BCA2AF-9BB6-4EF6-A483-29C5762D62D5}" srcOrd="0" destOrd="0" presId="urn:microsoft.com/office/officeart/2005/8/layout/vList4"/>
    <dgm:cxn modelId="{999759E6-1847-4B37-89B2-606CE426DC29}" type="presOf" srcId="{418CA0CF-6877-4251-99DE-016B40A74B27}" destId="{999AE6FF-3634-4554-9C70-506163759EC6}" srcOrd="0" destOrd="0" presId="urn:microsoft.com/office/officeart/2005/8/layout/vList4"/>
    <dgm:cxn modelId="{F8C86067-F58D-432E-B70D-681E3E950386}" type="presOf" srcId="{68979395-4E1E-40E0-B79A-3D9B9849480D}" destId="{50703DBD-386D-4CAF-B7DD-EA9F3C4F8998}" srcOrd="0" destOrd="0" presId="urn:microsoft.com/office/officeart/2005/8/layout/vList4"/>
    <dgm:cxn modelId="{A0DEB499-C5F7-4E5D-96E6-A54CABB3B942}" type="presOf" srcId="{EFB82D03-47EA-474B-A58B-87F22D90215F}" destId="{114D770D-CED3-490A-BAF8-2C4C72FF812F}" srcOrd="0" destOrd="0" presId="urn:microsoft.com/office/officeart/2005/8/layout/vList4"/>
    <dgm:cxn modelId="{390B8154-9DD5-4AF6-AA41-D5CDB614F3E8}" type="presOf" srcId="{418CA0CF-6877-4251-99DE-016B40A74B27}" destId="{31D182B0-B549-46F1-9961-A1E87E8DABDC}" srcOrd="1" destOrd="0" presId="urn:microsoft.com/office/officeart/2005/8/layout/vList4"/>
    <dgm:cxn modelId="{25E81D5B-547B-4D16-9934-D7537CD91BAA}" type="presOf" srcId="{A9E2A695-EA1A-415D-A0FF-3EAB3E22D765}" destId="{C3153024-F1C8-4937-87AE-2D7F3E5B020A}" srcOrd="0" destOrd="0" presId="urn:microsoft.com/office/officeart/2005/8/layout/vList4"/>
    <dgm:cxn modelId="{743A6584-3364-40D9-A739-58A14F7CA130}" type="presOf" srcId="{A9E2A695-EA1A-415D-A0FF-3EAB3E22D765}" destId="{68ACF3A9-5C87-4DED-AE3C-AEB211182B6C}" srcOrd="1" destOrd="0" presId="urn:microsoft.com/office/officeart/2005/8/layout/vList4"/>
    <dgm:cxn modelId="{C806C97B-B7FC-49C1-9D39-CB50E60F6018}" srcId="{68979395-4E1E-40E0-B79A-3D9B9849480D}" destId="{7D626F5F-0AF5-4110-A699-FB07635A92CD}" srcOrd="1" destOrd="0" parTransId="{8B0745F2-DAB1-40A7-A90E-D0AF0740B66B}" sibTransId="{FE9A1EA9-847B-49BC-8741-DA6CA70EA2CB}"/>
    <dgm:cxn modelId="{8A1D7E3A-D8DF-4D8E-A5D4-6F43F2588E7B}" type="presOf" srcId="{EFB82D03-47EA-474B-A58B-87F22D90215F}" destId="{2A3DCCC3-81B9-4579-84D4-9B492045871A}" srcOrd="1" destOrd="0" presId="urn:microsoft.com/office/officeart/2005/8/layout/vList4"/>
    <dgm:cxn modelId="{75B83AAD-A670-42DC-A7A6-F302BB035BCA}" srcId="{68979395-4E1E-40E0-B79A-3D9B9849480D}" destId="{EFB82D03-47EA-474B-A58B-87F22D90215F}" srcOrd="3" destOrd="0" parTransId="{2D11065D-9D64-44D0-B44B-DDB5EA972E86}" sibTransId="{948D2517-215F-4E49-BCC2-C9C086968691}"/>
    <dgm:cxn modelId="{E00BFCD1-2E82-461F-9594-DFE50D7DDBFF}" srcId="{68979395-4E1E-40E0-B79A-3D9B9849480D}" destId="{A9E2A695-EA1A-415D-A0FF-3EAB3E22D765}" srcOrd="2" destOrd="0" parTransId="{AB0E5B58-C275-48E6-9131-6214C3BEE252}" sibTransId="{EC5025A8-AAEA-42E5-BDB7-A495E3FF67BE}"/>
    <dgm:cxn modelId="{0FAA2AFA-EEF7-49FB-A1B2-B1EA81EA3BAF}" type="presOf" srcId="{7D626F5F-0AF5-4110-A699-FB07635A92CD}" destId="{50321BA9-D19C-47AE-8786-714ECFBD7957}" srcOrd="1" destOrd="0" presId="urn:microsoft.com/office/officeart/2005/8/layout/vList4"/>
    <dgm:cxn modelId="{73FB8938-B066-45A0-B74D-C615E4BD6592}" srcId="{68979395-4E1E-40E0-B79A-3D9B9849480D}" destId="{418CA0CF-6877-4251-99DE-016B40A74B27}" srcOrd="0" destOrd="0" parTransId="{011C2537-F6B0-4A96-8C9A-95ECF8847516}" sibTransId="{59D4C06B-F029-4F29-ABAC-3D49ECAFA8BA}"/>
    <dgm:cxn modelId="{83EFFA7F-0A60-4BAC-B8C4-0B8E104932AE}" type="presParOf" srcId="{50703DBD-386D-4CAF-B7DD-EA9F3C4F8998}" destId="{FABC09F6-169C-4CBC-A142-429DA1548E4F}" srcOrd="0" destOrd="0" presId="urn:microsoft.com/office/officeart/2005/8/layout/vList4"/>
    <dgm:cxn modelId="{1D80B684-DC3D-4DDD-81D0-F31A5E01060F}" type="presParOf" srcId="{FABC09F6-169C-4CBC-A142-429DA1548E4F}" destId="{999AE6FF-3634-4554-9C70-506163759EC6}" srcOrd="0" destOrd="0" presId="urn:microsoft.com/office/officeart/2005/8/layout/vList4"/>
    <dgm:cxn modelId="{CCD39477-ABE2-4C40-AA4A-48F84B97EC16}" type="presParOf" srcId="{FABC09F6-169C-4CBC-A142-429DA1548E4F}" destId="{6C13D084-4F0E-4485-851E-7E54C7255291}" srcOrd="1" destOrd="0" presId="urn:microsoft.com/office/officeart/2005/8/layout/vList4"/>
    <dgm:cxn modelId="{816F92D9-24C9-4968-8CEF-7EBAD7BE7F78}" type="presParOf" srcId="{FABC09F6-169C-4CBC-A142-429DA1548E4F}" destId="{31D182B0-B549-46F1-9961-A1E87E8DABDC}" srcOrd="2" destOrd="0" presId="urn:microsoft.com/office/officeart/2005/8/layout/vList4"/>
    <dgm:cxn modelId="{EAC07EC3-0659-413C-B669-787A8A5AE84A}" type="presParOf" srcId="{50703DBD-386D-4CAF-B7DD-EA9F3C4F8998}" destId="{A9B1D76F-48AF-4322-80DE-43CE7979B7E4}" srcOrd="1" destOrd="0" presId="urn:microsoft.com/office/officeart/2005/8/layout/vList4"/>
    <dgm:cxn modelId="{40C97865-CBBE-42CF-AEA5-AEA6110F0FF6}" type="presParOf" srcId="{50703DBD-386D-4CAF-B7DD-EA9F3C4F8998}" destId="{18E07D6E-01AB-4FDC-93B7-6D9E3C712215}" srcOrd="2" destOrd="0" presId="urn:microsoft.com/office/officeart/2005/8/layout/vList4"/>
    <dgm:cxn modelId="{733DC0F6-F09B-4684-B0D3-42C5E4210B09}" type="presParOf" srcId="{18E07D6E-01AB-4FDC-93B7-6D9E3C712215}" destId="{A6BCA2AF-9BB6-4EF6-A483-29C5762D62D5}" srcOrd="0" destOrd="0" presId="urn:microsoft.com/office/officeart/2005/8/layout/vList4"/>
    <dgm:cxn modelId="{994FE089-AA49-436F-90EA-E93CF7DC4944}" type="presParOf" srcId="{18E07D6E-01AB-4FDC-93B7-6D9E3C712215}" destId="{3119DF6E-875E-4393-8908-D06D2587319D}" srcOrd="1" destOrd="0" presId="urn:microsoft.com/office/officeart/2005/8/layout/vList4"/>
    <dgm:cxn modelId="{651DC957-0AF5-4264-BEC8-FA29866AA24B}" type="presParOf" srcId="{18E07D6E-01AB-4FDC-93B7-6D9E3C712215}" destId="{50321BA9-D19C-47AE-8786-714ECFBD7957}" srcOrd="2" destOrd="0" presId="urn:microsoft.com/office/officeart/2005/8/layout/vList4"/>
    <dgm:cxn modelId="{7D0AAAD4-7F5A-469C-8A45-50D35AB95694}" type="presParOf" srcId="{50703DBD-386D-4CAF-B7DD-EA9F3C4F8998}" destId="{D21F560D-672E-4FC1-B592-18D1F7EE3CDC}" srcOrd="3" destOrd="0" presId="urn:microsoft.com/office/officeart/2005/8/layout/vList4"/>
    <dgm:cxn modelId="{7D35EC75-32E2-4F02-A365-8DC80DDB192C}" type="presParOf" srcId="{50703DBD-386D-4CAF-B7DD-EA9F3C4F8998}" destId="{6DE0E26D-673B-4626-8E4A-1A28561468D4}" srcOrd="4" destOrd="0" presId="urn:microsoft.com/office/officeart/2005/8/layout/vList4"/>
    <dgm:cxn modelId="{C6DD7CE2-5EA0-4B28-900F-C686D8B2C342}" type="presParOf" srcId="{6DE0E26D-673B-4626-8E4A-1A28561468D4}" destId="{C3153024-F1C8-4937-87AE-2D7F3E5B020A}" srcOrd="0" destOrd="0" presId="urn:microsoft.com/office/officeart/2005/8/layout/vList4"/>
    <dgm:cxn modelId="{D8FDC4C7-5F45-4E58-B47A-77739062D4E7}" type="presParOf" srcId="{6DE0E26D-673B-4626-8E4A-1A28561468D4}" destId="{16AB9588-BDF4-4968-AFC7-E2032FB03281}" srcOrd="1" destOrd="0" presId="urn:microsoft.com/office/officeart/2005/8/layout/vList4"/>
    <dgm:cxn modelId="{AB36DD05-EF79-4166-901D-6BB4F8F9619B}" type="presParOf" srcId="{6DE0E26D-673B-4626-8E4A-1A28561468D4}" destId="{68ACF3A9-5C87-4DED-AE3C-AEB211182B6C}" srcOrd="2" destOrd="0" presId="urn:microsoft.com/office/officeart/2005/8/layout/vList4"/>
    <dgm:cxn modelId="{4386757E-943E-47B5-87FB-F5269F105ADA}" type="presParOf" srcId="{50703DBD-386D-4CAF-B7DD-EA9F3C4F8998}" destId="{AB359274-2A57-4EF3-AB5B-9402A380D945}" srcOrd="5" destOrd="0" presId="urn:microsoft.com/office/officeart/2005/8/layout/vList4"/>
    <dgm:cxn modelId="{CE2631A8-82BA-4AFE-B367-D1146BC89EFF}" type="presParOf" srcId="{50703DBD-386D-4CAF-B7DD-EA9F3C4F8998}" destId="{E1D9520D-8279-4E8D-9E15-138D89ECA584}" srcOrd="6" destOrd="0" presId="urn:microsoft.com/office/officeart/2005/8/layout/vList4"/>
    <dgm:cxn modelId="{20357248-7698-4D72-81A5-64AFCA3076E0}" type="presParOf" srcId="{E1D9520D-8279-4E8D-9E15-138D89ECA584}" destId="{114D770D-CED3-490A-BAF8-2C4C72FF812F}" srcOrd="0" destOrd="0" presId="urn:microsoft.com/office/officeart/2005/8/layout/vList4"/>
    <dgm:cxn modelId="{D04C347C-FD7A-4FA9-8BEE-F16CFF7E57AC}" type="presParOf" srcId="{E1D9520D-8279-4E8D-9E15-138D89ECA584}" destId="{49FD7DAF-9CD6-4AC9-92FF-46A06BD227B9}" srcOrd="1" destOrd="0" presId="urn:microsoft.com/office/officeart/2005/8/layout/vList4"/>
    <dgm:cxn modelId="{4999F00D-38FB-47B4-8E11-33D3BBBBAE7F}" type="presParOf" srcId="{E1D9520D-8279-4E8D-9E15-138D89ECA584}" destId="{2A3DCCC3-81B9-4579-84D4-9B492045871A}" srcOrd="2" destOrd="0" presId="urn:microsoft.com/office/officeart/2005/8/layout/vList4"/>
    <dgm:cxn modelId="{CF2F827E-E863-44BF-ADB2-68B476CDC6E4}" type="presParOf" srcId="{50703DBD-386D-4CAF-B7DD-EA9F3C4F8998}" destId="{4A1B4905-531C-47F9-997F-F1A6AB3CB566}" srcOrd="7" destOrd="0" presId="urn:microsoft.com/office/officeart/2005/8/layout/vList4"/>
    <dgm:cxn modelId="{55448221-B28B-4C68-AA8D-77F2D4C6ABFF}" type="presParOf" srcId="{50703DBD-386D-4CAF-B7DD-EA9F3C4F8998}" destId="{65CE623F-56F1-4396-BB8B-D5EDF5E13EB6}" srcOrd="8" destOrd="0" presId="urn:microsoft.com/office/officeart/2005/8/layout/vList4"/>
    <dgm:cxn modelId="{1CF749A6-0943-4CB3-BF0B-5073EC7AC773}" type="presParOf" srcId="{65CE623F-56F1-4396-BB8B-D5EDF5E13EB6}" destId="{7642B5E4-99F7-4389-8C15-2A24CE6ADA51}" srcOrd="0" destOrd="0" presId="urn:microsoft.com/office/officeart/2005/8/layout/vList4"/>
    <dgm:cxn modelId="{C0BAFCC0-967F-4F4A-8F67-78A878F04561}" type="presParOf" srcId="{65CE623F-56F1-4396-BB8B-D5EDF5E13EB6}" destId="{B1111B94-1DA3-4B2E-8ED7-1B4F3F1F851F}" srcOrd="1" destOrd="0" presId="urn:microsoft.com/office/officeart/2005/8/layout/vList4"/>
    <dgm:cxn modelId="{F21C53F2-E6BB-4DE9-A8EA-72CFDBF7F3F5}" type="presParOf" srcId="{65CE623F-56F1-4396-BB8B-D5EDF5E13EB6}" destId="{22C03BF7-A950-42F4-9B67-3F256478A4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B42FE3-279A-4452-8317-57929B27DC33}">
      <dsp:nvSpPr>
        <dsp:cNvPr id="0" name=""/>
        <dsp:cNvSpPr/>
      </dsp:nvSpPr>
      <dsp:spPr>
        <a:xfrm>
          <a:off x="0" y="0"/>
          <a:ext cx="8424936" cy="1803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87E51-710E-4398-B24F-A61F22E7122C}">
      <dsp:nvSpPr>
        <dsp:cNvPr id="0" name=""/>
        <dsp:cNvSpPr/>
      </dsp:nvSpPr>
      <dsp:spPr>
        <a:xfrm>
          <a:off x="253369" y="216025"/>
          <a:ext cx="2613052" cy="1391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E7519-74A3-429F-8299-0F57616D7351}">
      <dsp:nvSpPr>
        <dsp:cNvPr id="0" name=""/>
        <dsp:cNvSpPr/>
      </dsp:nvSpPr>
      <dsp:spPr>
        <a:xfrm rot="10800000">
          <a:off x="432049" y="1800207"/>
          <a:ext cx="2296946" cy="2162704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1B7E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baseline="0" dirty="0" smtClean="0">
              <a:solidFill>
                <a:schemeClr val="tx1"/>
              </a:solidFill>
            </a:rPr>
            <a:t>l’accueil sédentaire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baseline="0" dirty="0" smtClean="0">
              <a:solidFill>
                <a:schemeClr val="tx1"/>
              </a:solidFill>
            </a:rPr>
            <a:t>en </a:t>
          </a:r>
          <a:r>
            <a:rPr lang="fr-FR" sz="1300" b="0" kern="1200" baseline="0" dirty="0" smtClean="0">
              <a:solidFill>
                <a:schemeClr val="tx1"/>
              </a:solidFill>
            </a:rPr>
            <a:t>entreprise, administration ou association qui </a:t>
          </a:r>
          <a:r>
            <a:rPr lang="fr-FR" sz="1300" kern="1200" baseline="0" dirty="0" smtClean="0">
              <a:solidFill>
                <a:schemeClr val="tx1"/>
              </a:solidFill>
            </a:rPr>
            <a:t>consiste essentiellement à assurer l’accueil physique des visiteurs, l’accueil téléphonique et des tâches administratives</a:t>
          </a:r>
          <a:endParaRPr lang="fr-FR" sz="1300" kern="1200" baseline="0" dirty="0">
            <a:solidFill>
              <a:schemeClr val="tx1"/>
            </a:solidFill>
          </a:endParaRPr>
        </a:p>
      </dsp:txBody>
      <dsp:txXfrm rot="10800000">
        <a:off x="432049" y="1800207"/>
        <a:ext cx="2296946" cy="2162704"/>
      </dsp:txXfrm>
    </dsp:sp>
    <dsp:sp modelId="{310A94F2-DCCF-4964-B52E-A2B163AC8E0D}">
      <dsp:nvSpPr>
        <dsp:cNvPr id="0" name=""/>
        <dsp:cNvSpPr/>
      </dsp:nvSpPr>
      <dsp:spPr>
        <a:xfrm>
          <a:off x="3096117" y="147131"/>
          <a:ext cx="2508174" cy="15090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327A2-9A6A-4AAE-A010-CE26D894C0D5}">
      <dsp:nvSpPr>
        <dsp:cNvPr id="0" name=""/>
        <dsp:cNvSpPr/>
      </dsp:nvSpPr>
      <dsp:spPr>
        <a:xfrm rot="10800000">
          <a:off x="3158961" y="1792361"/>
          <a:ext cx="2296946" cy="2204052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1B7E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baseline="0" dirty="0" smtClean="0">
              <a:solidFill>
                <a:schemeClr val="tx1"/>
              </a:solidFill>
            </a:rPr>
            <a:t>Accueil dans les transports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baseline="0" dirty="0" smtClean="0">
              <a:solidFill>
                <a:schemeClr val="tx1"/>
              </a:solidFill>
            </a:rPr>
            <a:t>(gares, aéroports, réseaux urbains) qui se caractérise par des missions d’information, de médiation et de gestion de flux </a:t>
          </a:r>
          <a:endParaRPr lang="fr-FR" sz="1300" kern="1200" baseline="0" dirty="0">
            <a:solidFill>
              <a:schemeClr val="tx1"/>
            </a:solidFill>
          </a:endParaRPr>
        </a:p>
      </dsp:txBody>
      <dsp:txXfrm rot="10800000">
        <a:off x="3158961" y="1792361"/>
        <a:ext cx="2296946" cy="2204052"/>
      </dsp:txXfrm>
    </dsp:sp>
    <dsp:sp modelId="{0271B1C9-497D-4463-9C40-63E13E499519}">
      <dsp:nvSpPr>
        <dsp:cNvPr id="0" name=""/>
        <dsp:cNvSpPr/>
      </dsp:nvSpPr>
      <dsp:spPr>
        <a:xfrm>
          <a:off x="5832653" y="144016"/>
          <a:ext cx="2337579" cy="15233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8BED5-D1B0-45C6-8094-DCF8876EE1EA}">
      <dsp:nvSpPr>
        <dsp:cNvPr id="0" name=""/>
        <dsp:cNvSpPr/>
      </dsp:nvSpPr>
      <dsp:spPr>
        <a:xfrm rot="10800000">
          <a:off x="5800140" y="1802808"/>
          <a:ext cx="2296946" cy="2204052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1B7E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baseline="0" dirty="0" smtClean="0">
              <a:solidFill>
                <a:schemeClr val="tx1"/>
              </a:solidFill>
            </a:rPr>
            <a:t>Accueil en événementiel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baseline="0" dirty="0" smtClean="0">
              <a:solidFill>
                <a:schemeClr val="tx1"/>
              </a:solidFill>
            </a:rPr>
            <a:t>lié à des événements ponctuels (salons, congrès, séminaires, forums, journées d’études, manifestations diverses)</a:t>
          </a:r>
          <a:endParaRPr lang="fr-FR" sz="1300" kern="1200" baseline="0" dirty="0">
            <a:solidFill>
              <a:schemeClr val="tx1"/>
            </a:solidFill>
          </a:endParaRPr>
        </a:p>
      </dsp:txBody>
      <dsp:txXfrm rot="10800000">
        <a:off x="5800140" y="1802808"/>
        <a:ext cx="2296946" cy="22040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9AE6FF-3634-4554-9C70-506163759EC6}">
      <dsp:nvSpPr>
        <dsp:cNvPr id="0" name=""/>
        <dsp:cNvSpPr/>
      </dsp:nvSpPr>
      <dsp:spPr>
        <a:xfrm>
          <a:off x="0" y="0"/>
          <a:ext cx="8229600" cy="81230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baseline="0" dirty="0" smtClean="0">
              <a:solidFill>
                <a:schemeClr val="tx1"/>
              </a:solidFill>
            </a:rPr>
            <a:t>A1. L’ACCUEIL EN FACE À FACE</a:t>
          </a:r>
          <a:endParaRPr lang="fr-FR" sz="1900" kern="1200" baseline="0" dirty="0">
            <a:solidFill>
              <a:schemeClr val="tx1"/>
            </a:solidFill>
          </a:endParaRPr>
        </a:p>
      </dsp:txBody>
      <dsp:txXfrm>
        <a:off x="1727150" y="0"/>
        <a:ext cx="6502449" cy="812303"/>
      </dsp:txXfrm>
    </dsp:sp>
    <dsp:sp modelId="{6C13D084-4F0E-4485-851E-7E54C7255291}">
      <dsp:nvSpPr>
        <dsp:cNvPr id="0" name=""/>
        <dsp:cNvSpPr/>
      </dsp:nvSpPr>
      <dsp:spPr>
        <a:xfrm>
          <a:off x="81230" y="81230"/>
          <a:ext cx="1645920" cy="6498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AF-9BB6-4EF6-A483-29C5762D62D5}">
      <dsp:nvSpPr>
        <dsp:cNvPr id="0" name=""/>
        <dsp:cNvSpPr/>
      </dsp:nvSpPr>
      <dsp:spPr>
        <a:xfrm>
          <a:off x="0" y="893533"/>
          <a:ext cx="8229600" cy="81230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baseline="0" dirty="0" smtClean="0">
              <a:solidFill>
                <a:schemeClr val="tx1"/>
              </a:solidFill>
            </a:rPr>
            <a:t>A2. L’ACCUEIL TÉLÉPHONIQUE</a:t>
          </a:r>
          <a:endParaRPr lang="fr-FR" sz="1900" kern="1200" baseline="0" dirty="0">
            <a:solidFill>
              <a:schemeClr val="tx1"/>
            </a:solidFill>
          </a:endParaRPr>
        </a:p>
      </dsp:txBody>
      <dsp:txXfrm>
        <a:off x="1727150" y="893533"/>
        <a:ext cx="6502449" cy="812303"/>
      </dsp:txXfrm>
    </dsp:sp>
    <dsp:sp modelId="{3119DF6E-875E-4393-8908-D06D2587319D}">
      <dsp:nvSpPr>
        <dsp:cNvPr id="0" name=""/>
        <dsp:cNvSpPr/>
      </dsp:nvSpPr>
      <dsp:spPr>
        <a:xfrm>
          <a:off x="81230" y="974763"/>
          <a:ext cx="1645920" cy="6498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53024-F1C8-4937-87AE-2D7F3E5B020A}">
      <dsp:nvSpPr>
        <dsp:cNvPr id="0" name=""/>
        <dsp:cNvSpPr/>
      </dsp:nvSpPr>
      <dsp:spPr>
        <a:xfrm>
          <a:off x="0" y="1787067"/>
          <a:ext cx="8229600" cy="81230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baseline="0" dirty="0" smtClean="0">
              <a:solidFill>
                <a:schemeClr val="tx1"/>
              </a:solidFill>
            </a:rPr>
            <a:t>A3. LA GESTION DE LA FONCTION ACCUEIL</a:t>
          </a:r>
        </a:p>
      </dsp:txBody>
      <dsp:txXfrm>
        <a:off x="1727150" y="1787067"/>
        <a:ext cx="6502449" cy="812303"/>
      </dsp:txXfrm>
    </dsp:sp>
    <dsp:sp modelId="{16AB9588-BDF4-4968-AFC7-E2032FB03281}">
      <dsp:nvSpPr>
        <dsp:cNvPr id="0" name=""/>
        <dsp:cNvSpPr/>
      </dsp:nvSpPr>
      <dsp:spPr>
        <a:xfrm>
          <a:off x="81230" y="1868297"/>
          <a:ext cx="1645920" cy="6498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D770D-CED3-490A-BAF8-2C4C72FF812F}">
      <dsp:nvSpPr>
        <dsp:cNvPr id="0" name=""/>
        <dsp:cNvSpPr/>
      </dsp:nvSpPr>
      <dsp:spPr>
        <a:xfrm>
          <a:off x="0" y="2680600"/>
          <a:ext cx="8229600" cy="81230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cap="all" baseline="0" dirty="0" smtClean="0">
              <a:solidFill>
                <a:schemeClr val="tx1"/>
              </a:solidFill>
            </a:rPr>
            <a:t>A4. la vente de services OU DE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cap="all" baseline="0" dirty="0" smtClean="0">
              <a:solidFill>
                <a:schemeClr val="tx1"/>
              </a:solidFill>
            </a:rPr>
            <a:t>       PRODUITS associée À l’ACCUEIL</a:t>
          </a:r>
          <a:endParaRPr lang="fr-FR" sz="1900" kern="1200" baseline="0" dirty="0" smtClean="0">
            <a:solidFill>
              <a:schemeClr val="tx1"/>
            </a:solidFill>
          </a:endParaRPr>
        </a:p>
      </dsp:txBody>
      <dsp:txXfrm>
        <a:off x="1727150" y="2680600"/>
        <a:ext cx="6502449" cy="812303"/>
      </dsp:txXfrm>
    </dsp:sp>
    <dsp:sp modelId="{49FD7DAF-9CD6-4AC9-92FF-46A06BD227B9}">
      <dsp:nvSpPr>
        <dsp:cNvPr id="0" name=""/>
        <dsp:cNvSpPr/>
      </dsp:nvSpPr>
      <dsp:spPr>
        <a:xfrm>
          <a:off x="81230" y="2761830"/>
          <a:ext cx="1645920" cy="6498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2B5E4-99F7-4389-8C15-2A24CE6ADA51}">
      <dsp:nvSpPr>
        <dsp:cNvPr id="0" name=""/>
        <dsp:cNvSpPr/>
      </dsp:nvSpPr>
      <dsp:spPr>
        <a:xfrm>
          <a:off x="0" y="3574134"/>
          <a:ext cx="8229600" cy="81230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baseline="0" dirty="0" smtClean="0">
              <a:solidFill>
                <a:schemeClr val="tx1"/>
              </a:solidFill>
            </a:rPr>
            <a:t>A5. ACTIVITÉS ADMINISTRATIVES CONNEXES À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baseline="0" dirty="0" smtClean="0">
              <a:solidFill>
                <a:schemeClr val="tx1"/>
              </a:solidFill>
            </a:rPr>
            <a:t>       L’ACCUEIL et ÉCONOMIE - DROIT</a:t>
          </a:r>
        </a:p>
      </dsp:txBody>
      <dsp:txXfrm>
        <a:off x="1727150" y="3574134"/>
        <a:ext cx="6502449" cy="812303"/>
      </dsp:txXfrm>
    </dsp:sp>
    <dsp:sp modelId="{B1111B94-1DA3-4B2E-8ED7-1B4F3F1F851F}">
      <dsp:nvSpPr>
        <dsp:cNvPr id="0" name=""/>
        <dsp:cNvSpPr/>
      </dsp:nvSpPr>
      <dsp:spPr>
        <a:xfrm>
          <a:off x="81230" y="3655364"/>
          <a:ext cx="1645920" cy="6498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1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607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4AA74AEB-B7D2-421B-A2FA-7B9D2DE02D90}" type="datetimeFigureOut">
              <a:rPr lang="fr-FR"/>
              <a:pPr/>
              <a:t>30/01/2013</a:t>
            </a:fld>
            <a:endParaRPr lang="fr-F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59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fr-F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0263"/>
            <a:ext cx="30607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D22E590-B6C1-434E-93B1-06C89DDAACF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pitchFamily="34" charset="0"/>
              </a:defRPr>
            </a:lvl1pPr>
          </a:lstStyle>
          <a:p>
            <a:fld id="{D966168E-A86E-4F84-84A9-0761D0493D6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C95C27C-76BA-476D-91F6-1171E4BA0F28}" type="slidenum">
              <a:rPr lang="fr-FR"/>
              <a:pPr/>
              <a:t>1</a:t>
            </a:fld>
            <a:endParaRPr lang="fr-FR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3A2A346-1BDE-47A1-BE7A-E82BE6FAC67C}" type="slidenum">
              <a:rPr lang="fr-FR"/>
              <a:pPr/>
              <a:t>4</a:t>
            </a:fld>
            <a:endParaRPr lang="fr-FR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66E352A-D748-4F2D-836C-F0D56B6F0008}" type="slidenum">
              <a:rPr lang="fr-FR"/>
              <a:pPr/>
              <a:t>12</a:t>
            </a:fld>
            <a:endParaRPr lang="fr-FR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Portes Ouvertes - 12 mars 2011</a:t>
            </a:r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DAC2-E301-43D9-81B3-4755FD904E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Portes Ouvertes - 12 mars 2011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DB41-2903-4A4A-835D-9E8439E4F0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Portes Ouvertes - 12 mars 2011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F2FF-2A36-4C00-B97C-693388B37A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Portes Ouvertes - 12 mars 2011</a:t>
            </a:r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22FE-D4B4-4893-A1BE-B56AEE901D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Portes Ouvertes - 12 mars 2011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1EDF-C34F-48DF-A58D-1A3EAC9EBB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Portes Ouvertes - 12 mars 2011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F848-8A9D-4147-94EE-7468973593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Portes Ouvertes - 12 mars 2011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06B6-EEAF-4C3F-859D-0B1C568CD8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Portes Ouvertes - 12 mars 2011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4F6F-7420-4CC7-A280-3DC7451653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Portes Ouvertes - 12 mars 2011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AAF9-88AA-41B4-8F67-C70B8CC46F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Portes Ouvertes - 12 mars 2011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A0DEA21-10C3-407E-8D08-2CC5E24A47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4557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sz="3100" b="1" dirty="0" smtClean="0"/>
              <a:t>A4. </a:t>
            </a:r>
            <a:r>
              <a:rPr lang="fr-FR" sz="3100" b="1" cap="all" dirty="0" smtClean="0"/>
              <a:t>LA vente de services ou de produits associée à l’accueil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3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213"/>
            <a:ext cx="7467600" cy="4773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fr-FR" sz="72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fr-FR" sz="7200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fr-FR" sz="7200" b="1" dirty="0" smtClean="0"/>
              <a:t>2 SOUS-PARTIES :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fr-FR" sz="4000" b="1" dirty="0" smtClean="0"/>
          </a:p>
          <a:p>
            <a:pPr eaLnBrk="1" hangingPunct="1">
              <a:defRPr/>
            </a:pPr>
            <a:r>
              <a:rPr lang="fr-FR" sz="7200" dirty="0" smtClean="0"/>
              <a:t>A41 : Vente de services ou de produits en face à face ou par téléphone</a:t>
            </a:r>
          </a:p>
          <a:p>
            <a:pPr eaLnBrk="1" hangingPunct="1">
              <a:defRPr/>
            </a:pPr>
            <a:r>
              <a:rPr lang="fr-FR" sz="7200" dirty="0" smtClean="0"/>
              <a:t>A42 : L’après-vente</a:t>
            </a:r>
          </a:p>
          <a:p>
            <a:pPr eaLnBrk="1" hangingPunct="1">
              <a:defRPr/>
            </a:pPr>
            <a:r>
              <a:rPr lang="fr-FR" sz="7200" dirty="0" smtClean="0"/>
              <a:t>Auparavant, le titre était beaucoup plus général : Pôle 2 : Démarche commerciale</a:t>
            </a:r>
          </a:p>
          <a:p>
            <a:pPr eaLnBrk="1" hangingPunct="1">
              <a:defRPr/>
            </a:pPr>
            <a:endParaRPr lang="fr-FR" sz="7200" b="1" dirty="0" smtClean="0"/>
          </a:p>
          <a:p>
            <a:pPr algn="ctr" eaLnBrk="1" hangingPunct="1">
              <a:buFontTx/>
              <a:buNone/>
              <a:defRPr/>
            </a:pPr>
            <a:r>
              <a:rPr lang="fr-FR" sz="7200" b="1" dirty="0" smtClean="0"/>
              <a:t>CONTEXTE</a:t>
            </a:r>
            <a:endParaRPr lang="fr-FR" sz="7200" dirty="0" smtClean="0"/>
          </a:p>
          <a:p>
            <a:pPr eaLnBrk="1" hangingPunct="1">
              <a:buFontTx/>
              <a:buNone/>
              <a:defRPr/>
            </a:pPr>
            <a:r>
              <a:rPr lang="fr-FR" sz="7200" b="1" dirty="0" smtClean="0"/>
              <a:t>    </a:t>
            </a:r>
            <a:r>
              <a:rPr lang="fr-FR" sz="4000" b="1" dirty="0" smtClean="0"/>
              <a:t> </a:t>
            </a:r>
            <a:endParaRPr lang="fr-FR" sz="4000" dirty="0" smtClean="0"/>
          </a:p>
          <a:p>
            <a:pPr eaLnBrk="1" hangingPunct="1">
              <a:defRPr/>
            </a:pPr>
            <a:r>
              <a:rPr lang="fr-FR" sz="7200" dirty="0" smtClean="0"/>
              <a:t>Services d’accueil dont la fonction est élargie à la </a:t>
            </a:r>
            <a:r>
              <a:rPr lang="fr-FR" sz="7200" b="1" dirty="0" smtClean="0"/>
              <a:t>vente de produits ou services</a:t>
            </a:r>
            <a:endParaRPr lang="fr-FR" sz="7200" dirty="0" smtClean="0"/>
          </a:p>
          <a:p>
            <a:pPr eaLnBrk="1" hangingPunct="1">
              <a:defRPr/>
            </a:pPr>
            <a:r>
              <a:rPr lang="fr-FR" sz="7200" dirty="0" smtClean="0"/>
              <a:t>SAV ou centres d’appel</a:t>
            </a:r>
          </a:p>
          <a:p>
            <a:pPr eaLnBrk="1" hangingPunct="1">
              <a:buFontTx/>
              <a:buNone/>
              <a:defRPr/>
            </a:pPr>
            <a:r>
              <a:rPr lang="fr-FR" sz="7200" b="1" dirty="0" smtClean="0"/>
              <a:t> </a:t>
            </a:r>
            <a:endParaRPr lang="fr-FR" sz="7200" dirty="0" smtClean="0"/>
          </a:p>
          <a:p>
            <a:pPr marL="0" eaLnBrk="1" hangingPunct="1">
              <a:buFont typeface="Wingdings 2" pitchFamily="18" charset="2"/>
              <a:buNone/>
              <a:defRPr/>
            </a:pPr>
            <a:r>
              <a:rPr lang="fr-FR" sz="7200" dirty="0" smtClean="0"/>
              <a:t>Cette activité, qui concerne « la vente de services ou de produits associée à l’accueil » apparaît maintenant comme une formation à part entière.</a:t>
            </a:r>
          </a:p>
          <a:p>
            <a:pPr eaLnBrk="1" hangingPunct="1">
              <a:defRPr/>
            </a:pPr>
            <a:endParaRPr lang="fr-FR" sz="3200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323850" y="1484313"/>
            <a:ext cx="3143250" cy="5715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b="1" dirty="0">
                <a:solidFill>
                  <a:srgbClr val="1B7E90"/>
                </a:solidFill>
              </a:rPr>
              <a:t>SAVOIRS NOUVEAUX :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812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sz="4400" b="1" dirty="0" smtClean="0"/>
              <a:t>A5. ACTIVITÉS ADMINISTRATIVES</a:t>
            </a:r>
            <a:br>
              <a:rPr lang="fr-FR" sz="4400" b="1" dirty="0" smtClean="0"/>
            </a:br>
            <a:r>
              <a:rPr lang="fr-FR" sz="4400" b="1" dirty="0" smtClean="0"/>
              <a:t>CONNEXES À L’ACCUEIL </a:t>
            </a:r>
            <a:r>
              <a:rPr lang="fr-FR" sz="7300" dirty="0" smtClean="0"/>
              <a:t/>
            </a:r>
            <a:br>
              <a:rPr lang="fr-FR" sz="7300" dirty="0" smtClean="0"/>
            </a:br>
            <a:endParaRPr lang="fr-FR" sz="3300" dirty="0">
              <a:solidFill>
                <a:schemeClr val="accent1"/>
              </a:solidFill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500"/>
            <a:ext cx="7467600" cy="3643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mtClean="0">
                <a:solidFill>
                  <a:srgbClr val="FF0000"/>
                </a:solidFill>
              </a:rPr>
              <a:t>   </a:t>
            </a:r>
          </a:p>
          <a:p>
            <a:pPr eaLnBrk="1" hangingPunct="1">
              <a:buFontTx/>
              <a:buNone/>
            </a:pPr>
            <a:endParaRPr lang="fr-FR" smtClean="0">
              <a:solidFill>
                <a:srgbClr val="FF0000"/>
              </a:solidFill>
            </a:endParaRPr>
          </a:p>
          <a:p>
            <a:pPr eaLnBrk="1" hangingPunct="1"/>
            <a:r>
              <a:rPr lang="fr-FR" sz="1800" smtClean="0"/>
              <a:t>Le fonctionnement du service courrier à l’arrivée et au départ. </a:t>
            </a:r>
          </a:p>
          <a:p>
            <a:pPr eaLnBrk="1" hangingPunct="1">
              <a:buFontTx/>
              <a:buNone/>
            </a:pPr>
            <a:endParaRPr lang="fr-FR" sz="1800" smtClean="0"/>
          </a:p>
          <a:p>
            <a:pPr eaLnBrk="1" hangingPunct="1"/>
            <a:r>
              <a:rPr lang="fr-FR" sz="1800" smtClean="0"/>
              <a:t>La réservation des prestations externes. Sont abordées les notions de conciergerie : réservation de spectacle, de restaurant, de pressing, de taxi, d’hôtel, de restaurant…</a:t>
            </a:r>
          </a:p>
          <a:p>
            <a:pPr eaLnBrk="1" hangingPunct="1">
              <a:buFontTx/>
              <a:buNone/>
            </a:pPr>
            <a:endParaRPr lang="fr-FR" sz="1800" smtClean="0"/>
          </a:p>
          <a:p>
            <a:pPr eaLnBrk="1" hangingPunct="1"/>
            <a:r>
              <a:rPr lang="fr-FR" sz="1800" smtClean="0"/>
              <a:t>La gestion des fournitures et du petit matériel.</a:t>
            </a:r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571500" y="2714625"/>
            <a:ext cx="3143250" cy="5715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1B7E90"/>
                </a:solidFill>
              </a:rPr>
              <a:t>SAVOIRS NOUVEAUX  :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3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434975"/>
          </a:xfrm>
        </p:spPr>
        <p:txBody>
          <a:bodyPr/>
          <a:lstStyle/>
          <a:p>
            <a:pPr algn="ctr"/>
            <a:r>
              <a:rPr lang="fr-FR" sz="3200" b="1" smtClean="0"/>
              <a:t>Quelques exemples d’accueil en événementiel</a:t>
            </a:r>
          </a:p>
        </p:txBody>
      </p:sp>
      <p:pic>
        <p:nvPicPr>
          <p:cNvPr id="18435" name="Picture 4" descr="J:\DCIM\102MSDCF\DSC038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628775"/>
            <a:ext cx="2592388" cy="1728788"/>
          </a:xfrm>
          <a:noFill/>
        </p:spPr>
      </p:pic>
      <p:pic>
        <p:nvPicPr>
          <p:cNvPr id="18436" name="Picture 2" descr="J:\DCIM\102MSDCF\DSC03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644900"/>
            <a:ext cx="18049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Documents and Settings\Administrateur\Mes documents\Mes images\Carrefour des Formations 2011\DSC02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11863" y="1700213"/>
            <a:ext cx="2593975" cy="1728787"/>
          </a:xfrm>
          <a:noFill/>
        </p:spPr>
      </p:pic>
      <p:pic>
        <p:nvPicPr>
          <p:cNvPr id="18438" name="Picture 4" descr="C:\Documents and Settings\Administrateur\Mes documents\Mes images\Carrefour des Formations 2011\DSC027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475" y="4292600"/>
            <a:ext cx="27241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ZoneTexte 11"/>
          <p:cNvSpPr txBox="1">
            <a:spLocks noChangeArrowheads="1"/>
          </p:cNvSpPr>
          <p:nvPr/>
        </p:nvSpPr>
        <p:spPr bwMode="auto">
          <a:xfrm>
            <a:off x="2987675" y="2276475"/>
            <a:ext cx="28797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chemeClr val="tx2"/>
                </a:solidFill>
                <a:latin typeface="Constantia" pitchFamily="18" charset="0"/>
              </a:rPr>
              <a:t>Le Forum Avenir Jeunes</a:t>
            </a:r>
          </a:p>
          <a:p>
            <a:endParaRPr lang="fr-FR" sz="1600" b="1">
              <a:solidFill>
                <a:schemeClr val="tx2"/>
              </a:solidFill>
              <a:latin typeface="Constantia" pitchFamily="18" charset="0"/>
            </a:endParaRPr>
          </a:p>
          <a:p>
            <a:endParaRPr lang="fr-FR" sz="1600" b="1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fr-FR" sz="1600" b="1">
                <a:solidFill>
                  <a:schemeClr val="tx2"/>
                </a:solidFill>
                <a:latin typeface="Constantia" pitchFamily="18" charset="0"/>
              </a:rPr>
              <a:t>La Nuit de l’Orientation et du Parcours Professionnel</a:t>
            </a:r>
          </a:p>
          <a:p>
            <a:endParaRPr lang="fr-FR" sz="1600" b="1">
              <a:solidFill>
                <a:schemeClr val="tx2"/>
              </a:solidFill>
              <a:latin typeface="Constantia" pitchFamily="18" charset="0"/>
            </a:endParaRPr>
          </a:p>
          <a:p>
            <a:endParaRPr lang="fr-FR" sz="1600" b="1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fr-FR" sz="1600" b="1">
                <a:solidFill>
                  <a:schemeClr val="tx2"/>
                </a:solidFill>
                <a:latin typeface="Constantia" pitchFamily="18" charset="0"/>
              </a:rPr>
              <a:t>Le Carrefour des Formations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539750" y="2708275"/>
            <a:ext cx="8229600" cy="1143000"/>
          </a:xfrm>
        </p:spPr>
        <p:txBody>
          <a:bodyPr/>
          <a:lstStyle/>
          <a:p>
            <a:pPr algn="ctr"/>
            <a:r>
              <a:rPr lang="fr-FR" b="1" smtClean="0"/>
              <a:t>Merci de votre attention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650875"/>
          </a:xfrm>
        </p:spPr>
        <p:txBody>
          <a:bodyPr/>
          <a:lstStyle/>
          <a:p>
            <a:pPr algn="ctr"/>
            <a:r>
              <a:rPr lang="fr-FR" sz="4000" b="1" smtClean="0"/>
              <a:t>Différences et Nouveautés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68313" y="2468563"/>
            <a:ext cx="8229600" cy="4389437"/>
          </a:xfrm>
        </p:spPr>
        <p:txBody>
          <a:bodyPr/>
          <a:lstStyle/>
          <a:p>
            <a:r>
              <a:rPr lang="fr-FR" smtClean="0"/>
              <a:t>Les emplois concernés</a:t>
            </a:r>
          </a:p>
          <a:p>
            <a:r>
              <a:rPr lang="fr-FR" smtClean="0"/>
              <a:t>Les secteurs d’activités</a:t>
            </a:r>
          </a:p>
          <a:p>
            <a:r>
              <a:rPr lang="fr-FR" smtClean="0"/>
              <a:t>Les activités prévues par le référentiel </a:t>
            </a:r>
          </a:p>
          <a:p>
            <a:r>
              <a:rPr lang="fr-FR" smtClean="0"/>
              <a:t>Quelques exemples d’accueil en événementiel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649288"/>
          </a:xfrm>
        </p:spPr>
        <p:txBody>
          <a:bodyPr/>
          <a:lstStyle/>
          <a:p>
            <a:pPr algn="ctr"/>
            <a:r>
              <a:rPr lang="fr-FR" sz="4000" b="1" smtClean="0"/>
              <a:t>Les emplois concernés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681537"/>
          </a:xfrm>
        </p:spPr>
        <p:txBody>
          <a:bodyPr/>
          <a:lstStyle/>
          <a:p>
            <a:pPr marL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fr-FR" sz="1600" dirty="0" smtClean="0"/>
              <a:t>Le métier préparé est un métier de contact avec des clients ou des usagers.</a:t>
            </a:r>
          </a:p>
          <a:p>
            <a:pPr marL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fr-FR" sz="1600" dirty="0" smtClean="0"/>
              <a:t>Selon le type d’organisations (marchandes ou non marchandes) et le secteur d’activité, l’emploi occupé peut prendre différentes appellations :</a:t>
            </a:r>
          </a:p>
          <a:p>
            <a:pPr marL="0">
              <a:spcBef>
                <a:spcPts val="0"/>
              </a:spcBef>
              <a:buFont typeface="Wingdings 2" pitchFamily="18" charset="2"/>
              <a:buNone/>
              <a:defRPr/>
            </a:pPr>
            <a:endParaRPr lang="fr-FR" sz="800" b="1" dirty="0" smtClean="0"/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/>
              <a:t>Hôte(</a:t>
            </a:r>
            <a:r>
              <a:rPr lang="fr-FR" sz="1600" dirty="0" err="1" smtClean="0"/>
              <a:t>sse</a:t>
            </a:r>
            <a:r>
              <a:rPr lang="fr-FR" sz="1600" dirty="0" smtClean="0"/>
              <a:t>) d’accueil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/>
              <a:t>Chargé(e) d’accueil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/>
              <a:t>Hôte(</a:t>
            </a:r>
            <a:r>
              <a:rPr lang="fr-FR" sz="1600" dirty="0" err="1" smtClean="0"/>
              <a:t>sse</a:t>
            </a:r>
            <a:r>
              <a:rPr lang="fr-FR" sz="1600" dirty="0" smtClean="0"/>
              <a:t>) opérateur/opératrice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/>
              <a:t>Hôte(</a:t>
            </a:r>
            <a:r>
              <a:rPr lang="fr-FR" sz="1600" dirty="0" err="1" smtClean="0"/>
              <a:t>sse</a:t>
            </a:r>
            <a:r>
              <a:rPr lang="fr-FR" sz="1600" dirty="0" smtClean="0"/>
              <a:t>) standardiste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/>
              <a:t>Hôte(</a:t>
            </a:r>
            <a:r>
              <a:rPr lang="fr-FR" sz="1600" dirty="0" err="1" smtClean="0"/>
              <a:t>sse</a:t>
            </a:r>
            <a:r>
              <a:rPr lang="fr-FR" sz="1600" dirty="0" smtClean="0"/>
              <a:t>) polyvalent(e), itinérant(e) , volant(e)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/>
              <a:t>Hôte(</a:t>
            </a:r>
            <a:r>
              <a:rPr lang="fr-FR" sz="1600" dirty="0" err="1" smtClean="0"/>
              <a:t>sse</a:t>
            </a:r>
            <a:r>
              <a:rPr lang="fr-FR" sz="1600" dirty="0" smtClean="0"/>
              <a:t>) événementiel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/>
              <a:t>Télé-hôte(</a:t>
            </a:r>
            <a:r>
              <a:rPr lang="fr-FR" sz="1600" dirty="0" err="1" smtClean="0"/>
              <a:t>sse</a:t>
            </a:r>
            <a:r>
              <a:rPr lang="fr-FR" sz="1600" dirty="0" smtClean="0"/>
              <a:t>), télé-conseiller(ère)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/>
              <a:t>Agent multiservices d’accueil (hôpitaux)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/>
              <a:t>Agent d’escale, d’accompagnement, d’accueil (transport)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/>
              <a:t>Agent de comptoir (dans les SAV)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  <a:defRPr/>
            </a:pPr>
            <a:endParaRPr lang="fr-FR" sz="800" dirty="0" smtClean="0"/>
          </a:p>
          <a:p>
            <a:pPr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1600" b="1" dirty="0" smtClean="0"/>
              <a:t>Le port d’un uniforme ou d’une tenue adaptée  est fortement recommandé.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  <a:defRPr/>
            </a:pPr>
            <a:endParaRPr lang="fr-FR" sz="1600" dirty="0" smtClean="0"/>
          </a:p>
          <a:p>
            <a:pPr>
              <a:buFont typeface="Wingdings" pitchFamily="2" charset="2"/>
              <a:buChar char="§"/>
              <a:defRPr/>
            </a:pPr>
            <a:endParaRPr lang="fr-FR" dirty="0" smtClean="0"/>
          </a:p>
          <a:p>
            <a:pPr>
              <a:buFont typeface="Wingdings 2" pitchFamily="18" charset="2"/>
              <a:buNone/>
              <a:defRPr/>
            </a:pPr>
            <a:endParaRPr lang="fr-FR" sz="1200" dirty="0" smtClean="0"/>
          </a:p>
          <a:p>
            <a:pPr>
              <a:buFont typeface="Wingdings 2" pitchFamily="18" charset="2"/>
              <a:buNone/>
              <a:defRPr/>
            </a:pPr>
            <a:endParaRPr lang="fr-FR" sz="1200" dirty="0" smtClean="0"/>
          </a:p>
          <a:p>
            <a:pPr>
              <a:buFont typeface="Wingdings" pitchFamily="2" charset="2"/>
              <a:buChar char="§"/>
              <a:defRPr/>
            </a:pPr>
            <a:endParaRPr lang="fr-FR" sz="2800" dirty="0" smtClean="0"/>
          </a:p>
          <a:p>
            <a:pPr>
              <a:buFont typeface="Wingdings" pitchFamily="2" charset="2"/>
              <a:buChar char="§"/>
              <a:defRPr/>
            </a:pPr>
            <a:endParaRPr lang="fr-FR" dirty="0" smtClean="0"/>
          </a:p>
          <a:p>
            <a:pPr marL="0" algn="just" eaLnBrk="1" hangingPunct="1">
              <a:buFont typeface="Wingdings 2" pitchFamily="18" charset="2"/>
              <a:buNone/>
              <a:defRPr/>
            </a:pPr>
            <a:endParaRPr lang="fr-FR" sz="1200" b="1" dirty="0" smtClean="0"/>
          </a:p>
          <a:p>
            <a:pPr marL="0" algn="just" eaLnBrk="1" hangingPunct="1">
              <a:buFont typeface="Wingdings 2" pitchFamily="18" charset="2"/>
              <a:buNone/>
              <a:defRPr/>
            </a:pPr>
            <a:endParaRPr lang="fr-FR" sz="800" b="1" dirty="0" smtClean="0"/>
          </a:p>
        </p:txBody>
      </p:sp>
      <p:sp>
        <p:nvSpPr>
          <p:cNvPr id="9" name="Espace réservé du pied de page 3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>
              <a:defRPr/>
            </a:pPr>
            <a:endParaRPr lang="fr-FR" sz="1200" b="1" dirty="0">
              <a:solidFill>
                <a:schemeClr val="tx2">
                  <a:shade val="90000"/>
                </a:schemeClr>
              </a:solidFill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68313" y="1989138"/>
            <a:ext cx="8229600" cy="446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 eaLnBrk="0" hangingPunct="0">
              <a:lnSpc>
                <a:spcPct val="50000"/>
              </a:lnSpc>
              <a:spcBef>
                <a:spcPct val="3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fr-FR" sz="4000" b="1" i="1" u="sng" dirty="0">
              <a:solidFill>
                <a:schemeClr val="tx2"/>
              </a:solidFill>
              <a:latin typeface="ZapfHumnst BT" charset="0"/>
              <a:cs typeface="+mn-cs"/>
            </a:endParaRPr>
          </a:p>
          <a:p>
            <a:pPr marL="285750" indent="-285750" eaLnBrk="0" hangingPunct="0">
              <a:lnSpc>
                <a:spcPct val="50000"/>
              </a:lnSpc>
              <a:spcBef>
                <a:spcPct val="3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fr-FR" b="1" i="1" u="sng" dirty="0">
              <a:solidFill>
                <a:schemeClr val="tx2"/>
              </a:solidFill>
              <a:latin typeface="ZapfHumnst BT" charset="0"/>
              <a:cs typeface="+mn-cs"/>
            </a:endParaRPr>
          </a:p>
          <a:p>
            <a:pPr marL="285750" indent="-285750" eaLnBrk="0" hangingPunct="0">
              <a:lnSpc>
                <a:spcPct val="50000"/>
              </a:lnSpc>
              <a:spcBef>
                <a:spcPct val="3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fr-FR" sz="5000" b="1" i="1" dirty="0">
              <a:solidFill>
                <a:schemeClr val="hlink"/>
              </a:solidFill>
              <a:latin typeface="ZapfHumnst BT" charset="0"/>
              <a:cs typeface="+mn-cs"/>
            </a:endParaRPr>
          </a:p>
          <a:p>
            <a:pPr marL="285750" indent="-285750" eaLnBrk="0" latinLnBrk="1" hangingPunct="0">
              <a:lnSpc>
                <a:spcPct val="5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Cairo" charset="2"/>
              <a:buNone/>
              <a:defRPr/>
            </a:pPr>
            <a:endParaRPr lang="fr-FR" sz="50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723900"/>
          </a:xfrm>
        </p:spPr>
        <p:txBody>
          <a:bodyPr/>
          <a:lstStyle/>
          <a:p>
            <a:pPr algn="ctr" eaLnBrk="1" hangingPunct="1"/>
            <a:r>
              <a:rPr lang="fr-FR" sz="4000" b="1" smtClean="0"/>
              <a:t>Les secteurs d’activités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68313" y="2924175"/>
            <a:ext cx="2370137" cy="1203325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à coins arrondis 7"/>
          <p:cNvSpPr/>
          <p:nvPr/>
        </p:nvSpPr>
        <p:spPr>
          <a:xfrm>
            <a:off x="3276600" y="2924175"/>
            <a:ext cx="2081213" cy="1203325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à coins arrondis 8"/>
          <p:cNvSpPr/>
          <p:nvPr/>
        </p:nvSpPr>
        <p:spPr>
          <a:xfrm>
            <a:off x="5940425" y="2924175"/>
            <a:ext cx="2371725" cy="1203325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Diagramme 10"/>
          <p:cNvGraphicFramePr/>
          <p:nvPr/>
        </p:nvGraphicFramePr>
        <p:xfrm>
          <a:off x="467544" y="2420888"/>
          <a:ext cx="8424936" cy="400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40288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000" dirty="0" smtClean="0"/>
              <a:t>Les fonctions des personnes chargées de l’accueil sont diverses mais se ramènent à trois grandes catégories d’activités : </a:t>
            </a:r>
          </a:p>
          <a:p>
            <a:pPr>
              <a:buFont typeface="Wingdings 2" pitchFamily="18" charset="2"/>
              <a:buNone/>
              <a:defRPr/>
            </a:pPr>
            <a:endParaRPr lang="fr-F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79437"/>
          </a:xfrm>
        </p:spPr>
        <p:txBody>
          <a:bodyPr/>
          <a:lstStyle/>
          <a:p>
            <a:pPr algn="ctr"/>
            <a:r>
              <a:rPr lang="fr-FR" sz="4000" b="1" smtClean="0"/>
              <a:t>Les activités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395288" y="1341438"/>
            <a:ext cx="1800225" cy="584200"/>
          </a:xfr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3200" b="1" dirty="0">
                <a:solidFill>
                  <a:schemeClr val="tx1"/>
                </a:solidFill>
              </a:rPr>
              <a:t>AVANT</a:t>
            </a:r>
          </a:p>
        </p:txBody>
      </p:sp>
      <p:sp>
        <p:nvSpPr>
          <p:cNvPr id="5" name="Rogner un rectangle avec un coin diagonal 4"/>
          <p:cNvSpPr/>
          <p:nvPr/>
        </p:nvSpPr>
        <p:spPr>
          <a:xfrm>
            <a:off x="2771775" y="1989138"/>
            <a:ext cx="4357688" cy="3357562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987675" y="2924175"/>
            <a:ext cx="39608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latin typeface="Calibri" pitchFamily="34" charset="0"/>
              </a:rPr>
              <a:t>PÔLE 1 : Pratiques et Techniques</a:t>
            </a:r>
          </a:p>
          <a:p>
            <a:r>
              <a:rPr lang="fr-FR" sz="1800" b="1">
                <a:latin typeface="Calibri" pitchFamily="34" charset="0"/>
              </a:rPr>
              <a:t>               Relationnelles</a:t>
            </a:r>
          </a:p>
          <a:p>
            <a:endParaRPr lang="fr-FR" sz="1000" b="1">
              <a:latin typeface="Calibri" pitchFamily="34" charset="0"/>
            </a:endParaRPr>
          </a:p>
          <a:p>
            <a:r>
              <a:rPr lang="fr-FR" sz="1800" b="1">
                <a:latin typeface="Calibri" pitchFamily="34" charset="0"/>
              </a:rPr>
              <a:t>PÔLE 2 : Démarche Commerciale</a:t>
            </a:r>
          </a:p>
          <a:p>
            <a:endParaRPr lang="fr-FR" sz="1000" b="1">
              <a:latin typeface="Calibri" pitchFamily="34" charset="0"/>
            </a:endParaRPr>
          </a:p>
          <a:p>
            <a:r>
              <a:rPr lang="fr-FR" sz="1800" b="1">
                <a:latin typeface="Calibri" pitchFamily="34" charset="0"/>
              </a:rPr>
              <a:t>PÔLE 3 : Organisation</a:t>
            </a:r>
          </a:p>
          <a:p>
            <a:endParaRPr lang="fr-FR" sz="1000" b="1">
              <a:latin typeface="Calibri" pitchFamily="34" charset="0"/>
            </a:endParaRPr>
          </a:p>
          <a:p>
            <a:r>
              <a:rPr lang="fr-FR" sz="1800" b="1">
                <a:latin typeface="Calibri" pitchFamily="34" charset="0"/>
              </a:rPr>
              <a:t>PÔLE 4 : Adaptation à l’Environnement               </a:t>
            </a:r>
          </a:p>
        </p:txBody>
      </p:sp>
      <p:cxnSp>
        <p:nvCxnSpPr>
          <p:cNvPr id="7" name="Connecteur droit 6"/>
          <p:cNvCxnSpPr/>
          <p:nvPr/>
        </p:nvCxnSpPr>
        <p:spPr>
          <a:xfrm rot="16200000" flipH="1">
            <a:off x="2809082" y="1951831"/>
            <a:ext cx="3929062" cy="357187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3205163" y="1843088"/>
            <a:ext cx="4071937" cy="37861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ZoneTexte 8"/>
          <p:cNvSpPr txBox="1">
            <a:spLocks noChangeArrowheads="1"/>
          </p:cNvSpPr>
          <p:nvPr/>
        </p:nvSpPr>
        <p:spPr bwMode="auto">
          <a:xfrm>
            <a:off x="684213" y="6092825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On ne parle plus de pôles mais on entre par des activités et des tâches.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79437"/>
          </a:xfrm>
        </p:spPr>
        <p:txBody>
          <a:bodyPr/>
          <a:lstStyle/>
          <a:p>
            <a:pPr algn="ctr" eaLnBrk="1" hangingPunct="1"/>
            <a:r>
              <a:rPr lang="fr-FR" sz="5400" b="1" smtClean="0"/>
              <a:t/>
            </a:r>
            <a:br>
              <a:rPr lang="fr-FR" sz="5400" b="1" smtClean="0"/>
            </a:br>
            <a:r>
              <a:rPr lang="fr-FR" sz="4800" b="1" smtClean="0"/>
              <a:t> </a:t>
            </a:r>
            <a:r>
              <a:rPr lang="fr-FR" sz="4000" b="1" smtClean="0"/>
              <a:t>Activités proposées par le référentiel</a:t>
            </a:r>
            <a:endParaRPr lang="fr-FR" sz="4000" smtClean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876300"/>
          </a:xfrm>
        </p:spPr>
        <p:txBody>
          <a:bodyPr/>
          <a:lstStyle/>
          <a:p>
            <a:pPr algn="ctr" eaLnBrk="1" hangingPunct="1"/>
            <a:r>
              <a:rPr lang="fr-FR" sz="4000" smtClean="0"/>
              <a:t/>
            </a:r>
            <a:br>
              <a:rPr lang="fr-FR" sz="4000" smtClean="0"/>
            </a:br>
            <a:r>
              <a:rPr lang="fr-FR" sz="4000" smtClean="0"/>
              <a:t/>
            </a:r>
            <a:br>
              <a:rPr lang="fr-FR" sz="4000" smtClean="0"/>
            </a:br>
            <a:r>
              <a:rPr lang="fr-FR" sz="4000" smtClean="0"/>
              <a:t/>
            </a:r>
            <a:br>
              <a:rPr lang="fr-FR" sz="4000" smtClean="0"/>
            </a:br>
            <a:r>
              <a:rPr lang="fr-FR" sz="4000" smtClean="0"/>
              <a:t> </a:t>
            </a:r>
            <a:r>
              <a:rPr lang="fr-FR" sz="4000" b="1" smtClean="0"/>
              <a:t>A1. ACCUEIL EN FACE A FACE </a:t>
            </a:r>
            <a:br>
              <a:rPr lang="fr-FR" sz="4000" b="1" smtClean="0"/>
            </a:br>
            <a:endParaRPr lang="fr-FR" sz="4000" b="1" smtClean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3708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fr-FR" sz="7200" dirty="0" smtClean="0"/>
          </a:p>
          <a:p>
            <a:pPr eaLnBrk="1" hangingPunct="1">
              <a:defRPr/>
            </a:pPr>
            <a:endParaRPr lang="fr-FR" sz="7200" dirty="0" smtClean="0"/>
          </a:p>
          <a:p>
            <a:pPr eaLnBrk="1" hangingPunct="1">
              <a:defRPr/>
            </a:pPr>
            <a:r>
              <a:rPr lang="fr-FR" sz="7200" dirty="0" smtClean="0"/>
              <a:t>La </a:t>
            </a:r>
            <a:r>
              <a:rPr lang="fr-FR" sz="7200" b="1" u="sng" dirty="0" smtClean="0"/>
              <a:t>maîtrise d’une langue étrangère est indispensable à l’oral </a:t>
            </a:r>
            <a:r>
              <a:rPr lang="fr-FR" sz="7200" dirty="0" smtClean="0"/>
              <a:t>voire à l’écrit, et celle d’une seconde langue étrangère est un avantage.</a:t>
            </a:r>
          </a:p>
          <a:p>
            <a:pPr eaLnBrk="1" hangingPunct="1">
              <a:buFontTx/>
              <a:buNone/>
              <a:defRPr/>
            </a:pPr>
            <a:endParaRPr lang="fr-FR" sz="48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fr-FR" u="sng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fr-FR" sz="7200" dirty="0" smtClean="0"/>
              <a:t>On insiste sur la </a:t>
            </a:r>
            <a:r>
              <a:rPr lang="fr-FR" sz="7200" b="1" dirty="0" smtClean="0"/>
              <a:t>prévention des situations difficiles  </a:t>
            </a:r>
            <a:r>
              <a:rPr lang="fr-FR" sz="7200" dirty="0" smtClean="0"/>
              <a:t>et sur les moyens de repérage et de prévention des situations difficiles ou conflictuelles. Les situations proposées sont l’occasion d’aborder la </a:t>
            </a:r>
            <a:r>
              <a:rPr lang="fr-FR" sz="7200" b="1" dirty="0" smtClean="0"/>
              <a:t>notion de stress</a:t>
            </a:r>
            <a:r>
              <a:rPr lang="fr-FR" sz="7200" dirty="0" smtClean="0"/>
              <a:t>. </a:t>
            </a:r>
          </a:p>
          <a:p>
            <a:pPr eaLnBrk="1" hangingPunct="1">
              <a:buFontTx/>
              <a:buNone/>
              <a:defRPr/>
            </a:pPr>
            <a:endParaRPr lang="fr-FR" sz="5600" dirty="0" smtClean="0"/>
          </a:p>
          <a:p>
            <a:pPr eaLnBrk="1" hangingPunct="1">
              <a:defRPr/>
            </a:pPr>
            <a:r>
              <a:rPr lang="fr-FR" sz="7200" dirty="0" smtClean="0"/>
              <a:t>La procédure d’accueil : </a:t>
            </a:r>
            <a:r>
              <a:rPr lang="fr-FR" sz="7200" b="1" dirty="0" smtClean="0"/>
              <a:t>prise en charge des personnes à besoins spécifiques </a:t>
            </a:r>
            <a:r>
              <a:rPr lang="fr-FR" sz="7200" dirty="0" smtClean="0"/>
              <a:t>(personnes en situation de handicap, personnes âgées, enfants, VIP…)</a:t>
            </a:r>
            <a:r>
              <a:rPr lang="fr-FR" sz="7200" b="1" dirty="0" smtClean="0"/>
              <a:t>.</a:t>
            </a:r>
            <a:endParaRPr lang="fr-FR" sz="7200" dirty="0" smtClean="0"/>
          </a:p>
          <a:p>
            <a:pPr eaLnBrk="1" hangingPunct="1">
              <a:defRPr/>
            </a:pPr>
            <a:endParaRPr lang="fr-FR" sz="5600" dirty="0" smtClean="0"/>
          </a:p>
          <a:p>
            <a:pPr eaLnBrk="1" hangingPunct="1">
              <a:defRPr/>
            </a:pPr>
            <a:r>
              <a:rPr lang="fr-FR" sz="7200" b="1" dirty="0" smtClean="0"/>
              <a:t>L’assistance</a:t>
            </a:r>
            <a:r>
              <a:rPr lang="fr-FR" sz="7200" dirty="0" smtClean="0"/>
              <a:t> : Les modalités théoriques et pratiques des gestes de premiers secours sont présentées. Elles peuvent être complétées par une formation permettant l’obtention de la </a:t>
            </a:r>
            <a:r>
              <a:rPr lang="fr-FR" sz="7200" b="1" dirty="0" smtClean="0"/>
              <a:t>PSC1</a:t>
            </a:r>
            <a:r>
              <a:rPr lang="fr-FR" sz="7200" dirty="0" smtClean="0"/>
              <a:t> (Prévention et secours civiques de niveau 1).</a:t>
            </a:r>
          </a:p>
          <a:p>
            <a:pPr eaLnBrk="1" hangingPunct="1">
              <a:buFontTx/>
              <a:buNone/>
              <a:defRPr/>
            </a:pPr>
            <a:endParaRPr lang="fr-FR" sz="5600" dirty="0" smtClean="0"/>
          </a:p>
          <a:p>
            <a:pPr algn="ctr" eaLnBrk="1" hangingPunct="1">
              <a:buFontTx/>
              <a:buNone/>
              <a:defRPr/>
            </a:pPr>
            <a:endParaRPr lang="fr-FR" sz="7200" b="1" u="sng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buFontTx/>
              <a:buNone/>
              <a:defRPr/>
            </a:pPr>
            <a:endParaRPr lang="fr-FR" dirty="0" smtClean="0"/>
          </a:p>
          <a:p>
            <a:pPr eaLnBrk="1" hangingPunct="1">
              <a:buFontTx/>
              <a:buNone/>
              <a:defRPr/>
            </a:pPr>
            <a:endParaRPr lang="fr-FR" dirty="0" smtClean="0"/>
          </a:p>
          <a:p>
            <a:pPr eaLnBrk="1" hangingPunct="1">
              <a:buFontTx/>
              <a:buNone/>
              <a:defRPr/>
            </a:pPr>
            <a:endParaRPr lang="fr-FR" dirty="0" smtClean="0"/>
          </a:p>
          <a:p>
            <a:pPr eaLnBrk="1" hangingPunct="1">
              <a:buFontTx/>
              <a:buNone/>
              <a:defRPr/>
            </a:pPr>
            <a:endParaRPr lang="fr-FR" dirty="0" smtClean="0"/>
          </a:p>
          <a:p>
            <a:pPr eaLnBrk="1" hangingPunct="1">
              <a:buFontTx/>
              <a:buNone/>
              <a:defRPr/>
            </a:pPr>
            <a:endParaRPr lang="fr-FR" dirty="0" smtClean="0"/>
          </a:p>
          <a:p>
            <a:pPr eaLnBrk="1" hangingPunct="1">
              <a:buFontTx/>
              <a:buNone/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3850" y="1557338"/>
            <a:ext cx="3143250" cy="5715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1B7E90"/>
                </a:solidFill>
              </a:rPr>
              <a:t>SAVOIRS NOUVEAUX  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765175"/>
            <a:ext cx="76073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4400" b="1" dirty="0" smtClean="0"/>
              <a:t>A2. ACCUEIL TÉLÉPHONIQUE</a:t>
            </a:r>
            <a:endParaRPr lang="fr-FR" sz="4400" b="1" dirty="0">
              <a:solidFill>
                <a:schemeClr val="accent1"/>
              </a:solidFill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25"/>
            <a:ext cx="7467600" cy="4330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u="sng" smtClean="0"/>
              <a:t>Une </a:t>
            </a:r>
            <a:r>
              <a:rPr lang="fr-FR" b="1" u="sng" smtClean="0"/>
              <a:t>activité spécifique </a:t>
            </a:r>
            <a:r>
              <a:rPr lang="fr-FR" u="sng" smtClean="0"/>
              <a:t>désormais </a:t>
            </a:r>
          </a:p>
          <a:p>
            <a:pPr algn="ctr" eaLnBrk="1" hangingPunct="1">
              <a:buFontTx/>
              <a:buNone/>
            </a:pPr>
            <a:endParaRPr lang="fr-FR" u="sng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fr-FR" smtClean="0">
                <a:solidFill>
                  <a:srgbClr val="FF0000"/>
                </a:solidFill>
                <a:latin typeface="Calibri" pitchFamily="34" charset="0"/>
              </a:rPr>
              <a:t>    </a:t>
            </a:r>
            <a:endParaRPr lang="fr-FR" sz="280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fr-FR" sz="280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fr-FR" sz="1800" smtClean="0"/>
              <a:t>Connaissance des différents </a:t>
            </a:r>
            <a:r>
              <a:rPr lang="fr-FR" sz="1800" b="1" smtClean="0"/>
              <a:t>types de standards du marché </a:t>
            </a:r>
            <a:r>
              <a:rPr lang="fr-FR" sz="1800" smtClean="0"/>
              <a:t>et une attention portée aux évolutions technologiques du domaine</a:t>
            </a:r>
          </a:p>
          <a:p>
            <a:pPr eaLnBrk="1" hangingPunct="1">
              <a:buFontTx/>
              <a:buNone/>
            </a:pPr>
            <a:endParaRPr lang="fr-FR" sz="1800" smtClean="0"/>
          </a:p>
          <a:p>
            <a:pPr eaLnBrk="1" hangingPunct="1"/>
            <a:r>
              <a:rPr lang="fr-FR" sz="1800" smtClean="0"/>
              <a:t>Maîtrise des principales fonctionnalités d’un standard et maintenance de premier niveau assimilée</a:t>
            </a:r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684213" y="3068638"/>
            <a:ext cx="3143250" cy="5715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1B7E90"/>
                </a:solidFill>
              </a:rPr>
              <a:t>SAVOIRS NOUVEAUX  :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63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 </a:t>
            </a:r>
            <a:r>
              <a:rPr lang="fr-FR" sz="4000" b="1" dirty="0" smtClean="0"/>
              <a:t>A3.GESTION DE LA FONCTION ACCUEIL</a:t>
            </a:r>
            <a:r>
              <a:rPr lang="fr-FR" sz="8000" dirty="0" smtClean="0"/>
              <a:t/>
            </a:r>
            <a:br>
              <a:rPr lang="fr-FR" sz="8000" dirty="0" smtClean="0"/>
            </a:br>
            <a:endParaRPr lang="fr-FR" sz="3300" dirty="0">
              <a:solidFill>
                <a:schemeClr val="accent1"/>
              </a:solidFill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1258888" y="2276475"/>
            <a:ext cx="6049962" cy="4176713"/>
          </a:xfrm>
        </p:spPr>
        <p:txBody>
          <a:bodyPr/>
          <a:lstStyle/>
          <a:p>
            <a:pPr eaLnBrk="1" hangingPunct="1"/>
            <a:endParaRPr lang="fr-FR" sz="1000" smtClean="0"/>
          </a:p>
          <a:p>
            <a:pPr eaLnBrk="1" hangingPunct="1"/>
            <a:r>
              <a:rPr lang="fr-FR" sz="2000" smtClean="0"/>
              <a:t>La contribution à la sécurité des personnes et des biens.</a:t>
            </a:r>
          </a:p>
          <a:p>
            <a:pPr eaLnBrk="1" hangingPunct="1"/>
            <a:endParaRPr lang="fr-FR" sz="1600" smtClean="0"/>
          </a:p>
          <a:p>
            <a:pPr eaLnBrk="1" hangingPunct="1"/>
            <a:r>
              <a:rPr lang="fr-FR" sz="2000" smtClean="0"/>
              <a:t>La typologie des risques (mouvements de foule, bagages non identifiés, visite inopportune, malveillance…) ;</a:t>
            </a:r>
          </a:p>
          <a:p>
            <a:pPr eaLnBrk="1" hangingPunct="1">
              <a:buFont typeface="Wingdings 2" pitchFamily="18" charset="2"/>
              <a:buNone/>
            </a:pPr>
            <a:endParaRPr lang="fr-FR" sz="1600" smtClean="0"/>
          </a:p>
          <a:p>
            <a:pPr eaLnBrk="1" hangingPunct="1"/>
            <a:r>
              <a:rPr lang="fr-FR" sz="2000" smtClean="0"/>
              <a:t>Les modalités de prévention (contrôles d’accès, gère-files) doivent être contextualisés selon le lieu de l’accueil : gare, aérogare, salon, évènement, hall d’accueil.</a:t>
            </a:r>
            <a:endParaRPr lang="fr-FR" sz="2000" u="sng" smtClean="0"/>
          </a:p>
          <a:p>
            <a:pPr eaLnBrk="1" hangingPunct="1">
              <a:buFontTx/>
              <a:buNone/>
            </a:pPr>
            <a:r>
              <a:rPr lang="fr-FR" sz="2000" smtClean="0">
                <a:solidFill>
                  <a:srgbClr val="FF0000"/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fr-FR" sz="2000" smtClean="0"/>
              <a:t>     </a:t>
            </a:r>
          </a:p>
          <a:p>
            <a:pPr eaLnBrk="1" hangingPunct="1">
              <a:buFontTx/>
              <a:buNone/>
            </a:pPr>
            <a:endParaRPr lang="fr-FR" sz="2000" smtClean="0"/>
          </a:p>
          <a:p>
            <a:pPr eaLnBrk="1" hangingPunct="1">
              <a:buFont typeface="Wingdings 2" pitchFamily="18" charset="2"/>
              <a:buNone/>
            </a:pPr>
            <a:endParaRPr lang="fr-FR" sz="2000" smtClean="0"/>
          </a:p>
          <a:p>
            <a:pPr eaLnBrk="1" hangingPunct="1"/>
            <a:endParaRPr lang="fr-FR" sz="2000" smtClean="0"/>
          </a:p>
          <a:p>
            <a:pPr eaLnBrk="1" hangingPunct="1"/>
            <a:endParaRPr lang="fr-FR" sz="200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827088" y="1700213"/>
            <a:ext cx="3143250" cy="5715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1B7E90"/>
                </a:solidFill>
              </a:rPr>
              <a:t>SAVOIRS NOUVEAUX  :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1560</TotalTime>
  <Words>597</Words>
  <Application>Microsoft Office PowerPoint</Application>
  <PresentationFormat>Affichage à l'écran (4:3)</PresentationFormat>
  <Paragraphs>139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Tahoma</vt:lpstr>
      <vt:lpstr>Arial</vt:lpstr>
      <vt:lpstr>Calibri</vt:lpstr>
      <vt:lpstr>Constantia</vt:lpstr>
      <vt:lpstr>Wingdings 2</vt:lpstr>
      <vt:lpstr>Wingdings</vt:lpstr>
      <vt:lpstr>ZapfHumnst BT</vt:lpstr>
      <vt:lpstr>Cairo</vt:lpstr>
      <vt:lpstr>Débit</vt:lpstr>
      <vt:lpstr>Diapositive 1</vt:lpstr>
      <vt:lpstr>Différences et Nouveautés</vt:lpstr>
      <vt:lpstr>Les emplois concernés</vt:lpstr>
      <vt:lpstr>Les secteurs d’activités</vt:lpstr>
      <vt:lpstr>Les activités</vt:lpstr>
      <vt:lpstr>  Activités proposées par le référentiel</vt:lpstr>
      <vt:lpstr>    A1. ACCUEIL EN FACE A FACE  </vt:lpstr>
      <vt:lpstr>    A2. ACCUEIL TÉLÉPHONIQUE</vt:lpstr>
      <vt:lpstr>   A3.GESTION DE LA FONCTION ACCUEIL </vt:lpstr>
      <vt:lpstr>A4. LA vente de services ou de produits associée à l’accueil </vt:lpstr>
      <vt:lpstr> A5. ACTIVITÉS ADMINISTRATIVES CONNEXES À L’ACCUEIL  </vt:lpstr>
      <vt:lpstr>Quelques exemples d’accueil en événementiel</vt:lpstr>
      <vt:lpstr>Merci de votre attention</vt:lpstr>
    </vt:vector>
  </TitlesOfParts>
  <Company>GIONTA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Bac Pro Services  renové</dc:title>
  <dc:creator>martine</dc:creator>
  <cp:lastModifiedBy>Philippe VIAIN</cp:lastModifiedBy>
  <cp:revision>83</cp:revision>
  <dcterms:created xsi:type="dcterms:W3CDTF">2010-03-21T15:33:07Z</dcterms:created>
  <dcterms:modified xsi:type="dcterms:W3CDTF">2013-01-29T23:06:42Z</dcterms:modified>
</cp:coreProperties>
</file>