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78" r:id="rId4"/>
    <p:sldId id="277" r:id="rId5"/>
    <p:sldId id="283" r:id="rId6"/>
    <p:sldId id="284" r:id="rId7"/>
    <p:sldId id="258" r:id="rId8"/>
    <p:sldId id="260" r:id="rId9"/>
    <p:sldId id="267" r:id="rId10"/>
    <p:sldId id="285" r:id="rId11"/>
    <p:sldId id="280" r:id="rId12"/>
    <p:sldId id="282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77B15"/>
    <a:srgbClr val="F5801F"/>
    <a:srgbClr val="38B81E"/>
    <a:srgbClr val="00C000"/>
    <a:srgbClr val="8FFFC2"/>
    <a:srgbClr val="19FF81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ABC1F-B305-446E-A737-DB0D208E031C}" type="doc">
      <dgm:prSet loTypeId="urn:microsoft.com/office/officeart/2005/8/layout/process2" loCatId="process" qsTypeId="urn:microsoft.com/office/officeart/2005/8/quickstyle/simple1#1" qsCatId="simple" csTypeId="urn:microsoft.com/office/officeart/2005/8/colors/accent6_1" csCatId="accent6" phldr="1"/>
      <dgm:spPr/>
    </dgm:pt>
    <dgm:pt modelId="{587432D8-BAA2-40A9-B1EC-571689E9F1DA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 b="1" dirty="0" smtClean="0">
              <a:latin typeface="Arial Narrow" pitchFamily="34" charset="0"/>
            </a:rPr>
            <a:t>Gestionnaire commercial</a:t>
          </a:r>
          <a:endParaRPr lang="fr-FR" sz="1800" b="1" dirty="0">
            <a:latin typeface="Arial Narrow" pitchFamily="34" charset="0"/>
          </a:endParaRPr>
        </a:p>
      </dgm:t>
    </dgm:pt>
    <dgm:pt modelId="{3BE79257-B8A3-49CD-AFAF-D927A530311F}" type="parTrans" cxnId="{2A2510C6-D78D-4A4A-9B63-E2F5C2101FB0}">
      <dgm:prSet/>
      <dgm:spPr/>
      <dgm:t>
        <a:bodyPr/>
        <a:lstStyle/>
        <a:p>
          <a:endParaRPr lang="fr-FR"/>
        </a:p>
      </dgm:t>
    </dgm:pt>
    <dgm:pt modelId="{D59DE94A-F5CC-4F25-B183-66E50146B3DB}" type="sibTrans" cxnId="{2A2510C6-D78D-4A4A-9B63-E2F5C2101FB0}">
      <dgm:prSet/>
      <dgm:spPr>
        <a:solidFill>
          <a:srgbClr val="F77B15"/>
        </a:solidFill>
      </dgm:spPr>
      <dgm:t>
        <a:bodyPr/>
        <a:lstStyle/>
        <a:p>
          <a:endParaRPr lang="fr-FR"/>
        </a:p>
      </dgm:t>
    </dgm:pt>
    <dgm:pt modelId="{01A5904E-ABB3-4C04-99CD-EEE2DE1EC972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 b="1" dirty="0" smtClean="0">
              <a:latin typeface="Arial Narrow" pitchFamily="34" charset="0"/>
            </a:rPr>
            <a:t>Gestionnaire du personnel</a:t>
          </a:r>
          <a:endParaRPr lang="fr-FR" sz="1800" b="1" dirty="0">
            <a:latin typeface="Arial Narrow" pitchFamily="34" charset="0"/>
          </a:endParaRPr>
        </a:p>
      </dgm:t>
    </dgm:pt>
    <dgm:pt modelId="{933098DE-6A3C-4C44-B3FD-E2978A629A55}" type="parTrans" cxnId="{F536C7E2-5D99-4D33-9BDA-B03066655704}">
      <dgm:prSet/>
      <dgm:spPr/>
      <dgm:t>
        <a:bodyPr/>
        <a:lstStyle/>
        <a:p>
          <a:endParaRPr lang="fr-FR"/>
        </a:p>
      </dgm:t>
    </dgm:pt>
    <dgm:pt modelId="{57E7C9C3-429E-4239-9F4E-19991E4BF68E}" type="sibTrans" cxnId="{F536C7E2-5D99-4D33-9BDA-B03066655704}">
      <dgm:prSet/>
      <dgm:spPr>
        <a:solidFill>
          <a:srgbClr val="F77B15"/>
        </a:solidFill>
      </dgm:spPr>
      <dgm:t>
        <a:bodyPr/>
        <a:lstStyle/>
        <a:p>
          <a:endParaRPr lang="fr-FR"/>
        </a:p>
      </dgm:t>
    </dgm:pt>
    <dgm:pt modelId="{486D17E9-F961-44A6-9A33-3171B3025CEA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 b="1" dirty="0" smtClean="0">
              <a:latin typeface="Arial Narrow" pitchFamily="34" charset="0"/>
            </a:rPr>
            <a:t>Gestionnaire administratif</a:t>
          </a:r>
          <a:endParaRPr lang="fr-FR" sz="1800" b="1" dirty="0">
            <a:latin typeface="Arial Narrow" pitchFamily="34" charset="0"/>
          </a:endParaRPr>
        </a:p>
      </dgm:t>
    </dgm:pt>
    <dgm:pt modelId="{BF1093B6-B596-434E-9A00-45CDDC235156}" type="parTrans" cxnId="{F8F55DA8-5661-4DF7-A300-DAEEFB1998E2}">
      <dgm:prSet/>
      <dgm:spPr/>
      <dgm:t>
        <a:bodyPr/>
        <a:lstStyle/>
        <a:p>
          <a:endParaRPr lang="fr-FR"/>
        </a:p>
      </dgm:t>
    </dgm:pt>
    <dgm:pt modelId="{29EE0B75-067B-47CB-8C92-9EE3C423E0AE}" type="sibTrans" cxnId="{F8F55DA8-5661-4DF7-A300-DAEEFB1998E2}">
      <dgm:prSet/>
      <dgm:spPr>
        <a:solidFill>
          <a:srgbClr val="F77B15"/>
        </a:solidFill>
      </dgm:spPr>
      <dgm:t>
        <a:bodyPr/>
        <a:lstStyle/>
        <a:p>
          <a:endParaRPr lang="fr-FR"/>
        </a:p>
      </dgm:t>
    </dgm:pt>
    <dgm:pt modelId="{C0B3C929-C19C-4198-B2C9-C45FDEE97DCF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 b="1" dirty="0" smtClean="0">
              <a:latin typeface="Arial Narrow" pitchFamily="34" charset="0"/>
            </a:rPr>
            <a:t>Gestionnaire</a:t>
          </a:r>
          <a:r>
            <a:rPr lang="fr-FR" sz="1400" dirty="0" smtClean="0"/>
            <a:t> </a:t>
          </a:r>
          <a:r>
            <a:rPr lang="fr-FR" sz="1800" b="1" dirty="0" smtClean="0">
              <a:latin typeface="Arial Narrow" pitchFamily="34" charset="0"/>
            </a:rPr>
            <a:t>administratif</a:t>
          </a:r>
          <a:r>
            <a:rPr lang="fr-FR" sz="1400" dirty="0" smtClean="0"/>
            <a:t> </a:t>
          </a:r>
          <a:r>
            <a:rPr lang="fr-FR" sz="1800" b="1" dirty="0" smtClean="0">
              <a:latin typeface="Arial Narrow" pitchFamily="34" charset="0"/>
            </a:rPr>
            <a:t>des</a:t>
          </a:r>
          <a:r>
            <a:rPr lang="fr-FR" sz="1400" dirty="0" smtClean="0"/>
            <a:t> </a:t>
          </a:r>
          <a:r>
            <a:rPr lang="fr-FR" sz="1800" b="1" dirty="0" smtClean="0">
              <a:latin typeface="Arial Narrow" pitchFamily="34" charset="0"/>
            </a:rPr>
            <a:t>ventes</a:t>
          </a:r>
          <a:endParaRPr lang="fr-FR" sz="1800" b="1" dirty="0">
            <a:latin typeface="Arial Narrow" pitchFamily="34" charset="0"/>
          </a:endParaRPr>
        </a:p>
      </dgm:t>
    </dgm:pt>
    <dgm:pt modelId="{677E91A6-D499-4841-A89F-39E0258122B7}" type="parTrans" cxnId="{86BE4C07-556D-49D0-A3FF-2DE2E032D433}">
      <dgm:prSet/>
      <dgm:spPr/>
      <dgm:t>
        <a:bodyPr/>
        <a:lstStyle/>
        <a:p>
          <a:endParaRPr lang="fr-FR"/>
        </a:p>
      </dgm:t>
    </dgm:pt>
    <dgm:pt modelId="{ED1ACB28-4670-4C0B-BD68-FDC6676CFDAA}" type="sibTrans" cxnId="{86BE4C07-556D-49D0-A3FF-2DE2E032D433}">
      <dgm:prSet/>
      <dgm:spPr/>
      <dgm:t>
        <a:bodyPr/>
        <a:lstStyle/>
        <a:p>
          <a:endParaRPr lang="fr-FR"/>
        </a:p>
      </dgm:t>
    </dgm:pt>
    <dgm:pt modelId="{EA5A7DE5-B47F-4183-BFF8-026EA35744B8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 b="1" dirty="0" smtClean="0">
              <a:latin typeface="Arial Narrow" pitchFamily="34" charset="0"/>
            </a:rPr>
            <a:t>Assistant</a:t>
          </a:r>
          <a:r>
            <a:rPr lang="fr-FR" sz="1400" dirty="0" smtClean="0"/>
            <a:t> </a:t>
          </a:r>
          <a:r>
            <a:rPr lang="fr-FR" sz="1800" b="1" dirty="0" smtClean="0">
              <a:latin typeface="Arial Narrow" pitchFamily="34" charset="0"/>
            </a:rPr>
            <a:t>de</a:t>
          </a:r>
          <a:r>
            <a:rPr lang="fr-FR" sz="1400" dirty="0" smtClean="0"/>
            <a:t> </a:t>
          </a:r>
          <a:r>
            <a:rPr lang="fr-FR" sz="1800" b="1" dirty="0" smtClean="0">
              <a:latin typeface="Arial Narrow" pitchFamily="34" charset="0"/>
            </a:rPr>
            <a:t>gestion</a:t>
          </a:r>
          <a:endParaRPr lang="fr-FR" sz="1800" b="1" dirty="0">
            <a:latin typeface="Arial Narrow" pitchFamily="34" charset="0"/>
          </a:endParaRPr>
        </a:p>
      </dgm:t>
    </dgm:pt>
    <dgm:pt modelId="{38E8F3CB-B797-4A4D-8606-D823F21D94C1}" type="parTrans" cxnId="{44F9C9DD-DD74-4728-9AB3-087943F66294}">
      <dgm:prSet/>
      <dgm:spPr/>
      <dgm:t>
        <a:bodyPr/>
        <a:lstStyle/>
        <a:p>
          <a:endParaRPr lang="fr-FR"/>
        </a:p>
      </dgm:t>
    </dgm:pt>
    <dgm:pt modelId="{4F2B937A-8C70-4CDB-82BF-2B8C3F940F2C}" type="sibTrans" cxnId="{44F9C9DD-DD74-4728-9AB3-087943F66294}">
      <dgm:prSet/>
      <dgm:spPr>
        <a:solidFill>
          <a:srgbClr val="F77B15"/>
        </a:solidFill>
      </dgm:spPr>
      <dgm:t>
        <a:bodyPr/>
        <a:lstStyle/>
        <a:p>
          <a:endParaRPr lang="fr-FR"/>
        </a:p>
      </dgm:t>
    </dgm:pt>
    <dgm:pt modelId="{A08CCB13-5536-417F-B3E2-8B115F990AE3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 b="1" dirty="0" smtClean="0">
              <a:latin typeface="Arial Narrow" pitchFamily="34" charset="0"/>
            </a:rPr>
            <a:t>Gestionnaire</a:t>
          </a:r>
          <a:r>
            <a:rPr lang="fr-FR" sz="1400" dirty="0" smtClean="0"/>
            <a:t> </a:t>
          </a:r>
          <a:r>
            <a:rPr lang="fr-FR" sz="1800" b="1" dirty="0" smtClean="0">
              <a:latin typeface="Arial Narrow" pitchFamily="34" charset="0"/>
            </a:rPr>
            <a:t>administratif</a:t>
          </a:r>
          <a:endParaRPr lang="fr-FR" sz="1800" b="1" dirty="0">
            <a:latin typeface="Arial Narrow" pitchFamily="34" charset="0"/>
          </a:endParaRPr>
        </a:p>
      </dgm:t>
    </dgm:pt>
    <dgm:pt modelId="{76791D50-E40F-4B29-A677-C7AECA52E39C}" type="parTrans" cxnId="{027C9DE6-DA6B-47E2-816A-BBF2FE3CC0F3}">
      <dgm:prSet/>
      <dgm:spPr/>
      <dgm:t>
        <a:bodyPr/>
        <a:lstStyle/>
        <a:p>
          <a:endParaRPr lang="fr-FR"/>
        </a:p>
      </dgm:t>
    </dgm:pt>
    <dgm:pt modelId="{E9879B11-CCE6-4034-B041-65274F63AF8F}" type="sibTrans" cxnId="{027C9DE6-DA6B-47E2-816A-BBF2FE3CC0F3}">
      <dgm:prSet/>
      <dgm:spPr>
        <a:solidFill>
          <a:srgbClr val="F77B15"/>
        </a:solidFill>
      </dgm:spPr>
      <dgm:t>
        <a:bodyPr/>
        <a:lstStyle/>
        <a:p>
          <a:endParaRPr lang="fr-FR"/>
        </a:p>
      </dgm:t>
    </dgm:pt>
    <dgm:pt modelId="{ADAA8974-FCB0-44B8-A6EA-6305007966E3}" type="pres">
      <dgm:prSet presAssocID="{2E9ABC1F-B305-446E-A737-DB0D208E031C}" presName="linearFlow" presStyleCnt="0">
        <dgm:presLayoutVars>
          <dgm:resizeHandles val="exact"/>
        </dgm:presLayoutVars>
      </dgm:prSet>
      <dgm:spPr/>
    </dgm:pt>
    <dgm:pt modelId="{5FB24B5B-2139-4557-84C0-5249CAC4F644}" type="pres">
      <dgm:prSet presAssocID="{587432D8-BAA2-40A9-B1EC-571689E9F1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DB3D6E-160C-4B70-A0AF-BD5380D413DE}" type="pres">
      <dgm:prSet presAssocID="{D59DE94A-F5CC-4F25-B183-66E50146B3DB}" presName="sibTrans" presStyleLbl="sibTrans2D1" presStyleIdx="0" presStyleCnt="5"/>
      <dgm:spPr/>
      <dgm:t>
        <a:bodyPr/>
        <a:lstStyle/>
        <a:p>
          <a:endParaRPr lang="fr-FR"/>
        </a:p>
      </dgm:t>
    </dgm:pt>
    <dgm:pt modelId="{1A154B34-2527-4BDB-B021-5A7DF1889A08}" type="pres">
      <dgm:prSet presAssocID="{D59DE94A-F5CC-4F25-B183-66E50146B3DB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DEC25597-A651-45EA-A388-52F5A0B65429}" type="pres">
      <dgm:prSet presAssocID="{01A5904E-ABB3-4C04-99CD-EEE2DE1EC9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FDB230-D345-4F91-9F64-C7C5B8B02ABE}" type="pres">
      <dgm:prSet presAssocID="{57E7C9C3-429E-4239-9F4E-19991E4BF68E}" presName="sibTrans" presStyleLbl="sibTrans2D1" presStyleIdx="1" presStyleCnt="5"/>
      <dgm:spPr/>
      <dgm:t>
        <a:bodyPr/>
        <a:lstStyle/>
        <a:p>
          <a:endParaRPr lang="fr-FR"/>
        </a:p>
      </dgm:t>
    </dgm:pt>
    <dgm:pt modelId="{4CECE7A3-982C-434E-B12D-10E4F8C186F9}" type="pres">
      <dgm:prSet presAssocID="{57E7C9C3-429E-4239-9F4E-19991E4BF68E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0512E7A6-243A-4B81-BD47-524C7BA693C8}" type="pres">
      <dgm:prSet presAssocID="{486D17E9-F961-44A6-9A33-3171B3025CEA}" presName="node" presStyleLbl="node1" presStyleIdx="2" presStyleCnt="6" custLinFactNeighborX="598" custLinFactNeighborY="47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D4E768-E94E-4FE1-B5F6-0AB9A1EAE21F}" type="pres">
      <dgm:prSet presAssocID="{29EE0B75-067B-47CB-8C92-9EE3C423E0AE}" presName="sibTrans" presStyleLbl="sibTrans2D1" presStyleIdx="2" presStyleCnt="5"/>
      <dgm:spPr/>
      <dgm:t>
        <a:bodyPr/>
        <a:lstStyle/>
        <a:p>
          <a:endParaRPr lang="fr-FR"/>
        </a:p>
      </dgm:t>
    </dgm:pt>
    <dgm:pt modelId="{B8FFEBD3-368E-422B-BC7B-D2C50BDFCCAF}" type="pres">
      <dgm:prSet presAssocID="{29EE0B75-067B-47CB-8C92-9EE3C423E0AE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ADE3A975-F0DE-41E7-93D8-C5D2F126EC6D}" type="pres">
      <dgm:prSet presAssocID="{EA5A7DE5-B47F-4183-BFF8-026EA35744B8}" presName="node" presStyleLbl="node1" presStyleIdx="3" presStyleCnt="6" custLinFactNeighborX="598" custLinFactNeighborY="-53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2665E1-4810-4A83-BE04-98E0573C5A0D}" type="pres">
      <dgm:prSet presAssocID="{4F2B937A-8C70-4CDB-82BF-2B8C3F940F2C}" presName="sibTrans" presStyleLbl="sibTrans2D1" presStyleIdx="3" presStyleCnt="5"/>
      <dgm:spPr/>
      <dgm:t>
        <a:bodyPr/>
        <a:lstStyle/>
        <a:p>
          <a:endParaRPr lang="fr-FR"/>
        </a:p>
      </dgm:t>
    </dgm:pt>
    <dgm:pt modelId="{F7825602-423C-42A5-BED6-5E47228A8B7B}" type="pres">
      <dgm:prSet presAssocID="{4F2B937A-8C70-4CDB-82BF-2B8C3F940F2C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C94496BE-B5D3-4331-A354-4ECE2ABD0290}" type="pres">
      <dgm:prSet presAssocID="{A08CCB13-5536-417F-B3E2-8B115F990A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D8062-6E22-4B81-9528-55319320F6D2}" type="pres">
      <dgm:prSet presAssocID="{E9879B11-CCE6-4034-B041-65274F63AF8F}" presName="sibTrans" presStyleLbl="sibTrans2D1" presStyleIdx="4" presStyleCnt="5"/>
      <dgm:spPr/>
      <dgm:t>
        <a:bodyPr/>
        <a:lstStyle/>
        <a:p>
          <a:endParaRPr lang="fr-FR"/>
        </a:p>
      </dgm:t>
    </dgm:pt>
    <dgm:pt modelId="{F52AA28A-73BC-4A29-AEDE-8F382DAD0775}" type="pres">
      <dgm:prSet presAssocID="{E9879B11-CCE6-4034-B041-65274F63AF8F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70D6DE92-1D54-41B8-BADA-E5BEC30D23AB}" type="pres">
      <dgm:prSet presAssocID="{C0B3C929-C19C-4198-B2C9-C45FDEE97D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16F5246-C030-344D-95B2-3308EA0262A5}" type="presOf" srcId="{E9879B11-CCE6-4034-B041-65274F63AF8F}" destId="{F52AA28A-73BC-4A29-AEDE-8F382DAD0775}" srcOrd="1" destOrd="0" presId="urn:microsoft.com/office/officeart/2005/8/layout/process2"/>
    <dgm:cxn modelId="{5F29134E-4CB9-0747-899D-B48C45D975EF}" type="presOf" srcId="{C0B3C929-C19C-4198-B2C9-C45FDEE97DCF}" destId="{70D6DE92-1D54-41B8-BADA-E5BEC30D23AB}" srcOrd="0" destOrd="0" presId="urn:microsoft.com/office/officeart/2005/8/layout/process2"/>
    <dgm:cxn modelId="{81125DB5-E676-4446-AC56-60164511EE6E}" type="presOf" srcId="{4F2B937A-8C70-4CDB-82BF-2B8C3F940F2C}" destId="{F7825602-423C-42A5-BED6-5E47228A8B7B}" srcOrd="1" destOrd="0" presId="urn:microsoft.com/office/officeart/2005/8/layout/process2"/>
    <dgm:cxn modelId="{929FC537-F1AD-B24D-A833-460CDE9EC2DE}" type="presOf" srcId="{01A5904E-ABB3-4C04-99CD-EEE2DE1EC972}" destId="{DEC25597-A651-45EA-A388-52F5A0B65429}" srcOrd="0" destOrd="0" presId="urn:microsoft.com/office/officeart/2005/8/layout/process2"/>
    <dgm:cxn modelId="{6FBEC25C-3995-FA4E-939D-295C3B0AF2A1}" type="presOf" srcId="{486D17E9-F961-44A6-9A33-3171B3025CEA}" destId="{0512E7A6-243A-4B81-BD47-524C7BA693C8}" srcOrd="0" destOrd="0" presId="urn:microsoft.com/office/officeart/2005/8/layout/process2"/>
    <dgm:cxn modelId="{F5C5E82B-E269-EF48-BB6F-29A6856DEF5C}" type="presOf" srcId="{57E7C9C3-429E-4239-9F4E-19991E4BF68E}" destId="{4CECE7A3-982C-434E-B12D-10E4F8C186F9}" srcOrd="1" destOrd="0" presId="urn:microsoft.com/office/officeart/2005/8/layout/process2"/>
    <dgm:cxn modelId="{7EE1FC2B-3A34-0C47-979A-1087CE92371C}" type="presOf" srcId="{587432D8-BAA2-40A9-B1EC-571689E9F1DA}" destId="{5FB24B5B-2139-4557-84C0-5249CAC4F644}" srcOrd="0" destOrd="0" presId="urn:microsoft.com/office/officeart/2005/8/layout/process2"/>
    <dgm:cxn modelId="{44F9C9DD-DD74-4728-9AB3-087943F66294}" srcId="{2E9ABC1F-B305-446E-A737-DB0D208E031C}" destId="{EA5A7DE5-B47F-4183-BFF8-026EA35744B8}" srcOrd="3" destOrd="0" parTransId="{38E8F3CB-B797-4A4D-8606-D823F21D94C1}" sibTransId="{4F2B937A-8C70-4CDB-82BF-2B8C3F940F2C}"/>
    <dgm:cxn modelId="{5E5A107D-11D4-604C-9CBD-DE7A775DA624}" type="presOf" srcId="{EA5A7DE5-B47F-4183-BFF8-026EA35744B8}" destId="{ADE3A975-F0DE-41E7-93D8-C5D2F126EC6D}" srcOrd="0" destOrd="0" presId="urn:microsoft.com/office/officeart/2005/8/layout/process2"/>
    <dgm:cxn modelId="{F8F55DA8-5661-4DF7-A300-DAEEFB1998E2}" srcId="{2E9ABC1F-B305-446E-A737-DB0D208E031C}" destId="{486D17E9-F961-44A6-9A33-3171B3025CEA}" srcOrd="2" destOrd="0" parTransId="{BF1093B6-B596-434E-9A00-45CDDC235156}" sibTransId="{29EE0B75-067B-47CB-8C92-9EE3C423E0AE}"/>
    <dgm:cxn modelId="{86BE4C07-556D-49D0-A3FF-2DE2E032D433}" srcId="{2E9ABC1F-B305-446E-A737-DB0D208E031C}" destId="{C0B3C929-C19C-4198-B2C9-C45FDEE97DCF}" srcOrd="5" destOrd="0" parTransId="{677E91A6-D499-4841-A89F-39E0258122B7}" sibTransId="{ED1ACB28-4670-4C0B-BD68-FDC6676CFDAA}"/>
    <dgm:cxn modelId="{2A2510C6-D78D-4A4A-9B63-E2F5C2101FB0}" srcId="{2E9ABC1F-B305-446E-A737-DB0D208E031C}" destId="{587432D8-BAA2-40A9-B1EC-571689E9F1DA}" srcOrd="0" destOrd="0" parTransId="{3BE79257-B8A3-49CD-AFAF-D927A530311F}" sibTransId="{D59DE94A-F5CC-4F25-B183-66E50146B3DB}"/>
    <dgm:cxn modelId="{504D1FD8-A41F-0C4B-984C-CBE334F9058F}" type="presOf" srcId="{D59DE94A-F5CC-4F25-B183-66E50146B3DB}" destId="{B3DB3D6E-160C-4B70-A0AF-BD5380D413DE}" srcOrd="0" destOrd="0" presId="urn:microsoft.com/office/officeart/2005/8/layout/process2"/>
    <dgm:cxn modelId="{2FDEB9B2-7DF3-564E-877E-39315D88B7E5}" type="presOf" srcId="{2E9ABC1F-B305-446E-A737-DB0D208E031C}" destId="{ADAA8974-FCB0-44B8-A6EA-6305007966E3}" srcOrd="0" destOrd="0" presId="urn:microsoft.com/office/officeart/2005/8/layout/process2"/>
    <dgm:cxn modelId="{D0404C27-09BC-BB4E-BD3A-CE6E10A214F9}" type="presOf" srcId="{29EE0B75-067B-47CB-8C92-9EE3C423E0AE}" destId="{92D4E768-E94E-4FE1-B5F6-0AB9A1EAE21F}" srcOrd="0" destOrd="0" presId="urn:microsoft.com/office/officeart/2005/8/layout/process2"/>
    <dgm:cxn modelId="{3746086B-01A3-7C42-A5B9-3A6D919E67DE}" type="presOf" srcId="{D59DE94A-F5CC-4F25-B183-66E50146B3DB}" destId="{1A154B34-2527-4BDB-B021-5A7DF1889A08}" srcOrd="1" destOrd="0" presId="urn:microsoft.com/office/officeart/2005/8/layout/process2"/>
    <dgm:cxn modelId="{F536C7E2-5D99-4D33-9BDA-B03066655704}" srcId="{2E9ABC1F-B305-446E-A737-DB0D208E031C}" destId="{01A5904E-ABB3-4C04-99CD-EEE2DE1EC972}" srcOrd="1" destOrd="0" parTransId="{933098DE-6A3C-4C44-B3FD-E2978A629A55}" sibTransId="{57E7C9C3-429E-4239-9F4E-19991E4BF68E}"/>
    <dgm:cxn modelId="{00BB921D-61FC-7B43-B5DB-D54735EE5BDF}" type="presOf" srcId="{A08CCB13-5536-417F-B3E2-8B115F990AE3}" destId="{C94496BE-B5D3-4331-A354-4ECE2ABD0290}" srcOrd="0" destOrd="0" presId="urn:microsoft.com/office/officeart/2005/8/layout/process2"/>
    <dgm:cxn modelId="{CFCAD9EC-9EA7-9441-BE26-01384F7E3C93}" type="presOf" srcId="{E9879B11-CCE6-4034-B041-65274F63AF8F}" destId="{EDFD8062-6E22-4B81-9528-55319320F6D2}" srcOrd="0" destOrd="0" presId="urn:microsoft.com/office/officeart/2005/8/layout/process2"/>
    <dgm:cxn modelId="{A0EE38CB-24CC-4841-8840-CAE42A3D3B5D}" type="presOf" srcId="{4F2B937A-8C70-4CDB-82BF-2B8C3F940F2C}" destId="{CB2665E1-4810-4A83-BE04-98E0573C5A0D}" srcOrd="0" destOrd="0" presId="urn:microsoft.com/office/officeart/2005/8/layout/process2"/>
    <dgm:cxn modelId="{027C9DE6-DA6B-47E2-816A-BBF2FE3CC0F3}" srcId="{2E9ABC1F-B305-446E-A737-DB0D208E031C}" destId="{A08CCB13-5536-417F-B3E2-8B115F990AE3}" srcOrd="4" destOrd="0" parTransId="{76791D50-E40F-4B29-A677-C7AECA52E39C}" sibTransId="{E9879B11-CCE6-4034-B041-65274F63AF8F}"/>
    <dgm:cxn modelId="{0A4F1813-45E0-C143-B935-BD4B17FEACD8}" type="presOf" srcId="{29EE0B75-067B-47CB-8C92-9EE3C423E0AE}" destId="{B8FFEBD3-368E-422B-BC7B-D2C50BDFCCAF}" srcOrd="1" destOrd="0" presId="urn:microsoft.com/office/officeart/2005/8/layout/process2"/>
    <dgm:cxn modelId="{EEBD24BF-D35F-5E4E-A49C-B779B92E0AD2}" type="presOf" srcId="{57E7C9C3-429E-4239-9F4E-19991E4BF68E}" destId="{87FDB230-D345-4F91-9F64-C7C5B8B02ABE}" srcOrd="0" destOrd="0" presId="urn:microsoft.com/office/officeart/2005/8/layout/process2"/>
    <dgm:cxn modelId="{36B6F2B3-7ECC-C149-A72E-BD0E6791FAC4}" type="presParOf" srcId="{ADAA8974-FCB0-44B8-A6EA-6305007966E3}" destId="{5FB24B5B-2139-4557-84C0-5249CAC4F644}" srcOrd="0" destOrd="0" presId="urn:microsoft.com/office/officeart/2005/8/layout/process2"/>
    <dgm:cxn modelId="{029CA596-E649-C54B-8EC8-A24CC130FFF1}" type="presParOf" srcId="{ADAA8974-FCB0-44B8-A6EA-6305007966E3}" destId="{B3DB3D6E-160C-4B70-A0AF-BD5380D413DE}" srcOrd="1" destOrd="0" presId="urn:microsoft.com/office/officeart/2005/8/layout/process2"/>
    <dgm:cxn modelId="{BAA17801-2328-414F-92C1-075A6B042DB0}" type="presParOf" srcId="{B3DB3D6E-160C-4B70-A0AF-BD5380D413DE}" destId="{1A154B34-2527-4BDB-B021-5A7DF1889A08}" srcOrd="0" destOrd="0" presId="urn:microsoft.com/office/officeart/2005/8/layout/process2"/>
    <dgm:cxn modelId="{EAC4F779-0B25-3049-A676-D309A2C05F0E}" type="presParOf" srcId="{ADAA8974-FCB0-44B8-A6EA-6305007966E3}" destId="{DEC25597-A651-45EA-A388-52F5A0B65429}" srcOrd="2" destOrd="0" presId="urn:microsoft.com/office/officeart/2005/8/layout/process2"/>
    <dgm:cxn modelId="{B26640E1-F9CB-454F-9D80-045DB70436C9}" type="presParOf" srcId="{ADAA8974-FCB0-44B8-A6EA-6305007966E3}" destId="{87FDB230-D345-4F91-9F64-C7C5B8B02ABE}" srcOrd="3" destOrd="0" presId="urn:microsoft.com/office/officeart/2005/8/layout/process2"/>
    <dgm:cxn modelId="{3F018B70-E540-D34C-992E-73BCD7B2088E}" type="presParOf" srcId="{87FDB230-D345-4F91-9F64-C7C5B8B02ABE}" destId="{4CECE7A3-982C-434E-B12D-10E4F8C186F9}" srcOrd="0" destOrd="0" presId="urn:microsoft.com/office/officeart/2005/8/layout/process2"/>
    <dgm:cxn modelId="{9B20F9CA-6C97-E04B-AC8A-333DF7D8155C}" type="presParOf" srcId="{ADAA8974-FCB0-44B8-A6EA-6305007966E3}" destId="{0512E7A6-243A-4B81-BD47-524C7BA693C8}" srcOrd="4" destOrd="0" presId="urn:microsoft.com/office/officeart/2005/8/layout/process2"/>
    <dgm:cxn modelId="{588D2499-8062-F444-8F38-8BF87B16C15F}" type="presParOf" srcId="{ADAA8974-FCB0-44B8-A6EA-6305007966E3}" destId="{92D4E768-E94E-4FE1-B5F6-0AB9A1EAE21F}" srcOrd="5" destOrd="0" presId="urn:microsoft.com/office/officeart/2005/8/layout/process2"/>
    <dgm:cxn modelId="{E5FE5410-A82D-D94E-85A7-A1A820E815BE}" type="presParOf" srcId="{92D4E768-E94E-4FE1-B5F6-0AB9A1EAE21F}" destId="{B8FFEBD3-368E-422B-BC7B-D2C50BDFCCAF}" srcOrd="0" destOrd="0" presId="urn:microsoft.com/office/officeart/2005/8/layout/process2"/>
    <dgm:cxn modelId="{B16D23A4-BC24-934B-B3FD-15778450E043}" type="presParOf" srcId="{ADAA8974-FCB0-44B8-A6EA-6305007966E3}" destId="{ADE3A975-F0DE-41E7-93D8-C5D2F126EC6D}" srcOrd="6" destOrd="0" presId="urn:microsoft.com/office/officeart/2005/8/layout/process2"/>
    <dgm:cxn modelId="{7FC90F0C-19EA-8B4D-AE89-687439D45842}" type="presParOf" srcId="{ADAA8974-FCB0-44B8-A6EA-6305007966E3}" destId="{CB2665E1-4810-4A83-BE04-98E0573C5A0D}" srcOrd="7" destOrd="0" presId="urn:microsoft.com/office/officeart/2005/8/layout/process2"/>
    <dgm:cxn modelId="{A94D5052-8D2B-3546-865C-87072C5E331C}" type="presParOf" srcId="{CB2665E1-4810-4A83-BE04-98E0573C5A0D}" destId="{F7825602-423C-42A5-BED6-5E47228A8B7B}" srcOrd="0" destOrd="0" presId="urn:microsoft.com/office/officeart/2005/8/layout/process2"/>
    <dgm:cxn modelId="{64020B68-DA3B-EA41-985A-B9D6571ADC5B}" type="presParOf" srcId="{ADAA8974-FCB0-44B8-A6EA-6305007966E3}" destId="{C94496BE-B5D3-4331-A354-4ECE2ABD0290}" srcOrd="8" destOrd="0" presId="urn:microsoft.com/office/officeart/2005/8/layout/process2"/>
    <dgm:cxn modelId="{F49B6824-5AA6-BB43-A9A2-2CB6FED811C9}" type="presParOf" srcId="{ADAA8974-FCB0-44B8-A6EA-6305007966E3}" destId="{EDFD8062-6E22-4B81-9528-55319320F6D2}" srcOrd="9" destOrd="0" presId="urn:microsoft.com/office/officeart/2005/8/layout/process2"/>
    <dgm:cxn modelId="{B6B095F7-FCC0-6B42-AFBD-8B9E295BE9B4}" type="presParOf" srcId="{EDFD8062-6E22-4B81-9528-55319320F6D2}" destId="{F52AA28A-73BC-4A29-AEDE-8F382DAD0775}" srcOrd="0" destOrd="0" presId="urn:microsoft.com/office/officeart/2005/8/layout/process2"/>
    <dgm:cxn modelId="{5068C57C-2659-144C-BA26-4EFF51ACB893}" type="presParOf" srcId="{ADAA8974-FCB0-44B8-A6EA-6305007966E3}" destId="{70D6DE92-1D54-41B8-BADA-E5BEC30D23AB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04D0B-8BA9-4398-9DE4-54A6FA5C98D6}" type="doc">
      <dgm:prSet loTypeId="urn:microsoft.com/office/officeart/2005/8/layout/hList6" loCatId="list" qsTypeId="urn:microsoft.com/office/officeart/2005/8/quickstyle/simple1#2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17D5DF20-7AE9-4EF7-9AEB-637353D52A58}">
      <dgm:prSet phldrT="[Texte]" custT="1"/>
      <dgm:spPr/>
      <dgm:t>
        <a:bodyPr/>
        <a:lstStyle/>
        <a:p>
          <a:r>
            <a:rPr lang="fr-FR" sz="4800" b="1" dirty="0" smtClean="0">
              <a:latin typeface="Arial Narrow" pitchFamily="34" charset="0"/>
            </a:rPr>
            <a:t>BTS</a:t>
          </a:r>
          <a:r>
            <a:rPr lang="fr-FR" sz="3000" dirty="0" smtClean="0">
              <a:latin typeface="Arial Narrow" pitchFamily="34" charset="0"/>
            </a:rPr>
            <a:t> </a:t>
          </a:r>
          <a:r>
            <a:rPr lang="fr-FR" sz="2400" dirty="0" smtClean="0">
              <a:latin typeface="Arial Narrow" pitchFamily="34" charset="0"/>
            </a:rPr>
            <a:t>Assistant de Gestion </a:t>
          </a:r>
        </a:p>
        <a:p>
          <a:r>
            <a:rPr lang="fr-FR" sz="2400" dirty="0" smtClean="0">
              <a:latin typeface="Arial Narrow" pitchFamily="34" charset="0"/>
            </a:rPr>
            <a:t>PME / PMI</a:t>
          </a:r>
          <a:endParaRPr lang="fr-FR" sz="2400" dirty="0">
            <a:latin typeface="Arial Narrow" pitchFamily="34" charset="0"/>
          </a:endParaRPr>
        </a:p>
      </dgm:t>
    </dgm:pt>
    <dgm:pt modelId="{5EAEBDC0-ADD6-46F4-B4F3-A7ED4C6354C6}" type="parTrans" cxnId="{C507731C-18A6-45C1-95DA-D85EB4CE70E8}">
      <dgm:prSet/>
      <dgm:spPr/>
      <dgm:t>
        <a:bodyPr/>
        <a:lstStyle/>
        <a:p>
          <a:endParaRPr lang="fr-FR"/>
        </a:p>
      </dgm:t>
    </dgm:pt>
    <dgm:pt modelId="{6F41FA2F-598E-4B94-8DB2-0D4F548F07C9}" type="sibTrans" cxnId="{C507731C-18A6-45C1-95DA-D85EB4CE70E8}">
      <dgm:prSet/>
      <dgm:spPr/>
      <dgm:t>
        <a:bodyPr/>
        <a:lstStyle/>
        <a:p>
          <a:endParaRPr lang="fr-FR"/>
        </a:p>
      </dgm:t>
    </dgm:pt>
    <dgm:pt modelId="{6F099A86-05D5-4079-AF54-2485B6C99166}">
      <dgm:prSet phldrT="[Texte]" custT="1"/>
      <dgm:spPr/>
      <dgm:t>
        <a:bodyPr/>
        <a:lstStyle/>
        <a:p>
          <a:r>
            <a:rPr lang="fr-FR" sz="4800" b="1" dirty="0" smtClean="0">
              <a:latin typeface="Arial Narrow" pitchFamily="34" charset="0"/>
            </a:rPr>
            <a:t>BTS</a:t>
          </a:r>
          <a:r>
            <a:rPr lang="fr-FR" sz="3500" dirty="0" smtClean="0">
              <a:latin typeface="Arial Narrow" pitchFamily="34" charset="0"/>
            </a:rPr>
            <a:t> </a:t>
          </a:r>
          <a:r>
            <a:rPr lang="fr-FR" sz="2400" dirty="0" smtClean="0">
              <a:latin typeface="Arial Narrow" pitchFamily="34" charset="0"/>
            </a:rPr>
            <a:t>Assistant de Manager</a:t>
          </a:r>
          <a:endParaRPr lang="fr-FR" sz="2400" dirty="0"/>
        </a:p>
      </dgm:t>
    </dgm:pt>
    <dgm:pt modelId="{0D5AFC9F-5785-483B-B821-8781C3B77D92}" type="parTrans" cxnId="{7EFD4712-DEBF-44B7-B214-EB40C0D85981}">
      <dgm:prSet/>
      <dgm:spPr/>
      <dgm:t>
        <a:bodyPr/>
        <a:lstStyle/>
        <a:p>
          <a:endParaRPr lang="fr-FR"/>
        </a:p>
      </dgm:t>
    </dgm:pt>
    <dgm:pt modelId="{FBD35B42-2015-425A-AB4C-38446BD0C1A3}" type="sibTrans" cxnId="{7EFD4712-DEBF-44B7-B214-EB40C0D85981}">
      <dgm:prSet/>
      <dgm:spPr/>
      <dgm:t>
        <a:bodyPr/>
        <a:lstStyle/>
        <a:p>
          <a:endParaRPr lang="fr-FR"/>
        </a:p>
      </dgm:t>
    </dgm:pt>
    <dgm:pt modelId="{5626807E-65FF-4458-BDC2-36D3D89C2558}">
      <dgm:prSet phldrT="[Texte]" custT="1"/>
      <dgm:spPr/>
      <dgm:t>
        <a:bodyPr/>
        <a:lstStyle/>
        <a:p>
          <a:r>
            <a:rPr lang="fr-FR" sz="4800" b="1" dirty="0" smtClean="0">
              <a:latin typeface="Arial Narrow" pitchFamily="34" charset="0"/>
            </a:rPr>
            <a:t>BTS</a:t>
          </a:r>
          <a:r>
            <a:rPr lang="fr-FR" sz="3500" dirty="0" smtClean="0">
              <a:latin typeface="Arial Narrow" pitchFamily="34" charset="0"/>
            </a:rPr>
            <a:t> </a:t>
          </a:r>
          <a:r>
            <a:rPr lang="fr-FR" sz="2000" dirty="0" smtClean="0">
              <a:latin typeface="Arial Narrow" pitchFamily="34" charset="0"/>
            </a:rPr>
            <a:t>Comptabilité </a:t>
          </a:r>
        </a:p>
        <a:p>
          <a:r>
            <a:rPr lang="fr-FR" sz="2000" dirty="0" smtClean="0">
              <a:latin typeface="Arial Narrow" pitchFamily="34" charset="0"/>
            </a:rPr>
            <a:t>Gestion des</a:t>
          </a:r>
        </a:p>
        <a:p>
          <a:r>
            <a:rPr lang="fr-FR" sz="2000" dirty="0" smtClean="0">
              <a:latin typeface="Arial Narrow" pitchFamily="34" charset="0"/>
            </a:rPr>
            <a:t>Organisations</a:t>
          </a:r>
          <a:endParaRPr lang="fr-FR" sz="2000" dirty="0"/>
        </a:p>
      </dgm:t>
    </dgm:pt>
    <dgm:pt modelId="{B8FB7DE7-D592-4FE9-A228-2548D803B19A}" type="parTrans" cxnId="{985B3604-3DF5-48D8-8F4C-1295C0FB5E30}">
      <dgm:prSet/>
      <dgm:spPr/>
      <dgm:t>
        <a:bodyPr/>
        <a:lstStyle/>
        <a:p>
          <a:endParaRPr lang="fr-FR"/>
        </a:p>
      </dgm:t>
    </dgm:pt>
    <dgm:pt modelId="{DBF1E395-B609-40AB-815A-9977D7083591}" type="sibTrans" cxnId="{985B3604-3DF5-48D8-8F4C-1295C0FB5E30}">
      <dgm:prSet/>
      <dgm:spPr/>
      <dgm:t>
        <a:bodyPr/>
        <a:lstStyle/>
        <a:p>
          <a:endParaRPr lang="fr-FR"/>
        </a:p>
      </dgm:t>
    </dgm:pt>
    <dgm:pt modelId="{06F77739-360F-7648-BFFB-51D5DEA226FA}">
      <dgm:prSet custT="1"/>
      <dgm:spPr/>
      <dgm:t>
        <a:bodyPr/>
        <a:lstStyle/>
        <a:p>
          <a:r>
            <a:rPr lang="fr-FR" sz="2400" b="1" dirty="0" smtClean="0"/>
            <a:t>Classe </a:t>
          </a:r>
          <a:r>
            <a:rPr lang="fr-FR" sz="2400" b="1" dirty="0" err="1" smtClean="0"/>
            <a:t>préparatoire</a:t>
          </a:r>
          <a:r>
            <a:rPr lang="fr-FR" sz="2400" b="1" dirty="0" smtClean="0"/>
            <a:t> aux grandes </a:t>
          </a:r>
          <a:r>
            <a:rPr lang="fr-FR" sz="2400" b="1" dirty="0" err="1" smtClean="0"/>
            <a:t>écoles</a:t>
          </a:r>
          <a:r>
            <a:rPr lang="fr-FR" sz="2400" b="1" dirty="0" smtClean="0"/>
            <a:t> </a:t>
          </a:r>
          <a:r>
            <a:rPr lang="fr-FR" sz="1800" dirty="0" smtClean="0"/>
            <a:t>(</a:t>
          </a:r>
          <a:r>
            <a:rPr lang="fr-FR" sz="1800" dirty="0" err="1" smtClean="0"/>
            <a:t>réservée</a:t>
          </a:r>
          <a:r>
            <a:rPr lang="fr-FR" sz="1800" dirty="0" smtClean="0"/>
            <a:t> aux bacheliers professionnels) </a:t>
          </a:r>
          <a:endParaRPr lang="fr-FR" sz="1800" dirty="0"/>
        </a:p>
      </dgm:t>
    </dgm:pt>
    <dgm:pt modelId="{DDE18AB7-4657-FB41-B073-4BEFE7E696E4}" type="parTrans" cxnId="{C8E69894-8D3A-6947-B6D3-778FC798F485}">
      <dgm:prSet/>
      <dgm:spPr/>
      <dgm:t>
        <a:bodyPr/>
        <a:lstStyle/>
        <a:p>
          <a:endParaRPr lang="fr-FR"/>
        </a:p>
      </dgm:t>
    </dgm:pt>
    <dgm:pt modelId="{EF1DC581-B1F3-6141-842F-3A49B0ADFD72}" type="sibTrans" cxnId="{C8E69894-8D3A-6947-B6D3-778FC798F485}">
      <dgm:prSet/>
      <dgm:spPr/>
      <dgm:t>
        <a:bodyPr/>
        <a:lstStyle/>
        <a:p>
          <a:endParaRPr lang="fr-FR"/>
        </a:p>
      </dgm:t>
    </dgm:pt>
    <dgm:pt modelId="{CC0563D9-8367-4D31-A360-58478404C3DA}" type="pres">
      <dgm:prSet presAssocID="{B3B04D0B-8BA9-4398-9DE4-54A6FA5C98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12AB337-CFAB-4D3E-8EA4-22FD8D61F46A}" type="pres">
      <dgm:prSet presAssocID="{17D5DF20-7AE9-4EF7-9AEB-637353D52A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4A2359-2075-48C4-9FC8-36388687E383}" type="pres">
      <dgm:prSet presAssocID="{6F41FA2F-598E-4B94-8DB2-0D4F548F07C9}" presName="sibTrans" presStyleCnt="0"/>
      <dgm:spPr/>
    </dgm:pt>
    <dgm:pt modelId="{AD7EA82F-9A01-4868-B4AA-6F91A9233B82}" type="pres">
      <dgm:prSet presAssocID="{6F099A86-05D5-4079-AF54-2485B6C991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2A15BD-7617-4BCD-AA31-9CDDD42CE7A8}" type="pres">
      <dgm:prSet presAssocID="{FBD35B42-2015-425A-AB4C-38446BD0C1A3}" presName="sibTrans" presStyleCnt="0"/>
      <dgm:spPr/>
    </dgm:pt>
    <dgm:pt modelId="{74BA0387-4C82-43AE-A1B1-FB2BBAC16DE8}" type="pres">
      <dgm:prSet presAssocID="{5626807E-65FF-4458-BDC2-36D3D89C2558}" presName="node" presStyleLbl="node1" presStyleIdx="2" presStyleCnt="4" custScaleX="95468" custLinFactNeighborX="-22307" custLinFactNeighborY="3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09CEC0-A5F0-224D-8F81-7E519DD74D29}" type="pres">
      <dgm:prSet presAssocID="{DBF1E395-B609-40AB-815A-9977D7083591}" presName="sibTrans" presStyleCnt="0"/>
      <dgm:spPr/>
    </dgm:pt>
    <dgm:pt modelId="{2273936F-63BF-374A-8FF1-F7026CF1B052}" type="pres">
      <dgm:prSet presAssocID="{06F77739-360F-7648-BFFB-51D5DEA226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E69894-8D3A-6947-B6D3-778FC798F485}" srcId="{B3B04D0B-8BA9-4398-9DE4-54A6FA5C98D6}" destId="{06F77739-360F-7648-BFFB-51D5DEA226FA}" srcOrd="3" destOrd="0" parTransId="{DDE18AB7-4657-FB41-B073-4BEFE7E696E4}" sibTransId="{EF1DC581-B1F3-6141-842F-3A49B0ADFD72}"/>
    <dgm:cxn modelId="{5ADE4A8A-54BA-CF4C-BDAF-F4CE032461E6}" type="presOf" srcId="{6F099A86-05D5-4079-AF54-2485B6C99166}" destId="{AD7EA82F-9A01-4868-B4AA-6F91A9233B82}" srcOrd="0" destOrd="0" presId="urn:microsoft.com/office/officeart/2005/8/layout/hList6"/>
    <dgm:cxn modelId="{C507731C-18A6-45C1-95DA-D85EB4CE70E8}" srcId="{B3B04D0B-8BA9-4398-9DE4-54A6FA5C98D6}" destId="{17D5DF20-7AE9-4EF7-9AEB-637353D52A58}" srcOrd="0" destOrd="0" parTransId="{5EAEBDC0-ADD6-46F4-B4F3-A7ED4C6354C6}" sibTransId="{6F41FA2F-598E-4B94-8DB2-0D4F548F07C9}"/>
    <dgm:cxn modelId="{985B3604-3DF5-48D8-8F4C-1295C0FB5E30}" srcId="{B3B04D0B-8BA9-4398-9DE4-54A6FA5C98D6}" destId="{5626807E-65FF-4458-BDC2-36D3D89C2558}" srcOrd="2" destOrd="0" parTransId="{B8FB7DE7-D592-4FE9-A228-2548D803B19A}" sibTransId="{DBF1E395-B609-40AB-815A-9977D7083591}"/>
    <dgm:cxn modelId="{CB4AD0A2-E6B8-E74B-8605-18780E3C2341}" type="presOf" srcId="{06F77739-360F-7648-BFFB-51D5DEA226FA}" destId="{2273936F-63BF-374A-8FF1-F7026CF1B052}" srcOrd="0" destOrd="0" presId="urn:microsoft.com/office/officeart/2005/8/layout/hList6"/>
    <dgm:cxn modelId="{88E1BE48-E7BD-1946-AF11-334A980E3FA4}" type="presOf" srcId="{5626807E-65FF-4458-BDC2-36D3D89C2558}" destId="{74BA0387-4C82-43AE-A1B1-FB2BBAC16DE8}" srcOrd="0" destOrd="0" presId="urn:microsoft.com/office/officeart/2005/8/layout/hList6"/>
    <dgm:cxn modelId="{BD597138-1FCD-C54D-9BE8-F789DA6D3CDB}" type="presOf" srcId="{B3B04D0B-8BA9-4398-9DE4-54A6FA5C98D6}" destId="{CC0563D9-8367-4D31-A360-58478404C3DA}" srcOrd="0" destOrd="0" presId="urn:microsoft.com/office/officeart/2005/8/layout/hList6"/>
    <dgm:cxn modelId="{5E933A94-13D8-094D-8BFC-26FAD5D55CA2}" type="presOf" srcId="{17D5DF20-7AE9-4EF7-9AEB-637353D52A58}" destId="{312AB337-CFAB-4D3E-8EA4-22FD8D61F46A}" srcOrd="0" destOrd="0" presId="urn:microsoft.com/office/officeart/2005/8/layout/hList6"/>
    <dgm:cxn modelId="{7EFD4712-DEBF-44B7-B214-EB40C0D85981}" srcId="{B3B04D0B-8BA9-4398-9DE4-54A6FA5C98D6}" destId="{6F099A86-05D5-4079-AF54-2485B6C99166}" srcOrd="1" destOrd="0" parTransId="{0D5AFC9F-5785-483B-B821-8781C3B77D92}" sibTransId="{FBD35B42-2015-425A-AB4C-38446BD0C1A3}"/>
    <dgm:cxn modelId="{E05FB721-FFBD-E549-835F-DB57E59B20E9}" type="presParOf" srcId="{CC0563D9-8367-4D31-A360-58478404C3DA}" destId="{312AB337-CFAB-4D3E-8EA4-22FD8D61F46A}" srcOrd="0" destOrd="0" presId="urn:microsoft.com/office/officeart/2005/8/layout/hList6"/>
    <dgm:cxn modelId="{06F824A2-5B88-DD41-BF53-4F1127465D57}" type="presParOf" srcId="{CC0563D9-8367-4D31-A360-58478404C3DA}" destId="{294A2359-2075-48C4-9FC8-36388687E383}" srcOrd="1" destOrd="0" presId="urn:microsoft.com/office/officeart/2005/8/layout/hList6"/>
    <dgm:cxn modelId="{3F8CBCA4-54FD-E24D-9E10-3F3ABBDBF551}" type="presParOf" srcId="{CC0563D9-8367-4D31-A360-58478404C3DA}" destId="{AD7EA82F-9A01-4868-B4AA-6F91A9233B82}" srcOrd="2" destOrd="0" presId="urn:microsoft.com/office/officeart/2005/8/layout/hList6"/>
    <dgm:cxn modelId="{B4B706D5-AE24-9843-9E39-EF560917E192}" type="presParOf" srcId="{CC0563D9-8367-4D31-A360-58478404C3DA}" destId="{5B2A15BD-7617-4BCD-AA31-9CDDD42CE7A8}" srcOrd="3" destOrd="0" presId="urn:microsoft.com/office/officeart/2005/8/layout/hList6"/>
    <dgm:cxn modelId="{DF91AA14-28EA-4B41-B5F5-4E986A8CAFF7}" type="presParOf" srcId="{CC0563D9-8367-4D31-A360-58478404C3DA}" destId="{74BA0387-4C82-43AE-A1B1-FB2BBAC16DE8}" srcOrd="4" destOrd="0" presId="urn:microsoft.com/office/officeart/2005/8/layout/hList6"/>
    <dgm:cxn modelId="{1E4F0383-5200-C744-B097-195805EF5AFE}" type="presParOf" srcId="{CC0563D9-8367-4D31-A360-58478404C3DA}" destId="{A809CEC0-A5F0-224D-8F81-7E519DD74D29}" srcOrd="5" destOrd="0" presId="urn:microsoft.com/office/officeart/2005/8/layout/hList6"/>
    <dgm:cxn modelId="{B05733C7-10FC-EE41-9A9D-0A882E6101E6}" type="presParOf" srcId="{CC0563D9-8367-4D31-A360-58478404C3DA}" destId="{2273936F-63BF-374A-8FF1-F7026CF1B052}" srcOrd="6" destOrd="0" presId="urn:microsoft.com/office/officeart/2005/8/layout/h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B24B5B-2139-4557-84C0-5249CAC4F644}">
      <dsp:nvSpPr>
        <dsp:cNvPr id="0" name=""/>
        <dsp:cNvSpPr/>
      </dsp:nvSpPr>
      <dsp:spPr>
        <a:xfrm>
          <a:off x="809936" y="4543"/>
          <a:ext cx="2412574" cy="6031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 Narrow" pitchFamily="34" charset="0"/>
            </a:rPr>
            <a:t>Gestionnaire commercial</a:t>
          </a:r>
          <a:endParaRPr lang="fr-FR" sz="1800" b="1" kern="1200" dirty="0">
            <a:latin typeface="Arial Narrow" pitchFamily="34" charset="0"/>
          </a:endParaRPr>
        </a:p>
      </dsp:txBody>
      <dsp:txXfrm>
        <a:off x="809936" y="4543"/>
        <a:ext cx="2412574" cy="603143"/>
      </dsp:txXfrm>
    </dsp:sp>
    <dsp:sp modelId="{B3DB3D6E-160C-4B70-A0AF-BD5380D413DE}">
      <dsp:nvSpPr>
        <dsp:cNvPr id="0" name=""/>
        <dsp:cNvSpPr/>
      </dsp:nvSpPr>
      <dsp:spPr>
        <a:xfrm rot="5400000">
          <a:off x="1903134" y="622765"/>
          <a:ext cx="226178" cy="271414"/>
        </a:xfrm>
        <a:prstGeom prst="rightArrow">
          <a:avLst>
            <a:gd name="adj1" fmla="val 60000"/>
            <a:gd name="adj2" fmla="val 50000"/>
          </a:avLst>
        </a:prstGeom>
        <a:solidFill>
          <a:srgbClr val="F77B1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1903134" y="622765"/>
        <a:ext cx="226178" cy="271414"/>
      </dsp:txXfrm>
    </dsp:sp>
    <dsp:sp modelId="{DEC25597-A651-45EA-A388-52F5A0B65429}">
      <dsp:nvSpPr>
        <dsp:cNvPr id="0" name=""/>
        <dsp:cNvSpPr/>
      </dsp:nvSpPr>
      <dsp:spPr>
        <a:xfrm>
          <a:off x="809936" y="909258"/>
          <a:ext cx="2412574" cy="6031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 Narrow" pitchFamily="34" charset="0"/>
            </a:rPr>
            <a:t>Gestionnaire du personnel</a:t>
          </a:r>
          <a:endParaRPr lang="fr-FR" sz="1800" b="1" kern="1200" dirty="0">
            <a:latin typeface="Arial Narrow" pitchFamily="34" charset="0"/>
          </a:endParaRPr>
        </a:p>
      </dsp:txBody>
      <dsp:txXfrm>
        <a:off x="809936" y="909258"/>
        <a:ext cx="2412574" cy="603143"/>
      </dsp:txXfrm>
    </dsp:sp>
    <dsp:sp modelId="{87FDB230-D345-4F91-9F64-C7C5B8B02ABE}">
      <dsp:nvSpPr>
        <dsp:cNvPr id="0" name=""/>
        <dsp:cNvSpPr/>
      </dsp:nvSpPr>
      <dsp:spPr>
        <a:xfrm rot="5346044">
          <a:off x="1904926" y="1534690"/>
          <a:ext cx="237021" cy="271414"/>
        </a:xfrm>
        <a:prstGeom prst="rightArrow">
          <a:avLst>
            <a:gd name="adj1" fmla="val 60000"/>
            <a:gd name="adj2" fmla="val 50000"/>
          </a:avLst>
        </a:prstGeom>
        <a:solidFill>
          <a:srgbClr val="F77B1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346044">
        <a:off x="1904926" y="1534690"/>
        <a:ext cx="237021" cy="271414"/>
      </dsp:txXfrm>
    </dsp:sp>
    <dsp:sp modelId="{0512E7A6-243A-4B81-BD47-524C7BA693C8}">
      <dsp:nvSpPr>
        <dsp:cNvPr id="0" name=""/>
        <dsp:cNvSpPr/>
      </dsp:nvSpPr>
      <dsp:spPr>
        <a:xfrm>
          <a:off x="824363" y="1828392"/>
          <a:ext cx="2412574" cy="6031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 Narrow" pitchFamily="34" charset="0"/>
            </a:rPr>
            <a:t>Gestionnaire administratif</a:t>
          </a:r>
          <a:endParaRPr lang="fr-FR" sz="1800" b="1" kern="1200" dirty="0">
            <a:latin typeface="Arial Narrow" pitchFamily="34" charset="0"/>
          </a:endParaRPr>
        </a:p>
      </dsp:txBody>
      <dsp:txXfrm>
        <a:off x="824363" y="1828392"/>
        <a:ext cx="2412574" cy="603143"/>
      </dsp:txXfrm>
    </dsp:sp>
    <dsp:sp modelId="{92D4E768-E94E-4FE1-B5F6-0AB9A1EAE21F}">
      <dsp:nvSpPr>
        <dsp:cNvPr id="0" name=""/>
        <dsp:cNvSpPr/>
      </dsp:nvSpPr>
      <dsp:spPr>
        <a:xfrm rot="5400000">
          <a:off x="1929066" y="2431275"/>
          <a:ext cx="203169" cy="271414"/>
        </a:xfrm>
        <a:prstGeom prst="rightArrow">
          <a:avLst>
            <a:gd name="adj1" fmla="val 60000"/>
            <a:gd name="adj2" fmla="val 50000"/>
          </a:avLst>
        </a:prstGeom>
        <a:solidFill>
          <a:srgbClr val="F77B1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 rot="5400000">
        <a:off x="1929066" y="2431275"/>
        <a:ext cx="203169" cy="271414"/>
      </dsp:txXfrm>
    </dsp:sp>
    <dsp:sp modelId="{ADE3A975-F0DE-41E7-93D8-C5D2F126EC6D}">
      <dsp:nvSpPr>
        <dsp:cNvPr id="0" name=""/>
        <dsp:cNvSpPr/>
      </dsp:nvSpPr>
      <dsp:spPr>
        <a:xfrm>
          <a:off x="824363" y="2702429"/>
          <a:ext cx="2412574" cy="6031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 Narrow" pitchFamily="34" charset="0"/>
            </a:rPr>
            <a:t>Assistant</a:t>
          </a:r>
          <a:r>
            <a:rPr lang="fr-FR" sz="1400" kern="1200" dirty="0" smtClean="0"/>
            <a:t> </a:t>
          </a:r>
          <a:r>
            <a:rPr lang="fr-FR" sz="1800" b="1" kern="1200" dirty="0" smtClean="0">
              <a:latin typeface="Arial Narrow" pitchFamily="34" charset="0"/>
            </a:rPr>
            <a:t>de</a:t>
          </a:r>
          <a:r>
            <a:rPr lang="fr-FR" sz="1400" kern="1200" dirty="0" smtClean="0"/>
            <a:t> </a:t>
          </a:r>
          <a:r>
            <a:rPr lang="fr-FR" sz="1800" b="1" kern="1200" dirty="0" smtClean="0">
              <a:latin typeface="Arial Narrow" pitchFamily="34" charset="0"/>
            </a:rPr>
            <a:t>gestion</a:t>
          </a:r>
          <a:endParaRPr lang="fr-FR" sz="1800" b="1" kern="1200" dirty="0">
            <a:latin typeface="Arial Narrow" pitchFamily="34" charset="0"/>
          </a:endParaRPr>
        </a:p>
      </dsp:txBody>
      <dsp:txXfrm>
        <a:off x="824363" y="2702429"/>
        <a:ext cx="2412574" cy="603143"/>
      </dsp:txXfrm>
    </dsp:sp>
    <dsp:sp modelId="{CB2665E1-4810-4A83-BE04-98E0573C5A0D}">
      <dsp:nvSpPr>
        <dsp:cNvPr id="0" name=""/>
        <dsp:cNvSpPr/>
      </dsp:nvSpPr>
      <dsp:spPr>
        <a:xfrm rot="5453848">
          <a:off x="1904235" y="3328781"/>
          <a:ext cx="238403" cy="271414"/>
        </a:xfrm>
        <a:prstGeom prst="rightArrow">
          <a:avLst>
            <a:gd name="adj1" fmla="val 60000"/>
            <a:gd name="adj2" fmla="val 50000"/>
          </a:avLst>
        </a:prstGeom>
        <a:solidFill>
          <a:srgbClr val="F77B1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53848">
        <a:off x="1904235" y="3328781"/>
        <a:ext cx="238403" cy="271414"/>
      </dsp:txXfrm>
    </dsp:sp>
    <dsp:sp modelId="{C94496BE-B5D3-4331-A354-4ECE2ABD0290}">
      <dsp:nvSpPr>
        <dsp:cNvPr id="0" name=""/>
        <dsp:cNvSpPr/>
      </dsp:nvSpPr>
      <dsp:spPr>
        <a:xfrm>
          <a:off x="809936" y="3623405"/>
          <a:ext cx="2412574" cy="6031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 Narrow" pitchFamily="34" charset="0"/>
            </a:rPr>
            <a:t>Gestionnaire</a:t>
          </a:r>
          <a:r>
            <a:rPr lang="fr-FR" sz="1400" kern="1200" dirty="0" smtClean="0"/>
            <a:t> </a:t>
          </a:r>
          <a:r>
            <a:rPr lang="fr-FR" sz="1800" b="1" kern="1200" dirty="0" smtClean="0">
              <a:latin typeface="Arial Narrow" pitchFamily="34" charset="0"/>
            </a:rPr>
            <a:t>administratif</a:t>
          </a:r>
          <a:endParaRPr lang="fr-FR" sz="1800" b="1" kern="1200" dirty="0">
            <a:latin typeface="Arial Narrow" pitchFamily="34" charset="0"/>
          </a:endParaRPr>
        </a:p>
      </dsp:txBody>
      <dsp:txXfrm>
        <a:off x="809936" y="3623405"/>
        <a:ext cx="2412574" cy="603143"/>
      </dsp:txXfrm>
    </dsp:sp>
    <dsp:sp modelId="{EDFD8062-6E22-4B81-9528-55319320F6D2}">
      <dsp:nvSpPr>
        <dsp:cNvPr id="0" name=""/>
        <dsp:cNvSpPr/>
      </dsp:nvSpPr>
      <dsp:spPr>
        <a:xfrm rot="5400000">
          <a:off x="1903134" y="4241627"/>
          <a:ext cx="226178" cy="271414"/>
        </a:xfrm>
        <a:prstGeom prst="rightArrow">
          <a:avLst>
            <a:gd name="adj1" fmla="val 60000"/>
            <a:gd name="adj2" fmla="val 50000"/>
          </a:avLst>
        </a:prstGeom>
        <a:solidFill>
          <a:srgbClr val="F77B1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1903134" y="4241627"/>
        <a:ext cx="226178" cy="271414"/>
      </dsp:txXfrm>
    </dsp:sp>
    <dsp:sp modelId="{70D6DE92-1D54-41B8-BADA-E5BEC30D23AB}">
      <dsp:nvSpPr>
        <dsp:cNvPr id="0" name=""/>
        <dsp:cNvSpPr/>
      </dsp:nvSpPr>
      <dsp:spPr>
        <a:xfrm>
          <a:off x="809936" y="4528121"/>
          <a:ext cx="2412574" cy="6031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 Narrow" pitchFamily="34" charset="0"/>
            </a:rPr>
            <a:t>Gestionnaire</a:t>
          </a:r>
          <a:r>
            <a:rPr lang="fr-FR" sz="1400" kern="1200" dirty="0" smtClean="0"/>
            <a:t> </a:t>
          </a:r>
          <a:r>
            <a:rPr lang="fr-FR" sz="1800" b="1" kern="1200" dirty="0" smtClean="0">
              <a:latin typeface="Arial Narrow" pitchFamily="34" charset="0"/>
            </a:rPr>
            <a:t>administratif</a:t>
          </a:r>
          <a:r>
            <a:rPr lang="fr-FR" sz="1400" kern="1200" dirty="0" smtClean="0"/>
            <a:t> </a:t>
          </a:r>
          <a:r>
            <a:rPr lang="fr-FR" sz="1800" b="1" kern="1200" dirty="0" smtClean="0">
              <a:latin typeface="Arial Narrow" pitchFamily="34" charset="0"/>
            </a:rPr>
            <a:t>des</a:t>
          </a:r>
          <a:r>
            <a:rPr lang="fr-FR" sz="1400" kern="1200" dirty="0" smtClean="0"/>
            <a:t> </a:t>
          </a:r>
          <a:r>
            <a:rPr lang="fr-FR" sz="1800" b="1" kern="1200" dirty="0" smtClean="0">
              <a:latin typeface="Arial Narrow" pitchFamily="34" charset="0"/>
            </a:rPr>
            <a:t>ventes</a:t>
          </a:r>
          <a:endParaRPr lang="fr-FR" sz="1800" b="1" kern="1200" dirty="0">
            <a:latin typeface="Arial Narrow" pitchFamily="34" charset="0"/>
          </a:endParaRPr>
        </a:p>
      </dsp:txBody>
      <dsp:txXfrm>
        <a:off x="809936" y="4528121"/>
        <a:ext cx="2412574" cy="6031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2AB337-CFAB-4D3E-8EA4-22FD8D61F46A}">
      <dsp:nvSpPr>
        <dsp:cNvPr id="0" name=""/>
        <dsp:cNvSpPr/>
      </dsp:nvSpPr>
      <dsp:spPr>
        <a:xfrm rot="16200000">
          <a:off x="-1021076" y="1025519"/>
          <a:ext cx="4176464" cy="212542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latin typeface="Arial Narrow" pitchFamily="34" charset="0"/>
            </a:rPr>
            <a:t>BTS</a:t>
          </a:r>
          <a:r>
            <a:rPr lang="fr-FR" sz="3000" kern="1200" dirty="0" smtClean="0">
              <a:latin typeface="Arial Narrow" pitchFamily="34" charset="0"/>
            </a:rPr>
            <a:t> </a:t>
          </a:r>
          <a:r>
            <a:rPr lang="fr-FR" sz="2400" kern="1200" dirty="0" smtClean="0">
              <a:latin typeface="Arial Narrow" pitchFamily="34" charset="0"/>
            </a:rPr>
            <a:t>Assistant de Gestion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Arial Narrow" pitchFamily="34" charset="0"/>
            </a:rPr>
            <a:t>PME / PMI</a:t>
          </a:r>
          <a:endParaRPr lang="fr-FR" sz="2400" kern="1200" dirty="0">
            <a:latin typeface="Arial Narrow" pitchFamily="34" charset="0"/>
          </a:endParaRPr>
        </a:p>
      </dsp:txBody>
      <dsp:txXfrm rot="16200000">
        <a:off x="-1021076" y="1025519"/>
        <a:ext cx="4176464" cy="2125424"/>
      </dsp:txXfrm>
    </dsp:sp>
    <dsp:sp modelId="{AD7EA82F-9A01-4868-B4AA-6F91A9233B82}">
      <dsp:nvSpPr>
        <dsp:cNvPr id="0" name=""/>
        <dsp:cNvSpPr/>
      </dsp:nvSpPr>
      <dsp:spPr>
        <a:xfrm rot="16200000">
          <a:off x="1263754" y="1025519"/>
          <a:ext cx="4176464" cy="212542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latin typeface="Arial Narrow" pitchFamily="34" charset="0"/>
            </a:rPr>
            <a:t>BTS</a:t>
          </a:r>
          <a:r>
            <a:rPr lang="fr-FR" sz="3500" kern="1200" dirty="0" smtClean="0">
              <a:latin typeface="Arial Narrow" pitchFamily="34" charset="0"/>
            </a:rPr>
            <a:t> </a:t>
          </a:r>
          <a:r>
            <a:rPr lang="fr-FR" sz="2400" kern="1200" dirty="0" smtClean="0">
              <a:latin typeface="Arial Narrow" pitchFamily="34" charset="0"/>
            </a:rPr>
            <a:t>Assistant de Manager</a:t>
          </a:r>
          <a:endParaRPr lang="fr-FR" sz="2400" kern="1200" dirty="0"/>
        </a:p>
      </dsp:txBody>
      <dsp:txXfrm rot="16200000">
        <a:off x="1263754" y="1025519"/>
        <a:ext cx="4176464" cy="2125424"/>
      </dsp:txXfrm>
    </dsp:sp>
    <dsp:sp modelId="{74BA0387-4C82-43AE-A1B1-FB2BBAC16DE8}">
      <dsp:nvSpPr>
        <dsp:cNvPr id="0" name=""/>
        <dsp:cNvSpPr/>
      </dsp:nvSpPr>
      <dsp:spPr>
        <a:xfrm rot="16200000">
          <a:off x="3464864" y="1073681"/>
          <a:ext cx="4176464" cy="202910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>
              <a:latin typeface="Arial Narrow" pitchFamily="34" charset="0"/>
            </a:rPr>
            <a:t>BTS</a:t>
          </a:r>
          <a:r>
            <a:rPr lang="fr-FR" sz="3500" kern="1200" dirty="0" smtClean="0">
              <a:latin typeface="Arial Narrow" pitchFamily="34" charset="0"/>
            </a:rPr>
            <a:t> </a:t>
          </a:r>
          <a:r>
            <a:rPr lang="fr-FR" sz="2000" kern="1200" dirty="0" smtClean="0">
              <a:latin typeface="Arial Narrow" pitchFamily="34" charset="0"/>
            </a:rPr>
            <a:t>Comptabilité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Arial Narrow" pitchFamily="34" charset="0"/>
            </a:rPr>
            <a:t>Gestion des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Arial Narrow" pitchFamily="34" charset="0"/>
            </a:rPr>
            <a:t>Organisations</a:t>
          </a:r>
          <a:endParaRPr lang="fr-FR" sz="2000" kern="1200" dirty="0"/>
        </a:p>
      </dsp:txBody>
      <dsp:txXfrm rot="16200000">
        <a:off x="3464864" y="1073681"/>
        <a:ext cx="4176464" cy="2029100"/>
      </dsp:txXfrm>
    </dsp:sp>
    <dsp:sp modelId="{2273936F-63BF-374A-8FF1-F7026CF1B052}">
      <dsp:nvSpPr>
        <dsp:cNvPr id="0" name=""/>
        <dsp:cNvSpPr/>
      </dsp:nvSpPr>
      <dsp:spPr>
        <a:xfrm rot="16200000">
          <a:off x="5737092" y="1025519"/>
          <a:ext cx="4176464" cy="212542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Classe </a:t>
          </a:r>
          <a:r>
            <a:rPr lang="fr-FR" sz="2400" b="1" kern="1200" dirty="0" err="1" smtClean="0"/>
            <a:t>préparatoire</a:t>
          </a:r>
          <a:r>
            <a:rPr lang="fr-FR" sz="2400" b="1" kern="1200" dirty="0" smtClean="0"/>
            <a:t> aux grandes </a:t>
          </a:r>
          <a:r>
            <a:rPr lang="fr-FR" sz="2400" b="1" kern="1200" dirty="0" err="1" smtClean="0"/>
            <a:t>écoles</a:t>
          </a:r>
          <a:r>
            <a:rPr lang="fr-FR" sz="2400" b="1" kern="1200" dirty="0" smtClean="0"/>
            <a:t> </a:t>
          </a:r>
          <a:r>
            <a:rPr lang="fr-FR" sz="1800" kern="1200" dirty="0" smtClean="0"/>
            <a:t>(</a:t>
          </a:r>
          <a:r>
            <a:rPr lang="fr-FR" sz="1800" kern="1200" dirty="0" err="1" smtClean="0"/>
            <a:t>réservée</a:t>
          </a:r>
          <a:r>
            <a:rPr lang="fr-FR" sz="1800" kern="1200" dirty="0" smtClean="0"/>
            <a:t> aux bacheliers professionnels) </a:t>
          </a:r>
          <a:endParaRPr lang="fr-FR" sz="1800" kern="1200" dirty="0"/>
        </a:p>
      </dsp:txBody>
      <dsp:txXfrm rot="16200000">
        <a:off x="5737092" y="1025519"/>
        <a:ext cx="4176464" cy="212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EF0E422-7D79-4005-85A2-A8B6DEB80FFA}" type="datetimeFigureOut">
              <a:rPr lang="fr-FR"/>
              <a:pPr/>
              <a:t>30/01/2013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fr-FR"/>
              <a:t>Académie de lyon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652321F-307B-4F41-8E88-FE95C63777A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CD29186-4D66-4BE9-B8F4-9EBC37025C30}" type="datetimeFigureOut">
              <a:rPr lang="fr-FR"/>
              <a:pPr/>
              <a:t>30/01/2013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fr-FR"/>
              <a:t>Académie de lyon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997E830-3708-4FA1-85AB-AB9A70514D4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30346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/>
          <a:srcRect l="1392" t="4099" r="1826" b="3642"/>
          <a:stretch>
            <a:fillRect/>
          </a:stretch>
        </p:blipFill>
        <p:spPr bwMode="auto">
          <a:xfrm>
            <a:off x="2555875" y="123825"/>
            <a:ext cx="645001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4" cstate="print"/>
          <a:srcRect l="1338" t="6480" r="1682"/>
          <a:stretch>
            <a:fillRect/>
          </a:stretch>
        </p:blipFill>
        <p:spPr bwMode="auto">
          <a:xfrm>
            <a:off x="98425" y="2924175"/>
            <a:ext cx="567213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5" cstate="print"/>
          <a:srcRect l="6271" t="3961" b="2583"/>
          <a:stretch>
            <a:fillRect/>
          </a:stretch>
        </p:blipFill>
        <p:spPr bwMode="auto">
          <a:xfrm>
            <a:off x="5940425" y="2924175"/>
            <a:ext cx="32035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0"/>
          <p:cNvPicPr>
            <a:picLocks noChangeAspect="1" noChangeArrowheads="1"/>
          </p:cNvPicPr>
          <p:nvPr userDrawn="1"/>
        </p:nvPicPr>
        <p:blipFill>
          <a:blip r:embed="rId6" cstate="print"/>
          <a:srcRect l="22443" t="19200" r="7648" b="27197"/>
          <a:stretch>
            <a:fillRect/>
          </a:stretch>
        </p:blipFill>
        <p:spPr bwMode="auto">
          <a:xfrm>
            <a:off x="107950" y="4365625"/>
            <a:ext cx="566261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260350"/>
            <a:ext cx="1085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C6CF0-A1DF-4774-9769-38DC9833E0E8}" type="datetimeFigureOut">
              <a:rPr lang="fr-FR"/>
              <a:pPr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D73C7-574A-4DA0-B0B5-9E4272EFD4A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1879FB-B7AE-468D-9B4C-6F6769C735FA}" type="datetimeFigureOut">
              <a:rPr lang="fr-FR"/>
              <a:pPr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52569-A6B1-477A-A6B2-CE3121865ED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-6350" y="6589713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Arial Narrow" pitchFamily="34" charset="0"/>
              </a:rPr>
              <a:t>Académie de Strasbourg - Baccalauréat Professionnel Gestion Administration</a:t>
            </a:r>
          </a:p>
        </p:txBody>
      </p:sp>
    </p:spTree>
  </p:cSld>
  <p:clrMapOvr>
    <a:masterClrMapping/>
  </p:clrMapOvr>
  <p:transition spd="slow" advClick="0" advTm="1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 noChangeArrowheads="1"/>
          </p:cNvPicPr>
          <p:nvPr userDrawn="1"/>
        </p:nvPicPr>
        <p:blipFill>
          <a:blip r:embed="rId2" cstate="print"/>
          <a:srcRect l="27283" t="47942" r="36836" b="37354"/>
          <a:stretch>
            <a:fillRect/>
          </a:stretch>
        </p:blipFill>
        <p:spPr bwMode="auto">
          <a:xfrm>
            <a:off x="3175" y="5589588"/>
            <a:ext cx="248126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 noChangeArrowheads="1"/>
          </p:cNvPicPr>
          <p:nvPr userDrawn="1"/>
        </p:nvPicPr>
        <p:blipFill>
          <a:blip r:embed="rId3" cstate="print"/>
          <a:srcRect l="2112" t="10883" r="21661" b="84700"/>
          <a:stretch>
            <a:fillRect/>
          </a:stretch>
        </p:blipFill>
        <p:spPr bwMode="auto">
          <a:xfrm>
            <a:off x="3175" y="2103438"/>
            <a:ext cx="91455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/>
          <p:cNvPicPr>
            <a:picLocks noChangeAspect="1" noChangeArrowheads="1"/>
          </p:cNvPicPr>
          <p:nvPr userDrawn="1"/>
        </p:nvPicPr>
        <p:blipFill>
          <a:blip r:embed="rId2" cstate="print"/>
          <a:srcRect l="27283" t="47942" r="36836" b="37354"/>
          <a:stretch>
            <a:fillRect/>
          </a:stretch>
        </p:blipFill>
        <p:spPr bwMode="auto">
          <a:xfrm>
            <a:off x="6669088" y="2103438"/>
            <a:ext cx="2479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2781300"/>
            <a:ext cx="15843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1"/>
          <p:cNvPicPr>
            <a:picLocks noChangeAspect="1" noChangeArrowheads="1"/>
          </p:cNvPicPr>
          <p:nvPr userDrawn="1"/>
        </p:nvPicPr>
        <p:blipFill>
          <a:blip r:embed="rId2" cstate="print"/>
          <a:srcRect l="75235" t="17352" r="3931" b="36472"/>
          <a:stretch>
            <a:fillRect/>
          </a:stretch>
        </p:blipFill>
        <p:spPr bwMode="auto">
          <a:xfrm>
            <a:off x="-4763" y="0"/>
            <a:ext cx="914876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0"/>
          <p:cNvSpPr txBox="1"/>
          <p:nvPr userDrawn="1"/>
        </p:nvSpPr>
        <p:spPr>
          <a:xfrm>
            <a:off x="-6350" y="6589713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Arial Narrow" pitchFamily="34" charset="0"/>
              </a:rPr>
              <a:t>Académie de Strasbourg - Baccalauréat Professionnel Gestion Administration</a:t>
            </a:r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0483" t="29721" r="2798" b="9155"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4" name="Rectangle 9"/>
          <p:cNvSpPr/>
          <p:nvPr userDrawn="1"/>
        </p:nvSpPr>
        <p:spPr>
          <a:xfrm>
            <a:off x="0" y="0"/>
            <a:ext cx="3779838" cy="965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FF6600"/>
                </a:solidFill>
              </a:rPr>
              <a:t>  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0483" t="35028" r="2798" b="9155"/>
          <a:stretch>
            <a:fillRect/>
          </a:stretch>
        </p:blipFill>
        <p:spPr bwMode="auto">
          <a:xfrm>
            <a:off x="2749550" y="0"/>
            <a:ext cx="34782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/>
          <p:nvPr userDrawn="1"/>
        </p:nvSpPr>
        <p:spPr>
          <a:xfrm>
            <a:off x="1692275" y="2205038"/>
            <a:ext cx="2592388" cy="8763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-6350" y="6589713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pitchFamily="34" charset="0"/>
              </a:rPr>
              <a:t>Académie de Strasbourg - Baccalauréat Professionnel Gestion Administration</a:t>
            </a:r>
          </a:p>
        </p:txBody>
      </p:sp>
    </p:spTree>
  </p:cSld>
  <p:clrMapOvr>
    <a:masterClrMapping/>
  </p:clrMapOvr>
  <p:transition spd="slow" advClick="0" advTm="1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 noChangeArrowheads="1"/>
          </p:cNvPicPr>
          <p:nvPr userDrawn="1"/>
        </p:nvPicPr>
        <p:blipFill>
          <a:blip r:embed="rId2" cstate="print"/>
          <a:srcRect l="27283" t="47942" r="36836" b="37354"/>
          <a:stretch>
            <a:fillRect/>
          </a:stretch>
        </p:blipFill>
        <p:spPr bwMode="auto">
          <a:xfrm>
            <a:off x="0" y="0"/>
            <a:ext cx="21955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10"/>
          <p:cNvPicPr>
            <a:picLocks noChangeAspect="1" noChangeArrowheads="1"/>
          </p:cNvPicPr>
          <p:nvPr userDrawn="1"/>
        </p:nvPicPr>
        <p:blipFill>
          <a:blip r:embed="rId3" cstate="print"/>
          <a:srcRect l="36472" t="75235" r="48375" b="8495"/>
          <a:stretch>
            <a:fillRect/>
          </a:stretch>
        </p:blipFill>
        <p:spPr bwMode="auto">
          <a:xfrm>
            <a:off x="2195513" y="0"/>
            <a:ext cx="63373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1"/>
          <p:cNvPicPr>
            <a:picLocks noChangeAspect="1" noChangeArrowheads="1"/>
          </p:cNvPicPr>
          <p:nvPr userDrawn="1"/>
        </p:nvPicPr>
        <p:blipFill>
          <a:blip r:embed="rId2" cstate="print"/>
          <a:srcRect l="27283" t="47942" r="36836" b="37354"/>
          <a:stretch>
            <a:fillRect/>
          </a:stretch>
        </p:blipFill>
        <p:spPr bwMode="auto">
          <a:xfrm>
            <a:off x="1187450" y="1700213"/>
            <a:ext cx="21955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-6350" y="6589713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Arial Narrow" pitchFamily="34" charset="0"/>
              </a:rPr>
              <a:t>Académie de Strasbourg - Baccalauréat Professionnel Gestion Administration</a:t>
            </a:r>
          </a:p>
        </p:txBody>
      </p:sp>
    </p:spTree>
  </p:cSld>
  <p:clrMapOvr>
    <a:masterClrMapping/>
  </p:clrMapOvr>
  <p:transition spd="slow" advClick="0" advTm="1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0483" t="29721" r="2798" b="9155"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4" name="Rectangle 7"/>
          <p:cNvSpPr/>
          <p:nvPr userDrawn="1"/>
        </p:nvSpPr>
        <p:spPr>
          <a:xfrm>
            <a:off x="0" y="0"/>
            <a:ext cx="3779838" cy="965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FF6600"/>
                </a:solidFill>
              </a:rPr>
              <a:t>  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0483" t="35028" r="2798" b="9155"/>
          <a:stretch>
            <a:fillRect/>
          </a:stretch>
        </p:blipFill>
        <p:spPr bwMode="auto">
          <a:xfrm>
            <a:off x="2749550" y="0"/>
            <a:ext cx="34782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6350" y="6589713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pitchFamily="34" charset="0"/>
              </a:rPr>
              <a:t>Académie de Strasbourg - Baccalauréat Professionnel Gestion Administration</a:t>
            </a:r>
          </a:p>
        </p:txBody>
      </p:sp>
    </p:spTree>
  </p:cSld>
  <p:clrMapOvr>
    <a:masterClrMapping/>
  </p:clrMapOvr>
  <p:transition spd="slow" advClick="0" advTm="1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0050"/>
            <a:ext cx="8270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98018">
            <a:off x="7796213" y="3816350"/>
            <a:ext cx="10318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-Right Arrow 18"/>
          <p:cNvSpPr/>
          <p:nvPr userDrawn="1"/>
        </p:nvSpPr>
        <p:spPr>
          <a:xfrm rot="10800000">
            <a:off x="7256463" y="4654550"/>
            <a:ext cx="685800" cy="425450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Left-Right Arrow 18"/>
          <p:cNvSpPr/>
          <p:nvPr userDrawn="1"/>
        </p:nvSpPr>
        <p:spPr>
          <a:xfrm rot="10800000">
            <a:off x="1165225" y="1254125"/>
            <a:ext cx="685800" cy="425450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ZoneTexte 6"/>
          <p:cNvSpPr txBox="1"/>
          <p:nvPr userDrawn="1"/>
        </p:nvSpPr>
        <p:spPr>
          <a:xfrm>
            <a:off x="-6350" y="6589713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Arial Narrow" pitchFamily="34" charset="0"/>
              </a:rPr>
              <a:t>Académie de Strasbourg - Baccalauréat Professionnel Gestion Administration</a:t>
            </a:r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/>
          <p:cNvPicPr>
            <a:picLocks noChangeAspect="1" noChangeArrowheads="1"/>
          </p:cNvPicPr>
          <p:nvPr userDrawn="1"/>
        </p:nvPicPr>
        <p:blipFill>
          <a:blip r:embed="rId2" cstate="print"/>
          <a:srcRect l="27283" t="47942" r="36836" b="37354"/>
          <a:stretch>
            <a:fillRect/>
          </a:stretch>
        </p:blipFill>
        <p:spPr bwMode="auto">
          <a:xfrm>
            <a:off x="0" y="0"/>
            <a:ext cx="21955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8"/>
          <p:cNvPicPr>
            <a:picLocks noChangeAspect="1" noChangeArrowheads="1"/>
          </p:cNvPicPr>
          <p:nvPr userDrawn="1"/>
        </p:nvPicPr>
        <p:blipFill>
          <a:blip r:embed="rId3" cstate="print"/>
          <a:srcRect l="36472" t="75235" r="48375" b="8495"/>
          <a:stretch>
            <a:fillRect/>
          </a:stretch>
        </p:blipFill>
        <p:spPr bwMode="auto">
          <a:xfrm>
            <a:off x="2195513" y="0"/>
            <a:ext cx="63373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9"/>
          <p:cNvPicPr>
            <a:picLocks noChangeAspect="1" noChangeArrowheads="1"/>
          </p:cNvPicPr>
          <p:nvPr userDrawn="1"/>
        </p:nvPicPr>
        <p:blipFill>
          <a:blip r:embed="rId2" cstate="print"/>
          <a:srcRect l="27283" t="47942" r="36836" b="37354"/>
          <a:stretch>
            <a:fillRect/>
          </a:stretch>
        </p:blipFill>
        <p:spPr bwMode="auto">
          <a:xfrm>
            <a:off x="827088" y="2492375"/>
            <a:ext cx="10985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FF6600"/>
                </a:solidFill>
              </a:rPr>
              <a:t>           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print"/>
          <a:srcRect l="6271" t="3961" r="4784" b="2583"/>
          <a:stretch>
            <a:fillRect/>
          </a:stretch>
        </p:blipFill>
        <p:spPr bwMode="auto">
          <a:xfrm>
            <a:off x="4625975" y="2036763"/>
            <a:ext cx="1098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 userDrawn="1"/>
        </p:nvSpPr>
        <p:spPr>
          <a:xfrm>
            <a:off x="-6350" y="6589713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Arial Narrow" pitchFamily="34" charset="0"/>
              </a:rPr>
              <a:t>Académie de Strasbourg - Baccalauréat Professionnel Gestion Administration</a:t>
            </a:r>
          </a:p>
        </p:txBody>
      </p:sp>
    </p:spTree>
  </p:cSld>
  <p:clrMapOvr>
    <a:masterClrMapping/>
  </p:clrMapOvr>
  <p:transition spd="slow" advClick="0" advTm="1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/>
          <p:cNvPicPr>
            <a:picLocks noChangeAspect="1" noChangeArrowheads="1"/>
          </p:cNvPicPr>
          <p:nvPr userDrawn="1"/>
        </p:nvPicPr>
        <p:blipFill>
          <a:blip r:embed="rId2" cstate="print"/>
          <a:srcRect l="27283" t="47942" r="36836" b="37354"/>
          <a:stretch>
            <a:fillRect/>
          </a:stretch>
        </p:blipFill>
        <p:spPr bwMode="auto">
          <a:xfrm>
            <a:off x="0" y="0"/>
            <a:ext cx="21955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11"/>
          <p:cNvPicPr>
            <a:picLocks noChangeAspect="1" noChangeArrowheads="1"/>
          </p:cNvPicPr>
          <p:nvPr userDrawn="1"/>
        </p:nvPicPr>
        <p:blipFill>
          <a:blip r:embed="rId3" cstate="print"/>
          <a:srcRect l="36472" t="75235" r="48375" b="8495"/>
          <a:stretch>
            <a:fillRect/>
          </a:stretch>
        </p:blipFill>
        <p:spPr bwMode="auto">
          <a:xfrm>
            <a:off x="2195513" y="0"/>
            <a:ext cx="63373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2"/>
          <p:cNvPicPr>
            <a:picLocks noChangeAspect="1" noChangeArrowheads="1"/>
          </p:cNvPicPr>
          <p:nvPr userDrawn="1"/>
        </p:nvPicPr>
        <p:blipFill>
          <a:blip r:embed="rId2" cstate="print"/>
          <a:srcRect l="27283" t="47942" r="36836" b="37354"/>
          <a:stretch>
            <a:fillRect/>
          </a:stretch>
        </p:blipFill>
        <p:spPr bwMode="auto">
          <a:xfrm>
            <a:off x="4572000" y="2517775"/>
            <a:ext cx="21955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-6350" y="6589713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Arial Narrow" pitchFamily="34" charset="0"/>
              </a:rPr>
              <a:t>Académie de Strasbourg - Baccalauréat Professionnel Gestion Administration</a:t>
            </a:r>
          </a:p>
        </p:txBody>
      </p:sp>
    </p:spTree>
  </p:cSld>
  <p:clrMapOvr>
    <a:masterClrMapping/>
  </p:clrMapOvr>
  <p:transition spd="slow" advClick="0" advTm="1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40D76FE-2A5D-4707-8D03-B2EC788DD5D1}" type="datetimeFigureOut">
              <a:rPr lang="fr-FR"/>
              <a:pPr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39DE5E8-5FAF-4EF4-954D-9C5E81E7D24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68" r:id="rId10"/>
    <p:sldLayoutId id="2147483769" r:id="rId11"/>
    <p:sldLayoutId id="2147483779" r:id="rId12"/>
  </p:sldLayoutIdLst>
  <p:transition spd="slow" advClick="0" advTm="12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geolocalisation.onisep.fr/carte.html?region=42&amp;quoi=Bac%20pro%20Gestion-administration%20(fusion%20du%20bac%20pro%20secr%C3%A9tariat%20et%20du%20bac%20pro%20comptabilit%C3%A9)&amp;ou=Alsace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oneTexte 1"/>
          <p:cNvSpPr txBox="1">
            <a:spLocks noChangeArrowheads="1"/>
          </p:cNvSpPr>
          <p:nvPr/>
        </p:nvSpPr>
        <p:spPr bwMode="auto">
          <a:xfrm>
            <a:off x="107950" y="3068638"/>
            <a:ext cx="5616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>
                <a:solidFill>
                  <a:srgbClr val="00C000"/>
                </a:solidFill>
                <a:latin typeface="Arial Narrow" pitchFamily="34" charset="0"/>
              </a:rPr>
              <a:t>Baccalauréat Professionnel</a:t>
            </a:r>
          </a:p>
          <a:p>
            <a:r>
              <a:rPr lang="fr-FR" sz="3600" b="1">
                <a:solidFill>
                  <a:srgbClr val="00C000"/>
                </a:solidFill>
                <a:latin typeface="Arial Narrow" pitchFamily="34" charset="0"/>
              </a:rPr>
              <a:t>GESTION - ADMINISTRATION</a:t>
            </a:r>
          </a:p>
        </p:txBody>
      </p:sp>
      <p:pic>
        <p:nvPicPr>
          <p:cNvPr id="15362" name="Picture 4" descr="academie strasbou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60350"/>
            <a:ext cx="1104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oneTexte 4"/>
          <p:cNvSpPr txBox="1">
            <a:spLocks noChangeArrowheads="1"/>
          </p:cNvSpPr>
          <p:nvPr/>
        </p:nvSpPr>
        <p:spPr bwMode="auto">
          <a:xfrm>
            <a:off x="1979613" y="12700"/>
            <a:ext cx="32400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5400" b="1">
                <a:solidFill>
                  <a:schemeClr val="bg1"/>
                </a:solidFill>
                <a:latin typeface="Arial Narrow" pitchFamily="34" charset="0"/>
              </a:rPr>
              <a:t>Poursuite</a:t>
            </a:r>
          </a:p>
        </p:txBody>
      </p:sp>
      <p:sp>
        <p:nvSpPr>
          <p:cNvPr id="25602" name="ZoneTexte 5"/>
          <p:cNvSpPr txBox="1">
            <a:spLocks noChangeArrowheads="1"/>
          </p:cNvSpPr>
          <p:nvPr/>
        </p:nvSpPr>
        <p:spPr bwMode="auto">
          <a:xfrm>
            <a:off x="4787900" y="333375"/>
            <a:ext cx="32400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5400">
                <a:solidFill>
                  <a:schemeClr val="bg1"/>
                </a:solidFill>
                <a:latin typeface="Arial Narrow" pitchFamily="34" charset="0"/>
              </a:rPr>
              <a:t>d</a:t>
            </a:r>
            <a:r>
              <a:rPr lang="ja-JP" altLang="fr-FR" sz="5400">
                <a:solidFill>
                  <a:schemeClr val="bg1"/>
                </a:solidFill>
                <a:latin typeface="Arial Narrow" pitchFamily="34" charset="0"/>
              </a:rPr>
              <a:t>’</a:t>
            </a:r>
            <a:r>
              <a:rPr lang="fr-FR" altLang="ja-JP" sz="5400">
                <a:solidFill>
                  <a:schemeClr val="bg1"/>
                </a:solidFill>
                <a:latin typeface="Arial Narrow" pitchFamily="34" charset="0"/>
              </a:rPr>
              <a:t>études</a:t>
            </a:r>
            <a:endParaRPr lang="fr-FR" sz="540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251520" y="227687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79388" y="1254125"/>
            <a:ext cx="70564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700" b="1" i="1">
                <a:latin typeface="Arial Narrow" pitchFamily="34" charset="0"/>
              </a:rPr>
              <a:t>Le titulaire du bac pro Gestion Administration pourra envisager une formation de technicien supérieur dans les BTS du secteur tertiaire et plus spécialement</a:t>
            </a:r>
            <a:endParaRPr lang="fr-FR" sz="1700">
              <a:latin typeface="Arial Narrow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4" descr="MC900441502[1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-17145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Image 3" descr="Secrétariat-Bureautique-offre 2012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6300" y="0"/>
            <a:ext cx="484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rrowheads="1"/>
          </p:cNvPicPr>
          <p:nvPr/>
        </p:nvPicPr>
        <p:blipFill>
          <a:blip r:embed="rId2" cstate="print"/>
          <a:srcRect l="27281" t="47942" r="36836" b="37352"/>
          <a:stretch>
            <a:fillRect/>
          </a:stretch>
        </p:blipFill>
        <p:spPr bwMode="auto">
          <a:xfrm>
            <a:off x="0" y="0"/>
            <a:ext cx="21955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rrowheads="1"/>
          </p:cNvPicPr>
          <p:nvPr/>
        </p:nvPicPr>
        <p:blipFill>
          <a:blip r:embed="rId3" cstate="print"/>
          <a:srcRect l="36470" t="75233" r="48375" b="8495"/>
          <a:stretch>
            <a:fillRect/>
          </a:stretch>
        </p:blipFill>
        <p:spPr bwMode="auto">
          <a:xfrm>
            <a:off x="2195513" y="0"/>
            <a:ext cx="63373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rrowheads="1"/>
          </p:cNvPicPr>
          <p:nvPr/>
        </p:nvPicPr>
        <p:blipFill>
          <a:blip r:embed="rId2" cstate="print"/>
          <a:srcRect l="27283" t="47942" r="36836" b="37352"/>
          <a:stretch>
            <a:fillRect/>
          </a:stretch>
        </p:blipFill>
        <p:spPr bwMode="auto">
          <a:xfrm>
            <a:off x="4572000" y="2517775"/>
            <a:ext cx="21955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8686800" y="5129213"/>
            <a:ext cx="457200" cy="368300"/>
            <a:chOff x="0" y="0"/>
            <a:chExt cx="288" cy="232"/>
          </a:xfrm>
        </p:grpSpPr>
        <p:sp>
          <p:nvSpPr>
            <p:cNvPr id="27661" name="Rectangle 4"/>
            <p:cNvSpPr>
              <a:spLocks/>
            </p:cNvSpPr>
            <p:nvPr/>
          </p:nvSpPr>
          <p:spPr bwMode="auto">
            <a:xfrm>
              <a:off x="0" y="85"/>
              <a:ext cx="288" cy="61"/>
            </a:xfrm>
            <a:prstGeom prst="rect">
              <a:avLst/>
            </a:prstGeom>
            <a:solidFill>
              <a:srgbClr val="FF66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662" name="Rectangle 5"/>
            <p:cNvSpPr>
              <a:spLocks/>
            </p:cNvSpPr>
            <p:nvPr/>
          </p:nvSpPr>
          <p:spPr bwMode="auto">
            <a:xfrm>
              <a:off x="0" y="0"/>
              <a:ext cx="288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8" algn="ctr"/>
              <a:r>
                <a:rPr lang="en-US">
                  <a:solidFill>
                    <a:srgbClr val="FF6600"/>
                  </a:solidFill>
                </a:rPr>
                <a:t>           </a:t>
              </a:r>
            </a:p>
          </p:txBody>
        </p:sp>
      </p:grpSp>
      <p:sp>
        <p:nvSpPr>
          <p:cNvPr id="27653" name="Rectangle 7"/>
          <p:cNvSpPr>
            <a:spLocks/>
          </p:cNvSpPr>
          <p:nvPr/>
        </p:nvSpPr>
        <p:spPr bwMode="auto">
          <a:xfrm>
            <a:off x="-6350" y="6589713"/>
            <a:ext cx="9156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1200">
                <a:latin typeface="Arial Narrow Bold" pitchFamily="-84" charset="0"/>
                <a:sym typeface="Arial Narrow Bold" pitchFamily="-84" charset="0"/>
              </a:rPr>
              <a:t>Académie de Strasbourg - Baccalauréat Professionnel Gestion Administration</a:t>
            </a:r>
          </a:p>
        </p:txBody>
      </p:sp>
      <p:sp>
        <p:nvSpPr>
          <p:cNvPr id="27654" name="Rectangle 8"/>
          <p:cNvSpPr>
            <a:spLocks noChangeArrowheads="1"/>
          </p:cNvSpPr>
          <p:nvPr>
            <p:ph type="title"/>
          </p:nvPr>
        </p:nvSpPr>
        <p:spPr>
          <a:xfrm>
            <a:off x="755650" y="1371600"/>
            <a:ext cx="7092950" cy="688975"/>
          </a:xfrm>
        </p:spPr>
        <p:txBody>
          <a:bodyPr rIns="132080" anchor="b"/>
          <a:lstStyle/>
          <a:p>
            <a:pPr eaLnBrk="1" hangingPunct="1"/>
            <a:r>
              <a:rPr lang="en-US" sz="4800" b="1" smtClean="0">
                <a:solidFill>
                  <a:srgbClr val="CC0066"/>
                </a:solidFill>
                <a:ea typeface="ヒラギノ角ゴ ProN W6" pitchFamily="-84" charset="-128"/>
              </a:rPr>
              <a:t/>
            </a:r>
            <a:br>
              <a:rPr lang="en-US" sz="4800" b="1" smtClean="0">
                <a:solidFill>
                  <a:srgbClr val="CC0066"/>
                </a:solidFill>
                <a:ea typeface="ヒラギノ角ゴ ProN W6" pitchFamily="-84" charset="-128"/>
              </a:rPr>
            </a:br>
            <a:endParaRPr lang="en-US" sz="4800" b="1" smtClean="0">
              <a:solidFill>
                <a:srgbClr val="CC0066"/>
              </a:solidFill>
              <a:ea typeface="ヒラギノ角ゴ ProN W6" pitchFamily="-84" charset="-128"/>
            </a:endParaRPr>
          </a:p>
        </p:txBody>
      </p:sp>
      <p:sp>
        <p:nvSpPr>
          <p:cNvPr id="27655" name="Rectangle 9"/>
          <p:cNvSpPr>
            <a:spLocks/>
          </p:cNvSpPr>
          <p:nvPr/>
        </p:nvSpPr>
        <p:spPr bwMode="auto">
          <a:xfrm>
            <a:off x="1979613" y="273050"/>
            <a:ext cx="63119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 anchor="ctr"/>
          <a:lstStyle/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360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Merci de votre attention !</a:t>
            </a:r>
          </a:p>
        </p:txBody>
      </p:sp>
      <p:pic>
        <p:nvPicPr>
          <p:cNvPr id="27656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557338"/>
            <a:ext cx="32861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7" name="Group 13"/>
          <p:cNvGrpSpPr>
            <a:grpSpLocks/>
          </p:cNvGrpSpPr>
          <p:nvPr/>
        </p:nvGrpSpPr>
        <p:grpSpPr bwMode="auto">
          <a:xfrm>
            <a:off x="179388" y="4868863"/>
            <a:ext cx="4752975" cy="1368425"/>
            <a:chOff x="0" y="0"/>
            <a:chExt cx="2994" cy="862"/>
          </a:xfrm>
        </p:grpSpPr>
        <p:sp>
          <p:nvSpPr>
            <p:cNvPr id="27659" name="Rectangle 11"/>
            <p:cNvSpPr>
              <a:spLocks/>
            </p:cNvSpPr>
            <p:nvPr/>
          </p:nvSpPr>
          <p:spPr bwMode="auto">
            <a:xfrm>
              <a:off x="0" y="0"/>
              <a:ext cx="2994" cy="862"/>
            </a:xfrm>
            <a:prstGeom prst="rect">
              <a:avLst/>
            </a:prstGeom>
            <a:solidFill>
              <a:srgbClr val="64C60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660" name="Rectangle 12"/>
            <p:cNvSpPr>
              <a:spLocks/>
            </p:cNvSpPr>
            <p:nvPr/>
          </p:nvSpPr>
          <p:spPr bwMode="auto">
            <a:xfrm>
              <a:off x="1" y="115"/>
              <a:ext cx="2992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 anchor="ctr"/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sz="1600">
                  <a:solidFill>
                    <a:srgbClr val="FFFFFF"/>
                  </a:solidFill>
                  <a:latin typeface="Arial Bold" pitchFamily="-84" charset="0"/>
                  <a:sym typeface="Arial Bold" pitchFamily="-84" charset="0"/>
                </a:rPr>
                <a:t>Jenny - Patricia Lévy</a:t>
              </a:r>
            </a:p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sz="1600">
                  <a:solidFill>
                    <a:srgbClr val="FFFFFF"/>
                  </a:solidFill>
                  <a:latin typeface="Arial Bold" pitchFamily="-84" charset="0"/>
                  <a:sym typeface="Arial Bold" pitchFamily="-84" charset="0"/>
                </a:rPr>
                <a:t>IEN-ET économie - gestion Responsable de la filière tertiaire administratif</a:t>
              </a:r>
            </a:p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sz="1600">
                  <a:solidFill>
                    <a:srgbClr val="FFFFFF"/>
                  </a:solidFill>
                  <a:latin typeface="Arial Bold" pitchFamily="-84" charset="0"/>
                  <a:sym typeface="Arial Bold" pitchFamily="-84" charset="0"/>
                </a:rPr>
                <a:t>jenny-patricia.levy@ac-strasbourg.fr</a:t>
              </a:r>
            </a:p>
          </p:txBody>
        </p:sp>
      </p:grpSp>
      <p:pic>
        <p:nvPicPr>
          <p:cNvPr id="27658" name="Picture 8" descr="academie strasbourg"/>
          <p:cNvPicPr>
            <a:picLocks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1050" y="2133600"/>
            <a:ext cx="1465263" cy="1123950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2" cstate="print"/>
          <a:srcRect l="40483" t="29721" r="2798" b="9154"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8686800" y="5129213"/>
            <a:ext cx="457200" cy="368300"/>
            <a:chOff x="0" y="0"/>
            <a:chExt cx="288" cy="232"/>
          </a:xfrm>
        </p:grpSpPr>
        <p:sp>
          <p:nvSpPr>
            <p:cNvPr id="16407" name="Rectangle 2"/>
            <p:cNvSpPr>
              <a:spLocks/>
            </p:cNvSpPr>
            <p:nvPr/>
          </p:nvSpPr>
          <p:spPr bwMode="auto">
            <a:xfrm>
              <a:off x="0" y="85"/>
              <a:ext cx="288" cy="61"/>
            </a:xfrm>
            <a:prstGeom prst="rect">
              <a:avLst/>
            </a:prstGeom>
            <a:solidFill>
              <a:srgbClr val="FF66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8" name="Rectangle 3"/>
            <p:cNvSpPr>
              <a:spLocks/>
            </p:cNvSpPr>
            <p:nvPr/>
          </p:nvSpPr>
          <p:spPr bwMode="auto">
            <a:xfrm>
              <a:off x="0" y="0"/>
              <a:ext cx="288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8" algn="ctr"/>
              <a:r>
                <a:rPr lang="en-US">
                  <a:solidFill>
                    <a:srgbClr val="FF6600"/>
                  </a:solidFill>
                </a:rPr>
                <a:t>           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-1588" y="0"/>
            <a:ext cx="3783013" cy="965200"/>
            <a:chOff x="0" y="0"/>
            <a:chExt cx="2384" cy="608"/>
          </a:xfrm>
        </p:grpSpPr>
        <p:sp>
          <p:nvSpPr>
            <p:cNvPr id="16405" name="Rectangle 5"/>
            <p:cNvSpPr>
              <a:spLocks/>
            </p:cNvSpPr>
            <p:nvPr/>
          </p:nvSpPr>
          <p:spPr bwMode="auto">
            <a:xfrm>
              <a:off x="1" y="0"/>
              <a:ext cx="2381" cy="608"/>
            </a:xfrm>
            <a:prstGeom prst="rect">
              <a:avLst/>
            </a:prstGeom>
            <a:solidFill>
              <a:srgbClr val="FF66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6" name="Rectangle 6"/>
            <p:cNvSpPr>
              <a:spLocks/>
            </p:cNvSpPr>
            <p:nvPr/>
          </p:nvSpPr>
          <p:spPr bwMode="auto">
            <a:xfrm>
              <a:off x="0" y="188"/>
              <a:ext cx="2384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8" algn="ctr"/>
              <a:r>
                <a:rPr lang="en-US">
                  <a:solidFill>
                    <a:srgbClr val="FF6600"/>
                  </a:solidFill>
                </a:rPr>
                <a:t>           </a:t>
              </a:r>
            </a:p>
          </p:txBody>
        </p:sp>
      </p:grpSp>
      <p:pic>
        <p:nvPicPr>
          <p:cNvPr id="16388" name="Picture 8"/>
          <p:cNvPicPr>
            <a:picLocks noChangeArrowheads="1"/>
          </p:cNvPicPr>
          <p:nvPr/>
        </p:nvPicPr>
        <p:blipFill>
          <a:blip r:embed="rId2" cstate="print"/>
          <a:srcRect l="40483" t="35027" r="2797" b="9155"/>
          <a:stretch>
            <a:fillRect/>
          </a:stretch>
        </p:blipFill>
        <p:spPr bwMode="auto">
          <a:xfrm>
            <a:off x="2749550" y="0"/>
            <a:ext cx="34782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9"/>
          <p:cNvSpPr>
            <a:spLocks/>
          </p:cNvSpPr>
          <p:nvPr/>
        </p:nvSpPr>
        <p:spPr bwMode="auto">
          <a:xfrm>
            <a:off x="-6350" y="6589713"/>
            <a:ext cx="9156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1200">
                <a:solidFill>
                  <a:srgbClr val="FFFFFF"/>
                </a:solidFill>
                <a:latin typeface="Arial Narrow Bold" pitchFamily="-84" charset="0"/>
                <a:sym typeface="Arial Narrow Bold" pitchFamily="-84" charset="0"/>
              </a:rPr>
              <a:t>Académie de Strasbourg - Baccalauréat Professionnel Gestion Administration</a:t>
            </a:r>
          </a:p>
        </p:txBody>
      </p:sp>
      <p:sp>
        <p:nvSpPr>
          <p:cNvPr id="16390" name="Rectangle 10"/>
          <p:cNvSpPr>
            <a:spLocks/>
          </p:cNvSpPr>
          <p:nvPr/>
        </p:nvSpPr>
        <p:spPr bwMode="auto">
          <a:xfrm>
            <a:off x="-1906588" y="7938"/>
            <a:ext cx="8902701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 anchor="b"/>
          <a:lstStyle/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2800">
                <a:solidFill>
                  <a:srgbClr val="00FF00"/>
                </a:solidFill>
                <a:latin typeface="Arial Bold" pitchFamily="-84" charset="0"/>
                <a:sym typeface="Arial Bold" pitchFamily="-84" charset="0"/>
              </a:rPr>
              <a:t>La rénovation de la filière </a:t>
            </a:r>
          </a:p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2800">
                <a:solidFill>
                  <a:srgbClr val="00FF00"/>
                </a:solidFill>
                <a:latin typeface="Arial Bold" pitchFamily="-84" charset="0"/>
                <a:sym typeface="Arial Bold" pitchFamily="-84" charset="0"/>
              </a:rPr>
              <a:t>«  Tertiaire Administratif »</a:t>
            </a:r>
          </a:p>
        </p:txBody>
      </p:sp>
      <p:sp>
        <p:nvSpPr>
          <p:cNvPr id="16391" name="Rectangle 11"/>
          <p:cNvSpPr>
            <a:spLocks/>
          </p:cNvSpPr>
          <p:nvPr/>
        </p:nvSpPr>
        <p:spPr bwMode="auto">
          <a:xfrm>
            <a:off x="180975" y="981075"/>
            <a:ext cx="3644900" cy="1600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3200" b="1"/>
              <a:t>Baccalauréat Professionnel «Comptabilité »</a:t>
            </a:r>
          </a:p>
        </p:txBody>
      </p:sp>
      <p:sp>
        <p:nvSpPr>
          <p:cNvPr id="16392" name="Rectangle 12"/>
          <p:cNvSpPr>
            <a:spLocks/>
          </p:cNvSpPr>
          <p:nvPr/>
        </p:nvSpPr>
        <p:spPr bwMode="auto">
          <a:xfrm>
            <a:off x="5291138" y="1052513"/>
            <a:ext cx="3062287" cy="1600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200" b="1"/>
              <a:t>Baccalauréat </a:t>
            </a:r>
          </a:p>
          <a:p>
            <a:pPr marL="39688"/>
            <a:r>
              <a:rPr lang="en-US" sz="3200" b="1"/>
              <a:t>Professionnel</a:t>
            </a:r>
          </a:p>
          <a:p>
            <a:pPr marL="39688"/>
            <a:r>
              <a:rPr lang="en-US" sz="3200" b="1"/>
              <a:t>« Secrétariat»</a:t>
            </a:r>
          </a:p>
        </p:txBody>
      </p:sp>
      <p:sp>
        <p:nvSpPr>
          <p:cNvPr id="16393" name="Rectangle 13"/>
          <p:cNvSpPr>
            <a:spLocks/>
          </p:cNvSpPr>
          <p:nvPr/>
        </p:nvSpPr>
        <p:spPr bwMode="auto">
          <a:xfrm>
            <a:off x="469900" y="3860800"/>
            <a:ext cx="8432800" cy="233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endParaRPr lang="en-US" sz="3600" b="1">
              <a:solidFill>
                <a:srgbClr val="00FF00"/>
              </a:solidFill>
            </a:endParaRPr>
          </a:p>
          <a:p>
            <a:pPr marL="39688" algn="ctr"/>
            <a:endParaRPr lang="en-US" sz="3600" b="1">
              <a:solidFill>
                <a:srgbClr val="00FF00"/>
              </a:solidFill>
            </a:endParaRPr>
          </a:p>
          <a:p>
            <a:pPr marL="39688" algn="ctr"/>
            <a:r>
              <a:rPr lang="en-US" sz="3600" b="1">
                <a:solidFill>
                  <a:srgbClr val="00FF00"/>
                </a:solidFill>
              </a:rPr>
              <a:t>Baccalauréat Professionnel</a:t>
            </a:r>
          </a:p>
          <a:p>
            <a:pPr marL="39688" algn="ctr"/>
            <a:r>
              <a:rPr lang="en-US" sz="3600" b="1">
                <a:solidFill>
                  <a:srgbClr val="00FF00"/>
                </a:solidFill>
              </a:rPr>
              <a:t> « Gestion - Administration»</a:t>
            </a:r>
          </a:p>
        </p:txBody>
      </p:sp>
      <p:grpSp>
        <p:nvGrpSpPr>
          <p:cNvPr id="16394" name="Group 17"/>
          <p:cNvGrpSpPr>
            <a:grpSpLocks/>
          </p:cNvGrpSpPr>
          <p:nvPr/>
        </p:nvGrpSpPr>
        <p:grpSpPr bwMode="auto">
          <a:xfrm rot="3060000">
            <a:off x="1725613" y="2898775"/>
            <a:ext cx="1296987" cy="760413"/>
            <a:chOff x="0" y="0"/>
            <a:chExt cx="816" cy="479"/>
          </a:xfrm>
        </p:grpSpPr>
        <p:sp>
          <p:nvSpPr>
            <p:cNvPr id="16402" name="AutoShape 14"/>
            <p:cNvSpPr>
              <a:spLocks/>
            </p:cNvSpPr>
            <p:nvPr/>
          </p:nvSpPr>
          <p:spPr bwMode="auto">
            <a:xfrm>
              <a:off x="127" y="0"/>
              <a:ext cx="689" cy="4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  <a:moveTo>
                    <a:pt x="15200" y="0"/>
                  </a:moveTo>
                </a:path>
              </a:pathLst>
            </a:custGeom>
            <a:solidFill>
              <a:srgbClr val="00B8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3" name="AutoShape 15"/>
            <p:cNvSpPr>
              <a:spLocks/>
            </p:cNvSpPr>
            <p:nvPr/>
          </p:nvSpPr>
          <p:spPr bwMode="auto">
            <a:xfrm>
              <a:off x="51" y="120"/>
              <a:ext cx="51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B8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4" name="AutoShape 16"/>
            <p:cNvSpPr>
              <a:spLocks/>
            </p:cNvSpPr>
            <p:nvPr/>
          </p:nvSpPr>
          <p:spPr bwMode="auto">
            <a:xfrm>
              <a:off x="0" y="120"/>
              <a:ext cx="25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B8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6395" name="Group 21"/>
          <p:cNvGrpSpPr>
            <a:grpSpLocks/>
          </p:cNvGrpSpPr>
          <p:nvPr/>
        </p:nvGrpSpPr>
        <p:grpSpPr bwMode="auto">
          <a:xfrm rot="7799999">
            <a:off x="5890419" y="2920206"/>
            <a:ext cx="1343025" cy="760413"/>
            <a:chOff x="0" y="0"/>
            <a:chExt cx="846" cy="479"/>
          </a:xfrm>
        </p:grpSpPr>
        <p:sp>
          <p:nvSpPr>
            <p:cNvPr id="16399" name="AutoShape 18"/>
            <p:cNvSpPr>
              <a:spLocks/>
            </p:cNvSpPr>
            <p:nvPr/>
          </p:nvSpPr>
          <p:spPr bwMode="auto">
            <a:xfrm>
              <a:off x="132" y="0"/>
              <a:ext cx="714" cy="4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  <a:moveTo>
                    <a:pt x="15200" y="0"/>
                  </a:moveTo>
                </a:path>
              </a:pathLst>
            </a:custGeom>
            <a:solidFill>
              <a:srgbClr val="00B8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0" name="AutoShape 19"/>
            <p:cNvSpPr>
              <a:spLocks/>
            </p:cNvSpPr>
            <p:nvPr/>
          </p:nvSpPr>
          <p:spPr bwMode="auto">
            <a:xfrm>
              <a:off x="52" y="119"/>
              <a:ext cx="53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B8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401" name="AutoShape 20"/>
            <p:cNvSpPr>
              <a:spLocks/>
            </p:cNvSpPr>
            <p:nvPr/>
          </p:nvSpPr>
          <p:spPr bwMode="auto">
            <a:xfrm>
              <a:off x="0" y="119"/>
              <a:ext cx="2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B8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6396" name="Rectangle 22"/>
          <p:cNvSpPr>
            <a:spLocks/>
          </p:cNvSpPr>
          <p:nvPr/>
        </p:nvSpPr>
        <p:spPr bwMode="auto">
          <a:xfrm>
            <a:off x="2093913" y="3840163"/>
            <a:ext cx="5486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/>
            <a:r>
              <a:rPr lang="ja-JP" altLang="en-US" sz="2400">
                <a:solidFill>
                  <a:srgbClr val="F77B15"/>
                </a:solidFill>
                <a:cs typeface="Arial" pitchFamily="34" charset="0"/>
                <a:sym typeface="Arial" pitchFamily="34" charset="0"/>
              </a:rPr>
              <a:t>“</a:t>
            </a:r>
            <a:r>
              <a:rPr lang="en-US" altLang="ja-JP" sz="2400">
                <a:solidFill>
                  <a:srgbClr val="F77B15"/>
                </a:solidFill>
                <a:cs typeface="Arial" pitchFamily="34" charset="0"/>
              </a:rPr>
              <a:t>de la comptabilité vers la gestion, </a:t>
            </a:r>
          </a:p>
          <a:p>
            <a:pPr marL="39688" algn="ctr"/>
            <a:r>
              <a:rPr lang="en-US" sz="2400">
                <a:solidFill>
                  <a:srgbClr val="F77B15"/>
                </a:solidFill>
                <a:cs typeface="Arial" pitchFamily="34" charset="0"/>
              </a:rPr>
              <a:t>du secrétariat vers l</a:t>
            </a:r>
            <a:r>
              <a:rPr lang="fr-FR" altLang="fr-FR" sz="2400">
                <a:solidFill>
                  <a:srgbClr val="F77B15"/>
                </a:solidFill>
                <a:cs typeface="Arial" pitchFamily="34" charset="0"/>
              </a:rPr>
              <a:t>’</a:t>
            </a:r>
            <a:r>
              <a:rPr lang="en-US" altLang="ja-JP" sz="2400">
                <a:solidFill>
                  <a:srgbClr val="F77B15"/>
                </a:solidFill>
                <a:cs typeface="Arial" pitchFamily="34" charset="0"/>
              </a:rPr>
              <a:t>administration</a:t>
            </a:r>
            <a:r>
              <a:rPr lang="ja-JP" altLang="en-US" sz="2400">
                <a:solidFill>
                  <a:srgbClr val="F77B15"/>
                </a:solidFill>
                <a:cs typeface="Arial" pitchFamily="34" charset="0"/>
              </a:rPr>
              <a:t>”</a:t>
            </a:r>
            <a:endParaRPr lang="en-US" sz="2400">
              <a:solidFill>
                <a:srgbClr val="F77B15"/>
              </a:solidFill>
              <a:cs typeface="Arial" pitchFamily="34" charset="0"/>
            </a:endParaRPr>
          </a:p>
        </p:txBody>
      </p:sp>
      <p:sp>
        <p:nvSpPr>
          <p:cNvPr id="16397" name="Rectangle 23"/>
          <p:cNvSpPr>
            <a:spLocks/>
          </p:cNvSpPr>
          <p:nvPr/>
        </p:nvSpPr>
        <p:spPr bwMode="auto">
          <a:xfrm>
            <a:off x="4140200" y="1484313"/>
            <a:ext cx="1092200" cy="6413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6398" name="Picture 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908050"/>
            <a:ext cx="137953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2"/>
          <p:cNvSpPr txBox="1">
            <a:spLocks noChangeArrowheads="1"/>
          </p:cNvSpPr>
          <p:nvPr/>
        </p:nvSpPr>
        <p:spPr bwMode="auto">
          <a:xfrm>
            <a:off x="193675" y="1495425"/>
            <a:ext cx="32258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fr-FR" sz="2000" b="1">
                <a:solidFill>
                  <a:srgbClr val="FFFFFF"/>
                </a:solidFill>
                <a:latin typeface="Arial Narrow" pitchFamily="34" charset="0"/>
              </a:rPr>
              <a:t>Le titulaire du bac pro </a:t>
            </a:r>
            <a:r>
              <a:rPr lang="fr-FR" sz="3600" b="1">
                <a:solidFill>
                  <a:srgbClr val="2BCB23"/>
                </a:solidFill>
                <a:latin typeface="Arial Narrow" pitchFamily="34" charset="0"/>
              </a:rPr>
              <a:t>Gestion Administration </a:t>
            </a:r>
            <a:r>
              <a:rPr lang="fr-FR" sz="2000" b="1">
                <a:solidFill>
                  <a:srgbClr val="FFFFFF"/>
                </a:solidFill>
                <a:latin typeface="Arial Narrow" pitchFamily="34" charset="0"/>
              </a:rPr>
              <a:t>visera une insertion  dans tous types d</a:t>
            </a:r>
            <a:r>
              <a:rPr lang="ja-JP" altLang="fr-FR" sz="2000" b="1">
                <a:solidFill>
                  <a:srgbClr val="FFFFFF"/>
                </a:solidFill>
                <a:latin typeface="Arial Narrow" pitchFamily="34" charset="0"/>
              </a:rPr>
              <a:t>’</a:t>
            </a:r>
            <a:r>
              <a:rPr lang="fr-FR" altLang="ja-JP" sz="2000" b="1">
                <a:solidFill>
                  <a:srgbClr val="FFFFFF"/>
                </a:solidFill>
                <a:latin typeface="Arial Narrow" pitchFamily="34" charset="0"/>
              </a:rPr>
              <a:t>entreprises, d</a:t>
            </a:r>
            <a:r>
              <a:rPr lang="ja-JP" altLang="fr-FR" sz="2000" b="1">
                <a:solidFill>
                  <a:srgbClr val="FFFFFF"/>
                </a:solidFill>
                <a:latin typeface="Arial Narrow" pitchFamily="34" charset="0"/>
              </a:rPr>
              <a:t>’</a:t>
            </a:r>
            <a:r>
              <a:rPr lang="fr-FR" altLang="ja-JP" sz="2000" b="1">
                <a:solidFill>
                  <a:srgbClr val="FFFFFF"/>
                </a:solidFill>
                <a:latin typeface="Arial Narrow" pitchFamily="34" charset="0"/>
              </a:rPr>
              <a:t>associations ou de collectivités quelle que soit leur taille. Il peut prétendre à des fonctions diverses telles que…</a:t>
            </a:r>
            <a:endParaRPr lang="fr-FR" altLang="ja-JP" sz="2000">
              <a:latin typeface="Arial Narrow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>
                <a:solidFill>
                  <a:srgbClr val="FFFFFF"/>
                </a:solidFill>
                <a:latin typeface="Arial Narrow" pitchFamily="34" charset="0"/>
              </a:rPr>
              <a:t> </a:t>
            </a:r>
            <a:endParaRPr lang="fr-FR" sz="1100">
              <a:latin typeface="Calibri" pitchFamily="34" charset="0"/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4860032" y="1268760"/>
          <a:ext cx="4032448" cy="513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èche droite 3"/>
          <p:cNvSpPr/>
          <p:nvPr/>
        </p:nvSpPr>
        <p:spPr>
          <a:xfrm>
            <a:off x="3800475" y="3295650"/>
            <a:ext cx="865188" cy="863600"/>
          </a:xfrm>
          <a:prstGeom prst="rightArrow">
            <a:avLst/>
          </a:prstGeom>
          <a:solidFill>
            <a:srgbClr val="F77B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2" name="ZoneTexte 4"/>
          <p:cNvSpPr txBox="1">
            <a:spLocks noChangeArrowheads="1"/>
          </p:cNvSpPr>
          <p:nvPr/>
        </p:nvSpPr>
        <p:spPr bwMode="auto">
          <a:xfrm>
            <a:off x="163513" y="39688"/>
            <a:ext cx="236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>
                <a:latin typeface="Arial Narrow" pitchFamily="34" charset="0"/>
              </a:rPr>
              <a:t>Perspectives</a:t>
            </a:r>
          </a:p>
        </p:txBody>
      </p:sp>
      <p:sp>
        <p:nvSpPr>
          <p:cNvPr id="17413" name="ZoneTexte 5"/>
          <p:cNvSpPr txBox="1">
            <a:spLocks noChangeArrowheads="1"/>
          </p:cNvSpPr>
          <p:nvPr/>
        </p:nvSpPr>
        <p:spPr bwMode="auto">
          <a:xfrm>
            <a:off x="2916238" y="477838"/>
            <a:ext cx="331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>
                <a:solidFill>
                  <a:schemeClr val="bg1"/>
                </a:solidFill>
                <a:latin typeface="Arial Narrow" pitchFamily="34" charset="0"/>
              </a:rPr>
              <a:t>&amp; Débouchés professionnels…</a:t>
            </a:r>
          </a:p>
        </p:txBody>
      </p:sp>
    </p:spTree>
  </p:cSld>
  <p:clrMapOvr>
    <a:masterClrMapping/>
  </p:clrMapOvr>
  <p:transition spd="slow"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8313" y="333375"/>
            <a:ext cx="5867400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fr-FR"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dirty="0" smtClean="0">
                <a:latin typeface="Arial Narrow" pitchFamily="34" charset="0"/>
              </a:rPr>
              <a:t>Le gestionnaire Administratif</a:t>
            </a:r>
            <a:endParaRPr dirty="0">
              <a:latin typeface="Arial Narrow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11188" y="981075"/>
            <a:ext cx="432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>
                <a:solidFill>
                  <a:srgbClr val="E46C0A"/>
                </a:solidFill>
                <a:latin typeface="Arial Narrow" pitchFamily="34" charset="0"/>
              </a:rPr>
              <a:t>Acteur essentiel de l</a:t>
            </a:r>
            <a:r>
              <a:rPr lang="ja-JP" altLang="fr-FR" b="1" i="1">
                <a:solidFill>
                  <a:srgbClr val="E46C0A"/>
                </a:solidFill>
                <a:latin typeface="Arial Narrow" pitchFamily="34" charset="0"/>
              </a:rPr>
              <a:t>’</a:t>
            </a:r>
            <a:r>
              <a:rPr lang="fr-FR" altLang="ja-JP" b="1" i="1">
                <a:solidFill>
                  <a:srgbClr val="E46C0A"/>
                </a:solidFill>
                <a:latin typeface="Arial Narrow" pitchFamily="34" charset="0"/>
              </a:rPr>
              <a:t>organisation</a:t>
            </a:r>
            <a:endParaRPr lang="fr-FR" b="1" i="1">
              <a:solidFill>
                <a:srgbClr val="E46C0A"/>
              </a:solidFill>
              <a:latin typeface="Arial Narrow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8313" y="2636838"/>
            <a:ext cx="7848600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00"/>
                </a:solidFill>
                <a:latin typeface="Arial Narrow" pitchFamily="34" charset="0"/>
                <a:ea typeface="ＭＳ Ｐゴシック" pitchFamily="-84" charset="-128"/>
              </a:rPr>
              <a:t>Le titulaire du Baccalauréat Gestion - Administration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8313" y="3213100"/>
            <a:ext cx="7848600" cy="369888"/>
          </a:xfrm>
          <a:prstGeom prst="rect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FFFF"/>
                </a:solidFill>
                <a:latin typeface="Arial Narrow" pitchFamily="34" charset="0"/>
              </a:rPr>
              <a:t>Assure les activités relevant de la gestion  administrative dans </a:t>
            </a:r>
            <a:r>
              <a:rPr lang="fr-FR" b="1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96888" y="3860800"/>
            <a:ext cx="3570287" cy="1323975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sz="3200" b="1">
                <a:solidFill>
                  <a:srgbClr val="FFFFFF"/>
                </a:solidFill>
                <a:latin typeface="Calibri" pitchFamily="34" charset="0"/>
              </a:rPr>
              <a:t>Les entreprises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 Narrow" pitchFamily="34" charset="0"/>
              </a:rPr>
              <a:t>commerciales, artisanales, industrielles, PME, PMI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 Narrow" pitchFamily="34" charset="0"/>
              </a:rPr>
              <a:t>ETI (entreprise de taille intermédiaire)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572000" y="3860800"/>
            <a:ext cx="3744913" cy="1323975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sz="3200" b="1">
                <a:solidFill>
                  <a:srgbClr val="FFFFFF"/>
                </a:solidFill>
                <a:latin typeface="Calibri" pitchFamily="34" charset="0"/>
              </a:rPr>
              <a:t>Les collectivités territoriales 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 Narrow" pitchFamily="34" charset="0"/>
              </a:rPr>
              <a:t>Commune, département, région… 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68313" y="5595938"/>
            <a:ext cx="3598862" cy="584200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lt1"/>
                </a:solidFill>
                <a:latin typeface="+mn-lt"/>
                <a:ea typeface="+mn-ea"/>
              </a:rPr>
              <a:t>Les administrations 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572000" y="5589588"/>
            <a:ext cx="3762375" cy="584200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lt1"/>
                </a:solidFill>
                <a:latin typeface="+mn-lt"/>
                <a:ea typeface="+mn-ea"/>
              </a:rPr>
              <a:t>Les associations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82600"/>
            <a:ext cx="1755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 cstate="print"/>
          <a:srcRect l="27281" t="47942" r="36836" b="37352"/>
          <a:stretch>
            <a:fillRect/>
          </a:stretch>
        </p:blipFill>
        <p:spPr bwMode="auto">
          <a:xfrm>
            <a:off x="0" y="0"/>
            <a:ext cx="21955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rrowheads="1"/>
          </p:cNvPicPr>
          <p:nvPr/>
        </p:nvPicPr>
        <p:blipFill>
          <a:blip r:embed="rId3" cstate="print"/>
          <a:srcRect l="36470" t="75233" r="48375" b="8495"/>
          <a:stretch>
            <a:fillRect/>
          </a:stretch>
        </p:blipFill>
        <p:spPr bwMode="auto">
          <a:xfrm>
            <a:off x="2195513" y="0"/>
            <a:ext cx="63373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rrowheads="1"/>
          </p:cNvPicPr>
          <p:nvPr/>
        </p:nvPicPr>
        <p:blipFill>
          <a:blip r:embed="rId2" cstate="print"/>
          <a:srcRect l="27283" t="47942" r="36836" b="37352"/>
          <a:stretch>
            <a:fillRect/>
          </a:stretch>
        </p:blipFill>
        <p:spPr bwMode="auto">
          <a:xfrm>
            <a:off x="4572000" y="2517775"/>
            <a:ext cx="21955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8686800" y="5129213"/>
            <a:ext cx="457200" cy="368300"/>
            <a:chOff x="0" y="0"/>
            <a:chExt cx="288" cy="232"/>
          </a:xfrm>
        </p:grpSpPr>
        <p:sp>
          <p:nvSpPr>
            <p:cNvPr id="20493" name="Rectangle 4"/>
            <p:cNvSpPr>
              <a:spLocks/>
            </p:cNvSpPr>
            <p:nvPr/>
          </p:nvSpPr>
          <p:spPr bwMode="auto">
            <a:xfrm>
              <a:off x="0" y="85"/>
              <a:ext cx="288" cy="61"/>
            </a:xfrm>
            <a:prstGeom prst="rect">
              <a:avLst/>
            </a:prstGeom>
            <a:solidFill>
              <a:srgbClr val="FF66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494" name="Rectangle 5"/>
            <p:cNvSpPr>
              <a:spLocks/>
            </p:cNvSpPr>
            <p:nvPr/>
          </p:nvSpPr>
          <p:spPr bwMode="auto">
            <a:xfrm>
              <a:off x="0" y="0"/>
              <a:ext cx="288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8" algn="ctr"/>
              <a:r>
                <a:rPr lang="en-US">
                  <a:solidFill>
                    <a:srgbClr val="FF6600"/>
                  </a:solidFill>
                </a:rPr>
                <a:t>           </a:t>
              </a:r>
            </a:p>
          </p:txBody>
        </p:sp>
      </p:grpSp>
      <p:sp>
        <p:nvSpPr>
          <p:cNvPr id="20485" name="Rectangle 7"/>
          <p:cNvSpPr>
            <a:spLocks/>
          </p:cNvSpPr>
          <p:nvPr/>
        </p:nvSpPr>
        <p:spPr bwMode="auto">
          <a:xfrm>
            <a:off x="-6350" y="6589713"/>
            <a:ext cx="9156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1200">
                <a:latin typeface="Arial Narrow Bold" pitchFamily="-84" charset="0"/>
                <a:sym typeface="Arial Narrow Bold" pitchFamily="-84" charset="0"/>
              </a:rPr>
              <a:t>Académie de Strasbourg - Baccalauréat Professionnel Gestion Administration</a:t>
            </a:r>
          </a:p>
        </p:txBody>
      </p:sp>
      <p:sp>
        <p:nvSpPr>
          <p:cNvPr id="20486" name="Rectangle 8"/>
          <p:cNvSpPr>
            <a:spLocks noChangeArrowheads="1"/>
          </p:cNvSpPr>
          <p:nvPr>
            <p:ph type="title"/>
          </p:nvPr>
        </p:nvSpPr>
        <p:spPr>
          <a:xfrm>
            <a:off x="2339975" y="0"/>
            <a:ext cx="4043363" cy="1371600"/>
          </a:xfrm>
        </p:spPr>
        <p:txBody>
          <a:bodyPr rIns="132080"/>
          <a:lstStyle/>
          <a:p>
            <a:pPr algn="l"/>
            <a:r>
              <a:rPr lang="en-US" sz="2400" smtClean="0">
                <a:solidFill>
                  <a:srgbClr val="FFFFFF"/>
                </a:solidFill>
                <a:latin typeface="Arial Narrow Bold" pitchFamily="-84" charset="0"/>
                <a:ea typeface="ＭＳ Ｐゴシック" pitchFamily="-84" charset="-128"/>
                <a:sym typeface="Arial Narrow Bold" pitchFamily="-84" charset="0"/>
              </a:rPr>
              <a:t>Quitter le mode frontal, scolaire…</a:t>
            </a:r>
            <a:endParaRPr lang="en-US" sz="2400" smtClean="0">
              <a:solidFill>
                <a:srgbClr val="FFFFFF"/>
              </a:solidFill>
              <a:latin typeface="Arial Narrow Bold" pitchFamily="-84" charset="0"/>
              <a:ea typeface="ヒラギノ角ゴ ProN W6" pitchFamily="-84" charset="-128"/>
              <a:sym typeface="Arial Narrow Bold" pitchFamily="-84" charset="0"/>
            </a:endParaRPr>
          </a:p>
        </p:txBody>
      </p:sp>
      <p:pic>
        <p:nvPicPr>
          <p:cNvPr id="20487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475"/>
            <a:ext cx="42497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557338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9" name="Group 13"/>
          <p:cNvGrpSpPr>
            <a:grpSpLocks/>
          </p:cNvGrpSpPr>
          <p:nvPr/>
        </p:nvGrpSpPr>
        <p:grpSpPr bwMode="auto">
          <a:xfrm>
            <a:off x="4787900" y="5661025"/>
            <a:ext cx="4043363" cy="850900"/>
            <a:chOff x="0" y="0"/>
            <a:chExt cx="2547" cy="536"/>
          </a:xfrm>
        </p:grpSpPr>
        <p:sp>
          <p:nvSpPr>
            <p:cNvPr id="20491" name="Rectangle 11"/>
            <p:cNvSpPr>
              <a:spLocks/>
            </p:cNvSpPr>
            <p:nvPr/>
          </p:nvSpPr>
          <p:spPr bwMode="auto">
            <a:xfrm>
              <a:off x="0" y="0"/>
              <a:ext cx="2547" cy="53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492" name="Rectangle 12"/>
            <p:cNvSpPr>
              <a:spLocks/>
            </p:cNvSpPr>
            <p:nvPr/>
          </p:nvSpPr>
          <p:spPr bwMode="auto">
            <a:xfrm>
              <a:off x="0" y="108"/>
              <a:ext cx="2544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8"/>
              <a:r>
                <a:rPr lang="en-US" sz="2800">
                  <a:solidFill>
                    <a:srgbClr val="FFFFFF"/>
                  </a:solidFill>
                  <a:latin typeface="Arial Narrow Bold" pitchFamily="-84" charset="0"/>
                  <a:sym typeface="Arial Narrow Bold" pitchFamily="-84" charset="0"/>
                </a:rPr>
                <a:t>Vers…</a:t>
              </a:r>
            </a:p>
          </p:txBody>
        </p:sp>
      </p:grpSp>
      <p:sp>
        <p:nvSpPr>
          <p:cNvPr id="20490" name="AutoShape 14"/>
          <p:cNvSpPr>
            <a:spLocks/>
          </p:cNvSpPr>
          <p:nvPr/>
        </p:nvSpPr>
        <p:spPr bwMode="auto">
          <a:xfrm>
            <a:off x="6804025" y="6021388"/>
            <a:ext cx="1800225" cy="288925"/>
          </a:xfrm>
          <a:prstGeom prst="rightArrow">
            <a:avLst>
              <a:gd name="adj1" fmla="val 50000"/>
              <a:gd name="adj2" fmla="val 15576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rrowheads="1"/>
          </p:cNvPicPr>
          <p:nvPr/>
        </p:nvPicPr>
        <p:blipFill>
          <a:blip r:embed="rId2" cstate="print"/>
          <a:srcRect l="27281" t="47942" r="36836" b="37352"/>
          <a:stretch>
            <a:fillRect/>
          </a:stretch>
        </p:blipFill>
        <p:spPr bwMode="auto">
          <a:xfrm>
            <a:off x="0" y="0"/>
            <a:ext cx="21955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rrowheads="1"/>
          </p:cNvPicPr>
          <p:nvPr/>
        </p:nvPicPr>
        <p:blipFill>
          <a:blip r:embed="rId3" cstate="print"/>
          <a:srcRect l="36470" t="75233" r="48375" b="8495"/>
          <a:stretch>
            <a:fillRect/>
          </a:stretch>
        </p:blipFill>
        <p:spPr bwMode="auto">
          <a:xfrm>
            <a:off x="2195513" y="0"/>
            <a:ext cx="63373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rrowheads="1"/>
          </p:cNvPicPr>
          <p:nvPr/>
        </p:nvPicPr>
        <p:blipFill>
          <a:blip r:embed="rId2" cstate="print"/>
          <a:srcRect l="27283" t="47942" r="36836" b="37352"/>
          <a:stretch>
            <a:fillRect/>
          </a:stretch>
        </p:blipFill>
        <p:spPr bwMode="auto">
          <a:xfrm>
            <a:off x="4572000" y="2517775"/>
            <a:ext cx="21955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6"/>
          <p:cNvGrpSpPr>
            <a:grpSpLocks/>
          </p:cNvGrpSpPr>
          <p:nvPr/>
        </p:nvGrpSpPr>
        <p:grpSpPr bwMode="auto">
          <a:xfrm>
            <a:off x="8686800" y="5129213"/>
            <a:ext cx="457200" cy="368300"/>
            <a:chOff x="0" y="0"/>
            <a:chExt cx="288" cy="232"/>
          </a:xfrm>
        </p:grpSpPr>
        <p:sp>
          <p:nvSpPr>
            <p:cNvPr id="21517" name="Rectangle 4"/>
            <p:cNvSpPr>
              <a:spLocks/>
            </p:cNvSpPr>
            <p:nvPr/>
          </p:nvSpPr>
          <p:spPr bwMode="auto">
            <a:xfrm>
              <a:off x="0" y="85"/>
              <a:ext cx="288" cy="61"/>
            </a:xfrm>
            <a:prstGeom prst="rect">
              <a:avLst/>
            </a:prstGeom>
            <a:solidFill>
              <a:srgbClr val="FF66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1518" name="Rectangle 5"/>
            <p:cNvSpPr>
              <a:spLocks/>
            </p:cNvSpPr>
            <p:nvPr/>
          </p:nvSpPr>
          <p:spPr bwMode="auto">
            <a:xfrm>
              <a:off x="0" y="0"/>
              <a:ext cx="288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8" algn="ctr"/>
              <a:r>
                <a:rPr lang="en-US">
                  <a:solidFill>
                    <a:srgbClr val="FF6600"/>
                  </a:solidFill>
                </a:rPr>
                <a:t>           </a:t>
              </a:r>
            </a:p>
          </p:txBody>
        </p:sp>
      </p:grpSp>
      <p:sp>
        <p:nvSpPr>
          <p:cNvPr id="21509" name="Rectangle 7"/>
          <p:cNvSpPr>
            <a:spLocks/>
          </p:cNvSpPr>
          <p:nvPr/>
        </p:nvSpPr>
        <p:spPr bwMode="auto">
          <a:xfrm>
            <a:off x="-6350" y="6589713"/>
            <a:ext cx="91567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1200">
                <a:latin typeface="Arial Narrow Bold" pitchFamily="-84" charset="0"/>
                <a:sym typeface="Arial Narrow Bold" pitchFamily="-84" charset="0"/>
              </a:rPr>
              <a:t>Académie de Strasbourg - Baccalauréat Professionnel Gestion Administration</a:t>
            </a:r>
          </a:p>
        </p:txBody>
      </p:sp>
      <p:grpSp>
        <p:nvGrpSpPr>
          <p:cNvPr id="21510" name="Group 10"/>
          <p:cNvGrpSpPr>
            <a:grpSpLocks/>
          </p:cNvGrpSpPr>
          <p:nvPr/>
        </p:nvGrpSpPr>
        <p:grpSpPr bwMode="auto">
          <a:xfrm>
            <a:off x="7950200" y="6248400"/>
            <a:ext cx="431800" cy="431800"/>
            <a:chOff x="0" y="0"/>
            <a:chExt cx="272" cy="272"/>
          </a:xfrm>
        </p:grpSpPr>
        <p:sp>
          <p:nvSpPr>
            <p:cNvPr id="21515" name="Rectangle 8"/>
            <p:cNvSpPr>
              <a:spLocks/>
            </p:cNvSpPr>
            <p:nvPr/>
          </p:nvSpPr>
          <p:spPr bwMode="auto">
            <a:xfrm>
              <a:off x="0" y="0"/>
              <a:ext cx="272" cy="272"/>
            </a:xfrm>
            <a:prstGeom prst="rect">
              <a:avLst/>
            </a:prstGeom>
            <a:solidFill>
              <a:srgbClr val="28568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1516" name="Rectangle 9"/>
            <p:cNvSpPr>
              <a:spLocks/>
            </p:cNvSpPr>
            <p:nvPr/>
          </p:nvSpPr>
          <p:spPr bwMode="auto">
            <a:xfrm>
              <a:off x="0" y="60"/>
              <a:ext cx="27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>
                  <a:solidFill>
                    <a:srgbClr val="FFFFFF"/>
                  </a:solidFill>
                  <a:latin typeface="Arial Bold" pitchFamily="-84" charset="0"/>
                  <a:sym typeface="Arial Bold" pitchFamily="-84" charset="0"/>
                </a:rPr>
                <a:t>13</a:t>
              </a:r>
            </a:p>
          </p:txBody>
        </p:sp>
      </p:grpSp>
      <p:pic>
        <p:nvPicPr>
          <p:cNvPr id="21511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4213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500438"/>
            <a:ext cx="42481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33375"/>
            <a:ext cx="43084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005263"/>
            <a:ext cx="437991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328752"/>
            <a:ext cx="7704856" cy="36933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Arial Black" pitchFamily="34" charset="0"/>
              </a:rPr>
              <a:t>Le gestionnaire administratif facilite les relations externes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916238" y="1141413"/>
            <a:ext cx="5688012" cy="58420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fr-FR" sz="1600" b="1" i="1">
                <a:solidFill>
                  <a:srgbClr val="E46C0A"/>
                </a:solidFill>
                <a:latin typeface="Calibri" pitchFamily="34" charset="0"/>
                <a:sym typeface="Wingdings 3" pitchFamily="18" charset="2"/>
              </a:rPr>
              <a:t></a:t>
            </a:r>
            <a:r>
              <a:rPr lang="fr-FR" sz="1100" i="1">
                <a:solidFill>
                  <a:srgbClr val="000000"/>
                </a:solidFill>
                <a:latin typeface="Calibri" pitchFamily="34" charset="0"/>
                <a:sym typeface="Wingdings 3" pitchFamily="18" charset="2"/>
              </a:rPr>
              <a:t>  </a:t>
            </a:r>
            <a:r>
              <a:rPr lang="fr-FR" sz="1600" b="1" i="1">
                <a:latin typeface="Arial Narrow" pitchFamily="34" charset="0"/>
                <a:cs typeface="Arial" pitchFamily="34" charset="0"/>
              </a:rPr>
              <a:t>Relations avec les fournisseurs et sous-traitants : achats, commandes, livraisons,  suivi des stocks…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979613" y="1989138"/>
            <a:ext cx="5113337" cy="6159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E46C0A"/>
                </a:solidFill>
                <a:latin typeface="Calibri" pitchFamily="34" charset="0"/>
                <a:sym typeface="Wingdings 3" pitchFamily="18" charset="2"/>
              </a:rPr>
              <a:t> </a:t>
            </a:r>
            <a:r>
              <a:rPr lang="fr-FR" sz="1200" i="1">
                <a:solidFill>
                  <a:srgbClr val="000000"/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fr-FR" sz="1600" b="1" i="1">
                <a:latin typeface="Arial Narrow" pitchFamily="34" charset="0"/>
                <a:cs typeface="Arial" pitchFamily="34" charset="0"/>
              </a:rPr>
              <a:t>Relations avec les clients et les usagers : prospection, devis, suivi commandes et livraisons, facturation, litiges…</a:t>
            </a:r>
            <a:endParaRPr lang="fr-FR" sz="16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39750" y="2852738"/>
            <a:ext cx="6119813" cy="6159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E46C0A"/>
                </a:solidFill>
                <a:latin typeface="Calibri" pitchFamily="34" charset="0"/>
                <a:sym typeface="Wingdings 3" pitchFamily="18" charset="2"/>
              </a:rPr>
              <a:t> </a:t>
            </a:r>
            <a:r>
              <a:rPr lang="fr-FR" sz="1600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 </a:t>
            </a:r>
            <a:r>
              <a:rPr lang="fr-FR" sz="1600" b="1" i="1">
                <a:latin typeface="Arial Narrow" pitchFamily="34" charset="0"/>
                <a:cs typeface="Arial" pitchFamily="34" charset="0"/>
              </a:rPr>
              <a:t>Relations avec les banques, les administrations et autres partenaires : suivi trésorerie, déclarations fiscales, formalités administratives…</a:t>
            </a:r>
            <a:r>
              <a:rPr lang="fr-FR" sz="1600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  </a:t>
            </a:r>
            <a:endParaRPr lang="fr-FR" sz="16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95275" y="3789363"/>
            <a:ext cx="6753225" cy="646112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FFFF"/>
                </a:solidFill>
                <a:latin typeface="Arial Black" pitchFamily="34" charset="0"/>
              </a:rPr>
              <a:t>Le gestionnaire administratif participe à la gestion des relations avec les salariés </a:t>
            </a:r>
            <a:endParaRPr lang="fr-FR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47700" y="5262563"/>
            <a:ext cx="6121400" cy="36988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B050"/>
                </a:solidFill>
                <a:latin typeface="Arial Narrow" pitchFamily="34" charset="0"/>
                <a:sym typeface="Wingdings 3" pitchFamily="18" charset="2"/>
              </a:rPr>
              <a:t></a:t>
            </a:r>
            <a:r>
              <a:rPr lang="fr-FR" sz="1200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 </a:t>
            </a:r>
            <a:r>
              <a:rPr lang="fr-FR" sz="1600" b="1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Gestion de budgets, d</a:t>
            </a:r>
            <a:r>
              <a:rPr lang="ja-JP" altLang="fr-FR" sz="1600" b="1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’</a:t>
            </a:r>
            <a:r>
              <a:rPr lang="fr-FR" altLang="ja-JP" sz="1600" b="1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indicateurs sociaux, de déclarations sociales…</a:t>
            </a:r>
            <a:endParaRPr lang="fr-FR" sz="16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9388" y="4630738"/>
            <a:ext cx="6992937" cy="3683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B050"/>
                </a:solidFill>
                <a:latin typeface="Arial Narrow" pitchFamily="34" charset="0"/>
                <a:sym typeface="Wingdings 3" pitchFamily="18" charset="2"/>
              </a:rPr>
              <a:t></a:t>
            </a:r>
            <a:r>
              <a:rPr lang="fr-FR" sz="1200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 </a:t>
            </a:r>
            <a:r>
              <a:rPr lang="fr-FR" sz="1600" b="1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Gestion courante : temps de travail, déplacements, salaires, formation…</a:t>
            </a:r>
            <a:endParaRPr lang="fr-FR" sz="16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971550" y="5805488"/>
            <a:ext cx="6121400" cy="6159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B050"/>
                </a:solidFill>
                <a:latin typeface="Arial Narrow" pitchFamily="34" charset="0"/>
                <a:sym typeface="Wingdings 3" pitchFamily="18" charset="2"/>
              </a:rPr>
              <a:t></a:t>
            </a:r>
            <a:r>
              <a:rPr lang="fr-FR" sz="1200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 </a:t>
            </a:r>
            <a:r>
              <a:rPr lang="fr-FR" sz="1600" b="1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Gestion administrative des relations sociales : activités sociales et culturelles, suivi des obligations liées aux instances représentatives… </a:t>
            </a:r>
            <a:endParaRPr lang="fr-FR" sz="1600" b="1" i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2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258888" y="328613"/>
            <a:ext cx="7200900" cy="646112"/>
          </a:xfrm>
          <a:prstGeom prst="rect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fr-FR">
                <a:solidFill>
                  <a:schemeClr val="bg1"/>
                </a:solidFill>
                <a:latin typeface="Arial Black" pitchFamily="34" charset="0"/>
              </a:rPr>
              <a:t>Le gestionnaire administratif est au cœur de la gestion administrative interne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916238" y="1141413"/>
            <a:ext cx="5688012" cy="584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fr-FR" sz="1600" b="1" i="1">
                <a:solidFill>
                  <a:schemeClr val="accent1"/>
                </a:solidFill>
                <a:latin typeface="Calibri" pitchFamily="34" charset="0"/>
                <a:sym typeface="Wingdings 3" pitchFamily="18" charset="2"/>
              </a:rPr>
              <a:t></a:t>
            </a:r>
            <a:r>
              <a:rPr lang="fr-FR" sz="1100" i="1">
                <a:solidFill>
                  <a:schemeClr val="accent1"/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fr-FR" sz="1100" i="1">
                <a:solidFill>
                  <a:srgbClr val="000000"/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fr-FR" sz="1600" b="1" i="1">
                <a:latin typeface="Arial Narrow" pitchFamily="34" charset="0"/>
                <a:cs typeface="Arial" pitchFamily="34" charset="0"/>
              </a:rPr>
              <a:t>Gestion des informations, du courrier, des appels téléphoniques, des réunions, des espaces collaboratifs…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979613" y="1844675"/>
            <a:ext cx="5113337" cy="36988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accent1"/>
                </a:solidFill>
                <a:latin typeface="Calibri" pitchFamily="34" charset="0"/>
                <a:sym typeface="Wingdings 3" pitchFamily="18" charset="2"/>
              </a:rPr>
              <a:t></a:t>
            </a:r>
            <a:r>
              <a:rPr lang="fr-FR" b="1" i="1">
                <a:solidFill>
                  <a:srgbClr val="E46C0A"/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fr-FR" sz="1200" i="1">
                <a:solidFill>
                  <a:srgbClr val="000000"/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fr-FR" sz="1600" b="1" i="1">
                <a:latin typeface="Arial Narrow" pitchFamily="34" charset="0"/>
                <a:cs typeface="Arial" pitchFamily="34" charset="0"/>
              </a:rPr>
              <a:t>Gestion des visiteurs : accueil, orientation, information…</a:t>
            </a:r>
            <a:endParaRPr lang="fr-FR" sz="16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403350" y="3141663"/>
            <a:ext cx="6121400" cy="3683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accent1"/>
                </a:solidFill>
                <a:latin typeface="Calibri" pitchFamily="34" charset="0"/>
                <a:sym typeface="Wingdings 3" pitchFamily="18" charset="2"/>
              </a:rPr>
              <a:t></a:t>
            </a:r>
            <a:r>
              <a:rPr lang="fr-FR" b="1" i="1">
                <a:solidFill>
                  <a:srgbClr val="E46C0A"/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fr-FR" sz="1600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 </a:t>
            </a:r>
            <a:r>
              <a:rPr lang="fr-FR" sz="1600" b="1" i="1">
                <a:latin typeface="Arial Narrow" pitchFamily="34" charset="0"/>
                <a:cs typeface="Arial" pitchFamily="34" charset="0"/>
              </a:rPr>
              <a:t>Gestion du temps : planning, échéanciers, agendas partagés…</a:t>
            </a:r>
            <a:r>
              <a:rPr lang="fr-FR" sz="1600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  </a:t>
            </a:r>
            <a:endParaRPr lang="fr-FR" sz="16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50825" y="3933825"/>
            <a:ext cx="6753225" cy="646113"/>
          </a:xfrm>
          <a:prstGeom prst="rect">
            <a:avLst/>
          </a:prstGeom>
          <a:solidFill>
            <a:srgbClr val="E46C0A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FFFF"/>
                </a:solidFill>
                <a:latin typeface="Arial Black" pitchFamily="34" charset="0"/>
              </a:rPr>
              <a:t>Le gestionnaire administratif participe à la gestion administrative des projets </a:t>
            </a:r>
            <a:endParaRPr lang="fr-FR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9388" y="4797425"/>
            <a:ext cx="6992937" cy="6159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E46C0A"/>
                </a:solidFill>
                <a:latin typeface="Calibri" pitchFamily="34" charset="0"/>
                <a:sym typeface="Wingdings 3" pitchFamily="18" charset="2"/>
              </a:rPr>
              <a:t> </a:t>
            </a:r>
            <a:r>
              <a:rPr lang="fr-FR" sz="1200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 </a:t>
            </a:r>
            <a:r>
              <a:rPr lang="fr-FR" sz="1600" b="1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Suivi opérationnel du projet : mise en forme de documents, gestion base documentaire, formalités…</a:t>
            </a:r>
            <a:endParaRPr lang="fr-FR" sz="16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900113" y="5732463"/>
            <a:ext cx="6119812" cy="6159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E46C0A"/>
                </a:solidFill>
                <a:latin typeface="Calibri" pitchFamily="34" charset="0"/>
                <a:sym typeface="Wingdings 3" pitchFamily="18" charset="2"/>
              </a:rPr>
              <a:t>  </a:t>
            </a:r>
            <a:r>
              <a:rPr lang="fr-FR" sz="1600" b="1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Évaluation du projet : participation à l</a:t>
            </a:r>
            <a:r>
              <a:rPr lang="ja-JP" altLang="fr-FR" sz="1600" b="1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’</a:t>
            </a:r>
            <a:r>
              <a:rPr lang="fr-FR" altLang="ja-JP" sz="1600" b="1" i="1">
                <a:solidFill>
                  <a:srgbClr val="000000"/>
                </a:solidFill>
                <a:latin typeface="Arial Narrow" pitchFamily="34" charset="0"/>
                <a:sym typeface="Wingdings 3" pitchFamily="18" charset="2"/>
              </a:rPr>
              <a:t>élaboration de documents de synthèse, de rapports … </a:t>
            </a:r>
            <a:endParaRPr lang="fr-FR" sz="16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492500" y="2349500"/>
            <a:ext cx="5111750" cy="61436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accent1"/>
                </a:solidFill>
                <a:latin typeface="Calibri" pitchFamily="34" charset="0"/>
                <a:sym typeface="Wingdings 3" pitchFamily="18" charset="2"/>
              </a:rPr>
              <a:t></a:t>
            </a:r>
            <a:r>
              <a:rPr lang="fr-FR" b="1" i="1">
                <a:solidFill>
                  <a:srgbClr val="E46C0A"/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fr-FR" sz="1200" i="1">
                <a:solidFill>
                  <a:srgbClr val="000000"/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fr-FR" sz="1600" b="1" i="1">
                <a:latin typeface="Arial Narrow" pitchFamily="34" charset="0"/>
                <a:cs typeface="Arial" pitchFamily="34" charset="0"/>
              </a:rPr>
              <a:t>Gestion des espaces de travail et des ressources : petite maintenance, fournitures, consommables…</a:t>
            </a:r>
            <a:endParaRPr lang="fr-FR" sz="1600" b="1" i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2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574675" y="115888"/>
            <a:ext cx="43926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>
                <a:solidFill>
                  <a:srgbClr val="7BCF27"/>
                </a:solidFill>
                <a:latin typeface="Arial Narrow" pitchFamily="34" charset="0"/>
              </a:rPr>
              <a:t>Qualités requises</a:t>
            </a:r>
          </a:p>
        </p:txBody>
      </p:sp>
      <p:sp>
        <p:nvSpPr>
          <p:cNvPr id="6" name="Flèche droite 5"/>
          <p:cNvSpPr>
            <a:spLocks noChangeArrowheads="1"/>
          </p:cNvSpPr>
          <p:nvPr/>
        </p:nvSpPr>
        <p:spPr bwMode="auto">
          <a:xfrm rot="-1442481">
            <a:off x="2452688" y="3292475"/>
            <a:ext cx="1111250" cy="277813"/>
          </a:xfrm>
          <a:prstGeom prst="rightArrow">
            <a:avLst>
              <a:gd name="adj1" fmla="val 50000"/>
              <a:gd name="adj2" fmla="val 50093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635375" y="2827338"/>
            <a:ext cx="5113338" cy="646112"/>
          </a:xfrm>
          <a:prstGeom prst="rect">
            <a:avLst/>
          </a:prstGeom>
          <a:solidFill>
            <a:srgbClr val="F7964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FFFFFF"/>
                </a:solidFill>
                <a:latin typeface="Calibri" pitchFamily="34" charset="0"/>
              </a:rPr>
              <a:t>Un goût prononcé pour les nouvelles technologies de l</a:t>
            </a:r>
            <a:r>
              <a:rPr lang="ja-JP" altLang="fr-FR" b="1" i="1">
                <a:solidFill>
                  <a:srgbClr val="FFFFFF"/>
                </a:solidFill>
                <a:latin typeface="Calibri" pitchFamily="34" charset="0"/>
              </a:rPr>
              <a:t>’</a:t>
            </a:r>
            <a:r>
              <a:rPr lang="fr-FR" altLang="ja-JP" b="1" i="1">
                <a:solidFill>
                  <a:srgbClr val="FFFFFF"/>
                </a:solidFill>
                <a:latin typeface="Calibri" pitchFamily="34" charset="0"/>
              </a:rPr>
              <a:t>information et de la communication</a:t>
            </a:r>
            <a:endParaRPr lang="fr-FR" b="1" i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2250" y="1249363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>
                <a:solidFill>
                  <a:srgbClr val="7BCF27"/>
                </a:solidFill>
                <a:latin typeface="Arial Narrow" pitchFamily="34" charset="0"/>
              </a:rPr>
              <a:t>Ce baccalauréat s</a:t>
            </a:r>
            <a:r>
              <a:rPr lang="ja-JP" altLang="fr-FR" sz="2000" b="1" i="1">
                <a:solidFill>
                  <a:srgbClr val="7BCF27"/>
                </a:solidFill>
                <a:latin typeface="Arial Narrow" pitchFamily="34" charset="0"/>
              </a:rPr>
              <a:t>’</a:t>
            </a:r>
            <a:r>
              <a:rPr lang="fr-FR" altLang="ja-JP" sz="2000" b="1" i="1">
                <a:solidFill>
                  <a:srgbClr val="7BCF27"/>
                </a:solidFill>
                <a:latin typeface="Arial Narrow" pitchFamily="34" charset="0"/>
              </a:rPr>
              <a:t>adresse indifféremment aux filles et aux garçons  qui présentent</a:t>
            </a:r>
            <a:endParaRPr lang="fr-FR" sz="2000" b="1" i="1">
              <a:solidFill>
                <a:srgbClr val="7BCF27"/>
              </a:solidFill>
              <a:latin typeface="Arial Narrow" pitchFamily="34" charset="0"/>
            </a:endParaRPr>
          </a:p>
        </p:txBody>
      </p:sp>
      <p:sp>
        <p:nvSpPr>
          <p:cNvPr id="9" name="Flèche droite 8"/>
          <p:cNvSpPr>
            <a:spLocks noChangeArrowheads="1"/>
          </p:cNvSpPr>
          <p:nvPr/>
        </p:nvSpPr>
        <p:spPr bwMode="auto">
          <a:xfrm>
            <a:off x="2533650" y="3911600"/>
            <a:ext cx="958850" cy="277813"/>
          </a:xfrm>
          <a:prstGeom prst="rightArrow">
            <a:avLst>
              <a:gd name="adj1" fmla="val 50000"/>
              <a:gd name="adj2" fmla="val 50110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657600" y="3911600"/>
            <a:ext cx="5111750" cy="369888"/>
          </a:xfrm>
          <a:prstGeom prst="rect">
            <a:avLst/>
          </a:prstGeom>
          <a:solidFill>
            <a:srgbClr val="F7964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chemeClr val="lt1"/>
                </a:solidFill>
                <a:latin typeface="+mn-lt"/>
                <a:ea typeface="+mn-ea"/>
              </a:rPr>
              <a:t>Des aptitudes relationnelles</a:t>
            </a:r>
          </a:p>
        </p:txBody>
      </p:sp>
      <p:sp>
        <p:nvSpPr>
          <p:cNvPr id="11" name="Flèche droite 10"/>
          <p:cNvSpPr>
            <a:spLocks noChangeArrowheads="1"/>
          </p:cNvSpPr>
          <p:nvPr/>
        </p:nvSpPr>
        <p:spPr bwMode="auto">
          <a:xfrm>
            <a:off x="2497138" y="4583113"/>
            <a:ext cx="995362" cy="277812"/>
          </a:xfrm>
          <a:prstGeom prst="rightArrow">
            <a:avLst>
              <a:gd name="adj1" fmla="val 50000"/>
              <a:gd name="adj2" fmla="val 5007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657600" y="4583113"/>
            <a:ext cx="5111750" cy="369887"/>
          </a:xfrm>
          <a:prstGeom prst="rect">
            <a:avLst/>
          </a:prstGeom>
          <a:solidFill>
            <a:srgbClr val="F7964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FFFFFF"/>
                </a:solidFill>
                <a:latin typeface="Calibri" pitchFamily="34" charset="0"/>
              </a:rPr>
              <a:t>Un esprit d</a:t>
            </a:r>
            <a:r>
              <a:rPr lang="ja-JP" altLang="fr-FR" b="1" i="1">
                <a:solidFill>
                  <a:srgbClr val="FFFFFF"/>
                </a:solidFill>
                <a:latin typeface="Calibri" pitchFamily="34" charset="0"/>
              </a:rPr>
              <a:t>’</a:t>
            </a:r>
            <a:r>
              <a:rPr lang="fr-FR" altLang="ja-JP" b="1" i="1">
                <a:solidFill>
                  <a:srgbClr val="FFFFFF"/>
                </a:solidFill>
                <a:latin typeface="Calibri" pitchFamily="34" charset="0"/>
              </a:rPr>
              <a:t>initiative</a:t>
            </a:r>
            <a:endParaRPr lang="fr-FR" b="1" i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Flèche droite 12"/>
          <p:cNvSpPr>
            <a:spLocks noChangeArrowheads="1"/>
          </p:cNvSpPr>
          <p:nvPr/>
        </p:nvSpPr>
        <p:spPr bwMode="auto">
          <a:xfrm rot="1485732">
            <a:off x="2492375" y="5280025"/>
            <a:ext cx="1071563" cy="276225"/>
          </a:xfrm>
          <a:prstGeom prst="rightArrow">
            <a:avLst>
              <a:gd name="adj1" fmla="val 50000"/>
              <a:gd name="adj2" fmla="val 49874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657600" y="5397500"/>
            <a:ext cx="5111750" cy="369888"/>
          </a:xfrm>
          <a:prstGeom prst="rect">
            <a:avLst/>
          </a:prstGeom>
          <a:solidFill>
            <a:srgbClr val="F7964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FFFFFF"/>
                </a:solidFill>
                <a:latin typeface="Calibri" pitchFamily="34" charset="0"/>
              </a:rPr>
              <a:t>Des capacités en langue française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562</Words>
  <Application>Microsoft Office PowerPoint</Application>
  <PresentationFormat>Affichage à l'écran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ＭＳ Ｐゴシック</vt:lpstr>
      <vt:lpstr>Calibri</vt:lpstr>
      <vt:lpstr>Arial Narrow</vt:lpstr>
      <vt:lpstr>Arial Narrow Bold</vt:lpstr>
      <vt:lpstr>Arial Bold</vt:lpstr>
      <vt:lpstr>ヒラギノ角ゴ ProN W6</vt:lpstr>
      <vt:lpstr>Arial Black</vt:lpstr>
      <vt:lpstr>Wingdings 3</vt:lpstr>
      <vt:lpstr>Thème Office</vt:lpstr>
      <vt:lpstr>Diapositive 1</vt:lpstr>
      <vt:lpstr>Diapositive 2</vt:lpstr>
      <vt:lpstr>Diapositive 3</vt:lpstr>
      <vt:lpstr>Diapositive 4</vt:lpstr>
      <vt:lpstr>Quitter le mode frontal, scolaire…</vt:lpstr>
      <vt:lpstr>Diapositive 6</vt:lpstr>
      <vt:lpstr>Diapositive 7</vt:lpstr>
      <vt:lpstr>Diapositive 8</vt:lpstr>
      <vt:lpstr>Diapositive 9</vt:lpstr>
      <vt:lpstr>Diapositive 10</vt:lpstr>
      <vt:lpstr>Diapositive 11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Philippe VIAIN</cp:lastModifiedBy>
  <cp:revision>14</cp:revision>
  <dcterms:modified xsi:type="dcterms:W3CDTF">2013-01-29T23:05:10Z</dcterms:modified>
</cp:coreProperties>
</file>