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3" r:id="rId2"/>
    <p:sldId id="295" r:id="rId3"/>
    <p:sldId id="257" r:id="rId4"/>
    <p:sldId id="258" r:id="rId5"/>
    <p:sldId id="259" r:id="rId6"/>
    <p:sldId id="290" r:id="rId7"/>
    <p:sldId id="260" r:id="rId8"/>
    <p:sldId id="261" r:id="rId9"/>
    <p:sldId id="262" r:id="rId10"/>
    <p:sldId id="263" r:id="rId11"/>
    <p:sldId id="291" r:id="rId12"/>
    <p:sldId id="292" r:id="rId13"/>
    <p:sldId id="264" r:id="rId14"/>
    <p:sldId id="265" r:id="rId15"/>
    <p:sldId id="266" r:id="rId16"/>
    <p:sldId id="267" r:id="rId17"/>
    <p:sldId id="270" r:id="rId18"/>
    <p:sldId id="269" r:id="rId19"/>
    <p:sldId id="271" r:id="rId20"/>
    <p:sldId id="272" r:id="rId21"/>
    <p:sldId id="273" r:id="rId22"/>
    <p:sldId id="274" r:id="rId23"/>
    <p:sldId id="275" r:id="rId24"/>
    <p:sldId id="276" r:id="rId25"/>
    <p:sldId id="277" r:id="rId26"/>
    <p:sldId id="278" r:id="rId27"/>
    <p:sldId id="279" r:id="rId28"/>
    <p:sldId id="281" r:id="rId29"/>
    <p:sldId id="282" r:id="rId30"/>
    <p:sldId id="289" r:id="rId31"/>
    <p:sldId id="283" r:id="rId32"/>
    <p:sldId id="284" r:id="rId33"/>
    <p:sldId id="285" r:id="rId34"/>
    <p:sldId id="286" r:id="rId35"/>
    <p:sldId id="287" r:id="rId36"/>
    <p:sldId id="294" r:id="rId37"/>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showPr>
  <p:clrMru>
    <a:srgbClr val="FF3300"/>
    <a:srgbClr val="FFCC00"/>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8" d="100"/>
          <a:sy n="78" d="100"/>
        </p:scale>
        <p:origin x="-274" y="-370"/>
      </p:cViewPr>
      <p:guideLst>
        <p:guide orient="horz" pos="180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6C06BE-490F-486A-8F3C-1694A0C30CFD}" type="datetimeFigureOut">
              <a:rPr lang="fr-FR" smtClean="0"/>
              <a:pPr/>
              <a:t>11/04/2012</a:t>
            </a:fld>
            <a:endParaRPr lang="fr-FR"/>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577ED6-1168-49F7-A9EF-12C7E7F9599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6"/>
            <a:ext cx="7772400" cy="1225021"/>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‹N°›</a:t>
            </a:fld>
            <a:endParaRPr lang="fr-FR"/>
          </a:p>
        </p:txBody>
      </p:sp>
      <p:pic>
        <p:nvPicPr>
          <p:cNvPr id="7" name="Image 6" descr="image_retraitee.jpg"/>
          <p:cNvPicPr>
            <a:picLocks noChangeAspect="1"/>
          </p:cNvPicPr>
          <p:nvPr userDrawn="1"/>
        </p:nvPicPr>
        <p:blipFill>
          <a:blip r:embed="rId2" cstate="print">
            <a:duotone>
              <a:schemeClr val="accent1">
                <a:shade val="45000"/>
                <a:satMod val="135000"/>
              </a:schemeClr>
              <a:prstClr val="white"/>
            </a:duotone>
          </a:blip>
          <a:stretch>
            <a:fillRect/>
          </a:stretch>
        </p:blipFill>
        <p:spPr>
          <a:xfrm>
            <a:off x="1" y="0"/>
            <a:ext cx="3347864" cy="2797366"/>
          </a:xfrm>
          <a:prstGeom prst="ellipse">
            <a:avLst/>
          </a:prstGeom>
          <a:ln>
            <a:noFill/>
          </a:ln>
          <a:effectLst>
            <a:softEdge rad="635000"/>
          </a:effectLst>
        </p:spPr>
      </p:pic>
      <p:grpSp>
        <p:nvGrpSpPr>
          <p:cNvPr id="8" name="Groupe 7"/>
          <p:cNvGrpSpPr/>
          <p:nvPr userDrawn="1"/>
        </p:nvGrpSpPr>
        <p:grpSpPr>
          <a:xfrm>
            <a:off x="7092281" y="1"/>
            <a:ext cx="2051722" cy="1477347"/>
            <a:chOff x="7092279" y="0"/>
            <a:chExt cx="2051721" cy="1772816"/>
          </a:xfrm>
        </p:grpSpPr>
        <p:pic>
          <p:nvPicPr>
            <p:cNvPr id="9" name="Picture 2"/>
            <p:cNvPicPr>
              <a:picLocks noChangeAspect="1" noChangeArrowheads="1"/>
            </p:cNvPicPr>
            <p:nvPr/>
          </p:nvPicPr>
          <p:blipFill>
            <a:blip r:embed="rId3" cstate="print"/>
            <a:srcRect/>
            <a:stretch>
              <a:fillRect/>
            </a:stretch>
          </p:blipFill>
          <p:spPr bwMode="auto">
            <a:xfrm>
              <a:off x="7092279" y="0"/>
              <a:ext cx="1486007" cy="813098"/>
            </a:xfrm>
            <a:prstGeom prst="rect">
              <a:avLst/>
            </a:prstGeom>
            <a:noFill/>
            <a:ln w="9525">
              <a:noFill/>
              <a:miter lim="800000"/>
              <a:headEnd/>
              <a:tailEnd/>
            </a:ln>
          </p:spPr>
        </p:pic>
        <p:pic>
          <p:nvPicPr>
            <p:cNvPr id="10" name="Picture 3"/>
            <p:cNvPicPr>
              <a:picLocks noChangeAspect="1" noChangeArrowheads="1"/>
            </p:cNvPicPr>
            <p:nvPr/>
          </p:nvPicPr>
          <p:blipFill>
            <a:blip r:embed="rId4" cstate="print"/>
            <a:srcRect/>
            <a:stretch>
              <a:fillRect/>
            </a:stretch>
          </p:blipFill>
          <p:spPr bwMode="auto">
            <a:xfrm>
              <a:off x="8090883" y="692696"/>
              <a:ext cx="1053117" cy="1080120"/>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1" y="228866"/>
            <a:ext cx="2057400" cy="4876271"/>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1" y="228866"/>
            <a:ext cx="6019800" cy="4876271"/>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28865"/>
            <a:ext cx="8229600" cy="487627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r>
              <a:rPr lang="fr-FR" smtClean="0"/>
              <a:t>12/04/2012</a:t>
            </a:r>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D. HOFFSTETTER - V. DURAND</a:t>
            </a: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5B78FD5-056A-44CF-8BF5-EFD025491317}"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r>
              <a:rPr lang="fr-FR" smtClean="0"/>
              <a:t>12/04/2012</a:t>
            </a:r>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D. HOFFSTETTER - V. DURAND</a:t>
            </a: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90F5C1-92FD-4C40-AA83-1864B71F326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‹N°›</a:t>
            </a:fld>
            <a:endParaRPr lang="fr-FR"/>
          </a:p>
        </p:txBody>
      </p:sp>
      <p:sp>
        <p:nvSpPr>
          <p:cNvPr id="8" name="Espace réservé du contenu 7"/>
          <p:cNvSpPr>
            <a:spLocks noGrp="1"/>
          </p:cNvSpPr>
          <p:nvPr>
            <p:ph sz="quarter" idx="13"/>
          </p:nvPr>
        </p:nvSpPr>
        <p:spPr>
          <a:xfrm>
            <a:off x="1116013" y="817562"/>
            <a:ext cx="914400" cy="762000"/>
          </a:xfrm>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pic>
        <p:nvPicPr>
          <p:cNvPr id="9" name="Image 8" descr="image_retraitee.jpg"/>
          <p:cNvPicPr>
            <a:picLocks noChangeAspect="1"/>
          </p:cNvPicPr>
          <p:nvPr userDrawn="1"/>
        </p:nvPicPr>
        <p:blipFill>
          <a:blip r:embed="rId2" cstate="print">
            <a:duotone>
              <a:schemeClr val="accent1">
                <a:shade val="45000"/>
                <a:satMod val="135000"/>
              </a:schemeClr>
              <a:prstClr val="white"/>
            </a:duotone>
          </a:blip>
          <a:stretch>
            <a:fillRect/>
          </a:stretch>
        </p:blipFill>
        <p:spPr>
          <a:xfrm>
            <a:off x="1" y="0"/>
            <a:ext cx="3347864" cy="2797366"/>
          </a:xfrm>
          <a:prstGeom prst="ellipse">
            <a:avLst/>
          </a:prstGeom>
          <a:ln>
            <a:noFill/>
          </a:ln>
          <a:effectLst>
            <a:softEdge rad="635000"/>
          </a:effectLst>
        </p:spPr>
      </p:pic>
      <p:grpSp>
        <p:nvGrpSpPr>
          <p:cNvPr id="10" name="Groupe 9"/>
          <p:cNvGrpSpPr/>
          <p:nvPr userDrawn="1"/>
        </p:nvGrpSpPr>
        <p:grpSpPr>
          <a:xfrm>
            <a:off x="7092281" y="1"/>
            <a:ext cx="2051722" cy="1477347"/>
            <a:chOff x="7092279" y="0"/>
            <a:chExt cx="2051721" cy="1772816"/>
          </a:xfrm>
        </p:grpSpPr>
        <p:pic>
          <p:nvPicPr>
            <p:cNvPr id="11" name="Picture 2"/>
            <p:cNvPicPr>
              <a:picLocks noChangeAspect="1" noChangeArrowheads="1"/>
            </p:cNvPicPr>
            <p:nvPr/>
          </p:nvPicPr>
          <p:blipFill>
            <a:blip r:embed="rId3" cstate="print"/>
            <a:srcRect/>
            <a:stretch>
              <a:fillRect/>
            </a:stretch>
          </p:blipFill>
          <p:spPr bwMode="auto">
            <a:xfrm>
              <a:off x="7092279" y="0"/>
              <a:ext cx="1486007" cy="813098"/>
            </a:xfrm>
            <a:prstGeom prst="rect">
              <a:avLst/>
            </a:prstGeom>
            <a:noFill/>
            <a:ln w="9525">
              <a:noFill/>
              <a:miter lim="800000"/>
              <a:headEnd/>
              <a:tailEnd/>
            </a:ln>
          </p:spPr>
        </p:pic>
        <p:pic>
          <p:nvPicPr>
            <p:cNvPr id="12" name="Picture 3"/>
            <p:cNvPicPr>
              <a:picLocks noChangeAspect="1" noChangeArrowheads="1"/>
            </p:cNvPicPr>
            <p:nvPr/>
          </p:nvPicPr>
          <p:blipFill>
            <a:blip r:embed="rId4" cstate="print"/>
            <a:srcRect/>
            <a:stretch>
              <a:fillRect/>
            </a:stretch>
          </p:blipFill>
          <p:spPr bwMode="auto">
            <a:xfrm>
              <a:off x="8090883" y="692696"/>
              <a:ext cx="1053117" cy="1080120"/>
            </a:xfrm>
            <a:prstGeom prst="rect">
              <a:avLst/>
            </a:prstGeom>
            <a:noFill/>
            <a:ln w="9525">
              <a:noFill/>
              <a:miter lim="800000"/>
              <a:headEnd/>
              <a:tailEnd/>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4" y="3672418"/>
            <a:ext cx="7772400" cy="1135062"/>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4"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1"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1"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12/04/2012</a:t>
            </a:r>
            <a:endParaRPr lang="fr-FR"/>
          </a:p>
        </p:txBody>
      </p:sp>
      <p:sp>
        <p:nvSpPr>
          <p:cNvPr id="6" name="Espace réservé du pied de page 5"/>
          <p:cNvSpPr>
            <a:spLocks noGrp="1"/>
          </p:cNvSpPr>
          <p:nvPr>
            <p:ph type="ftr" sz="quarter" idx="11"/>
          </p:nvPr>
        </p:nvSpPr>
        <p:spPr/>
        <p:txBody>
          <a:bodyPr/>
          <a:lstStyle/>
          <a:p>
            <a:r>
              <a:rPr lang="fr-FR" smtClean="0"/>
              <a:t>D. HOFFSTETTER - V. DURAND</a:t>
            </a:r>
            <a:endParaRPr lang="fr-FR"/>
          </a:p>
        </p:txBody>
      </p:sp>
      <p:sp>
        <p:nvSpPr>
          <p:cNvPr id="7" name="Espace réservé du numéro de diapositive 6"/>
          <p:cNvSpPr>
            <a:spLocks noGrp="1"/>
          </p:cNvSpPr>
          <p:nvPr>
            <p:ph type="sldNum" sz="quarter" idx="12"/>
          </p:nvPr>
        </p:nvSpPr>
        <p:spPr/>
        <p:txBody>
          <a:bodyPr/>
          <a:lstStyle/>
          <a:p>
            <a:fld id="{D6B82B0A-9D6D-49DB-B2F7-463363B58DA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279261"/>
            <a:ext cx="4040189"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1812396"/>
            <a:ext cx="4040189"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8" y="1279261"/>
            <a:ext cx="4041774"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8" y="1812396"/>
            <a:ext cx="4041774"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12/04/2012</a:t>
            </a:r>
            <a:endParaRPr lang="fr-FR"/>
          </a:p>
        </p:txBody>
      </p:sp>
      <p:sp>
        <p:nvSpPr>
          <p:cNvPr id="8" name="Espace réservé du pied de page 7"/>
          <p:cNvSpPr>
            <a:spLocks noGrp="1"/>
          </p:cNvSpPr>
          <p:nvPr>
            <p:ph type="ftr" sz="quarter" idx="11"/>
          </p:nvPr>
        </p:nvSpPr>
        <p:spPr/>
        <p:txBody>
          <a:bodyPr/>
          <a:lstStyle/>
          <a:p>
            <a:r>
              <a:rPr lang="fr-FR" smtClean="0"/>
              <a:t>D. HOFFSTETTER - V. DURAND</a:t>
            </a:r>
            <a:endParaRPr lang="fr-FR"/>
          </a:p>
        </p:txBody>
      </p:sp>
      <p:sp>
        <p:nvSpPr>
          <p:cNvPr id="9" name="Espace réservé du numéro de diapositive 8"/>
          <p:cNvSpPr>
            <a:spLocks noGrp="1"/>
          </p:cNvSpPr>
          <p:nvPr>
            <p:ph type="sldNum" sz="quarter" idx="12"/>
          </p:nvPr>
        </p:nvSpPr>
        <p:spPr/>
        <p:txBody>
          <a:bodyPr/>
          <a:lstStyle/>
          <a:p>
            <a:fld id="{D6B82B0A-9D6D-49DB-B2F7-463363B58DA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r>
              <a:rPr lang="fr-FR" smtClean="0"/>
              <a:t>12/04/2012</a:t>
            </a:r>
            <a:endParaRPr lang="fr-FR"/>
          </a:p>
        </p:txBody>
      </p:sp>
      <p:sp>
        <p:nvSpPr>
          <p:cNvPr id="4" name="Espace réservé du pied de page 3"/>
          <p:cNvSpPr>
            <a:spLocks noGrp="1"/>
          </p:cNvSpPr>
          <p:nvPr>
            <p:ph type="ftr" sz="quarter" idx="11"/>
          </p:nvPr>
        </p:nvSpPr>
        <p:spPr/>
        <p:txBody>
          <a:bodyPr/>
          <a:lstStyle/>
          <a:p>
            <a:r>
              <a:rPr lang="fr-FR" smtClean="0"/>
              <a:t>D. HOFFSTETTER - V. DURAND</a:t>
            </a:r>
            <a:endParaRPr lang="fr-FR"/>
          </a:p>
        </p:txBody>
      </p:sp>
      <p:sp>
        <p:nvSpPr>
          <p:cNvPr id="5" name="Espace réservé du numéro de diapositive 4"/>
          <p:cNvSpPr>
            <a:spLocks noGrp="1"/>
          </p:cNvSpPr>
          <p:nvPr>
            <p:ph type="sldNum" sz="quarter" idx="12"/>
          </p:nvPr>
        </p:nvSpPr>
        <p:spPr/>
        <p:txBody>
          <a:bodyPr/>
          <a:lstStyle/>
          <a:p>
            <a:fld id="{D6B82B0A-9D6D-49DB-B2F7-463363B58DA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12/04/2012</a:t>
            </a:r>
            <a:endParaRPr lang="fr-FR"/>
          </a:p>
        </p:txBody>
      </p:sp>
      <p:sp>
        <p:nvSpPr>
          <p:cNvPr id="3" name="Espace réservé du pied de page 2"/>
          <p:cNvSpPr>
            <a:spLocks noGrp="1"/>
          </p:cNvSpPr>
          <p:nvPr>
            <p:ph type="ftr" sz="quarter" idx="11"/>
          </p:nvPr>
        </p:nvSpPr>
        <p:spPr/>
        <p:txBody>
          <a:bodyPr/>
          <a:lstStyle/>
          <a:p>
            <a:r>
              <a:rPr lang="fr-FR" smtClean="0"/>
              <a:t>D. HOFFSTETTER - V. DURAND</a:t>
            </a:r>
            <a:endParaRPr lang="fr-FR"/>
          </a:p>
        </p:txBody>
      </p:sp>
      <p:sp>
        <p:nvSpPr>
          <p:cNvPr id="4" name="Espace réservé du numéro de diapositive 3"/>
          <p:cNvSpPr>
            <a:spLocks noGrp="1"/>
          </p:cNvSpPr>
          <p:nvPr>
            <p:ph type="sldNum" sz="quarter" idx="12"/>
          </p:nvPr>
        </p:nvSpPr>
        <p:spPr/>
        <p:txBody>
          <a:bodyPr/>
          <a:lstStyle/>
          <a:p>
            <a:fld id="{D6B82B0A-9D6D-49DB-B2F7-463363B58DA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27541"/>
            <a:ext cx="3008314" cy="968376"/>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195919"/>
            <a:ext cx="3008314"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12/04/2012</a:t>
            </a:r>
            <a:endParaRPr lang="fr-FR"/>
          </a:p>
        </p:txBody>
      </p:sp>
      <p:sp>
        <p:nvSpPr>
          <p:cNvPr id="6" name="Espace réservé du pied de page 5"/>
          <p:cNvSpPr>
            <a:spLocks noGrp="1"/>
          </p:cNvSpPr>
          <p:nvPr>
            <p:ph type="ftr" sz="quarter" idx="11"/>
          </p:nvPr>
        </p:nvSpPr>
        <p:spPr/>
        <p:txBody>
          <a:bodyPr/>
          <a:lstStyle/>
          <a:p>
            <a:r>
              <a:rPr lang="fr-FR" smtClean="0"/>
              <a:t>D. HOFFSTETTER - V. DURAND</a:t>
            </a:r>
            <a:endParaRPr lang="fr-FR"/>
          </a:p>
        </p:txBody>
      </p:sp>
      <p:sp>
        <p:nvSpPr>
          <p:cNvPr id="7" name="Espace réservé du numéro de diapositive 6"/>
          <p:cNvSpPr>
            <a:spLocks noGrp="1"/>
          </p:cNvSpPr>
          <p:nvPr>
            <p:ph type="sldNum" sz="quarter" idx="12"/>
          </p:nvPr>
        </p:nvSpPr>
        <p:spPr/>
        <p:txBody>
          <a:bodyPr/>
          <a:lstStyle/>
          <a:p>
            <a:fld id="{D6B82B0A-9D6D-49DB-B2F7-463363B58DA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000500"/>
            <a:ext cx="5486400" cy="472282"/>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12/04/2012</a:t>
            </a:r>
            <a:endParaRPr lang="fr-FR"/>
          </a:p>
        </p:txBody>
      </p:sp>
      <p:sp>
        <p:nvSpPr>
          <p:cNvPr id="6" name="Espace réservé du pied de page 5"/>
          <p:cNvSpPr>
            <a:spLocks noGrp="1"/>
          </p:cNvSpPr>
          <p:nvPr>
            <p:ph type="ftr" sz="quarter" idx="11"/>
          </p:nvPr>
        </p:nvSpPr>
        <p:spPr/>
        <p:txBody>
          <a:bodyPr/>
          <a:lstStyle/>
          <a:p>
            <a:r>
              <a:rPr lang="fr-FR" smtClean="0"/>
              <a:t>D. HOFFSTETTER - V. DURAND</a:t>
            </a:r>
            <a:endParaRPr lang="fr-FR"/>
          </a:p>
        </p:txBody>
      </p:sp>
      <p:sp>
        <p:nvSpPr>
          <p:cNvPr id="7" name="Espace réservé du numéro de diapositive 6"/>
          <p:cNvSpPr>
            <a:spLocks noGrp="1"/>
          </p:cNvSpPr>
          <p:nvPr>
            <p:ph type="sldNum" sz="quarter" idx="12"/>
          </p:nvPr>
        </p:nvSpPr>
        <p:spPr/>
        <p:txBody>
          <a:bodyPr/>
          <a:lstStyle/>
          <a:p>
            <a:fld id="{D6B82B0A-9D6D-49DB-B2F7-463363B58DA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alpha val="43000"/>
              </a:schemeClr>
            </a:gs>
            <a:gs pos="39999">
              <a:srgbClr val="85C2FF"/>
            </a:gs>
            <a:gs pos="70000">
              <a:srgbClr val="C4D6EB"/>
            </a:gs>
            <a:gs pos="100000">
              <a:srgbClr val="FFEBFA"/>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4"/>
            <a:ext cx="8229600" cy="9525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12/04/2012</a:t>
            </a:r>
            <a:endParaRPr lang="fr-FR"/>
          </a:p>
        </p:txBody>
      </p:sp>
      <p:sp>
        <p:nvSpPr>
          <p:cNvPr id="5" name="Espace réservé du pied de page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D. HOFFSTETTER - V. DURAND</a:t>
            </a:r>
            <a:endParaRPr lang="fr-FR"/>
          </a:p>
        </p:txBody>
      </p:sp>
      <p:sp>
        <p:nvSpPr>
          <p:cNvPr id="6" name="Espace réservé du numéro de diapositive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D6B82B0A-9D6D-49DB-B2F7-463363B58DA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2" Type="http://schemas.openxmlformats.org/officeDocument/2006/relationships/hyperlink" Target="http://sites.google.com/site/formationsstmgstrasbou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Document_Microsoft_Office_Word_97_-_20031.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ites.google.com/site/formationsstmgstrasbou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12/04/2012</a:t>
            </a:r>
            <a:endParaRPr lang="fr-FR"/>
          </a:p>
        </p:txBody>
      </p:sp>
      <p:sp>
        <p:nvSpPr>
          <p:cNvPr id="3" name="Espace réservé du pied de page 2"/>
          <p:cNvSpPr>
            <a:spLocks noGrp="1"/>
          </p:cNvSpPr>
          <p:nvPr>
            <p:ph type="ftr" sz="quarter" idx="11"/>
          </p:nvPr>
        </p:nvSpPr>
        <p:spPr/>
        <p:txBody>
          <a:bodyPr/>
          <a:lstStyle/>
          <a:p>
            <a:r>
              <a:rPr lang="fr-FR" smtClean="0"/>
              <a:t>D. HOFFSTETTER - V. DURAND</a:t>
            </a:r>
            <a:endParaRPr lang="fr-FR"/>
          </a:p>
        </p:txBody>
      </p:sp>
      <p:sp>
        <p:nvSpPr>
          <p:cNvPr id="4" name="Espace réservé du numéro de diapositive 3"/>
          <p:cNvSpPr>
            <a:spLocks noGrp="1"/>
          </p:cNvSpPr>
          <p:nvPr>
            <p:ph type="sldNum" sz="quarter" idx="12"/>
          </p:nvPr>
        </p:nvSpPr>
        <p:spPr/>
        <p:txBody>
          <a:bodyPr/>
          <a:lstStyle/>
          <a:p>
            <a:fld id="{D6B82B0A-9D6D-49DB-B2F7-463363B58DAA}" type="slidenum">
              <a:rPr lang="fr-FR" smtClean="0"/>
              <a:pPr/>
              <a:t>1</a:t>
            </a:fld>
            <a:endParaRPr lang="fr-FR"/>
          </a:p>
        </p:txBody>
      </p:sp>
      <p:grpSp>
        <p:nvGrpSpPr>
          <p:cNvPr id="5" name="Diagram group"/>
          <p:cNvGrpSpPr/>
          <p:nvPr/>
        </p:nvGrpSpPr>
        <p:grpSpPr>
          <a:xfrm>
            <a:off x="5292080" y="1129308"/>
            <a:ext cx="1866483" cy="1866483"/>
            <a:chOff x="1827501" y="-138004"/>
            <a:chExt cx="1866483" cy="1866483"/>
          </a:xfrm>
          <a:scene3d>
            <a:camera prst="isometricOffAxis2Left" zoom="95000"/>
            <a:lightRig rig="flat" dir="t"/>
          </a:scene3d>
        </p:grpSpPr>
        <p:sp>
          <p:nvSpPr>
            <p:cNvPr id="6" name="Flèche en arc 5"/>
            <p:cNvSpPr/>
            <p:nvPr/>
          </p:nvSpPr>
          <p:spPr>
            <a:xfrm>
              <a:off x="1827501" y="-138004"/>
              <a:ext cx="1866483" cy="1866483"/>
            </a:xfrm>
            <a:prstGeom prst="circularArrow">
              <a:avLst>
                <a:gd name="adj1" fmla="val 5984"/>
                <a:gd name="adj2" fmla="val 394124"/>
                <a:gd name="adj3" fmla="val 13313824"/>
                <a:gd name="adj4" fmla="val 10508221"/>
                <a:gd name="adj5" fmla="val 6981"/>
              </a:avLst>
            </a:prstGeom>
            <a:sp3d z="-52400" extrusionH="181000" contourW="38100" prstMaterial="matte">
              <a:contourClr>
                <a:schemeClr val="lt1"/>
              </a:contourClr>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grpSp>
      <p:grpSp>
        <p:nvGrpSpPr>
          <p:cNvPr id="7" name="Diagram group"/>
          <p:cNvGrpSpPr/>
          <p:nvPr/>
        </p:nvGrpSpPr>
        <p:grpSpPr>
          <a:xfrm>
            <a:off x="5436096" y="1489348"/>
            <a:ext cx="1326399" cy="1326399"/>
            <a:chOff x="2134311" y="149050"/>
            <a:chExt cx="1326399" cy="1326399"/>
          </a:xfrm>
          <a:scene3d>
            <a:camera prst="isometricOffAxis2Left" zoom="95000"/>
            <a:lightRig rig="flat" dir="t"/>
          </a:scene3d>
        </p:grpSpPr>
        <p:grpSp>
          <p:nvGrpSpPr>
            <p:cNvPr id="8" name="Groupe 7"/>
            <p:cNvGrpSpPr/>
            <p:nvPr/>
          </p:nvGrpSpPr>
          <p:grpSpPr>
            <a:xfrm>
              <a:off x="2134311" y="149050"/>
              <a:ext cx="1326399" cy="1326399"/>
              <a:chOff x="2134311" y="149050"/>
              <a:chExt cx="1326399" cy="1326399"/>
            </a:xfrm>
          </p:grpSpPr>
          <p:sp>
            <p:nvSpPr>
              <p:cNvPr id="9" name=" 3"/>
              <p:cNvSpPr/>
              <p:nvPr/>
            </p:nvSpPr>
            <p:spPr>
              <a:xfrm rot="20700000">
                <a:off x="2134311" y="149050"/>
                <a:ext cx="1326399" cy="1326399"/>
              </a:xfrm>
              <a:prstGeom prst="gear6">
                <a:avLst/>
              </a:prstGeom>
              <a:sp3d extrusionH="381000" contourW="38100" prstMaterial="matte">
                <a:contourClr>
                  <a:schemeClr val="lt1"/>
                </a:contourClr>
              </a:sp3d>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 4"/>
              <p:cNvSpPr/>
              <p:nvPr/>
            </p:nvSpPr>
            <p:spPr>
              <a:xfrm>
                <a:off x="2425229" y="439968"/>
                <a:ext cx="744562" cy="7445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Économie</a:t>
                </a:r>
              </a:p>
              <a:p>
                <a:pPr lvl="0" algn="ctr" defTabSz="577850">
                  <a:lnSpc>
                    <a:spcPct val="90000"/>
                  </a:lnSpc>
                  <a:spcBef>
                    <a:spcPct val="0"/>
                  </a:spcBef>
                  <a:spcAft>
                    <a:spcPct val="35000"/>
                  </a:spcAft>
                </a:pPr>
                <a:r>
                  <a:rPr lang="fr-FR" sz="1300" kern="1200" dirty="0" smtClean="0"/>
                  <a:t>droit</a:t>
                </a:r>
                <a:endParaRPr lang="fr-FR" sz="1300" kern="1200" dirty="0"/>
              </a:p>
            </p:txBody>
          </p:sp>
        </p:grpSp>
      </p:grpSp>
      <p:grpSp>
        <p:nvGrpSpPr>
          <p:cNvPr id="11" name="Diagram group"/>
          <p:cNvGrpSpPr/>
          <p:nvPr/>
        </p:nvGrpSpPr>
        <p:grpSpPr>
          <a:xfrm>
            <a:off x="4211960" y="2641476"/>
            <a:ext cx="1443076" cy="1731108"/>
            <a:chOff x="1136326" y="786942"/>
            <a:chExt cx="1731108" cy="1731108"/>
          </a:xfrm>
          <a:scene3d>
            <a:camera prst="isometricOffAxis2Left" zoom="95000"/>
            <a:lightRig rig="flat" dir="t"/>
          </a:scene3d>
        </p:grpSpPr>
        <p:sp>
          <p:nvSpPr>
            <p:cNvPr id="12" name=" 3"/>
            <p:cNvSpPr/>
            <p:nvPr/>
          </p:nvSpPr>
          <p:spPr>
            <a:xfrm>
              <a:off x="1136326" y="786942"/>
              <a:ext cx="1731108" cy="1731108"/>
            </a:xfrm>
            <a:prstGeom prst="leftCircularArrow">
              <a:avLst>
                <a:gd name="adj1" fmla="val 6452"/>
                <a:gd name="adj2" fmla="val 429999"/>
                <a:gd name="adj3" fmla="val 10489124"/>
                <a:gd name="adj4" fmla="val 14837806"/>
                <a:gd name="adj5" fmla="val 7527"/>
              </a:avLst>
            </a:prstGeom>
            <a:sp3d z="-52400" extrusionH="1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grpSp>
      <p:grpSp>
        <p:nvGrpSpPr>
          <p:cNvPr id="13" name="Diagram group"/>
          <p:cNvGrpSpPr/>
          <p:nvPr/>
        </p:nvGrpSpPr>
        <p:grpSpPr>
          <a:xfrm>
            <a:off x="4499992" y="2641476"/>
            <a:ext cx="1353750" cy="1353750"/>
            <a:chOff x="1376072" y="1083000"/>
            <a:chExt cx="1353750" cy="1353750"/>
          </a:xfrm>
          <a:scene3d>
            <a:camera prst="isometricOffAxis2Left" zoom="95000"/>
            <a:lightRig rig="flat" dir="t"/>
          </a:scene3d>
        </p:grpSpPr>
        <p:grpSp>
          <p:nvGrpSpPr>
            <p:cNvPr id="14" name="Groupe 13"/>
            <p:cNvGrpSpPr/>
            <p:nvPr/>
          </p:nvGrpSpPr>
          <p:grpSpPr>
            <a:xfrm>
              <a:off x="1376072" y="1083000"/>
              <a:ext cx="1353750" cy="1353750"/>
              <a:chOff x="1376072" y="1083000"/>
              <a:chExt cx="1353750" cy="1353750"/>
            </a:xfrm>
          </p:grpSpPr>
          <p:sp>
            <p:nvSpPr>
              <p:cNvPr id="15" name=" 3"/>
              <p:cNvSpPr/>
              <p:nvPr/>
            </p:nvSpPr>
            <p:spPr>
              <a:xfrm>
                <a:off x="1376072" y="1083000"/>
                <a:ext cx="1353750" cy="1353750"/>
              </a:xfrm>
              <a:prstGeom prst="gear6">
                <a:avLst/>
              </a:prstGeom>
              <a:sp3d extrusionH="381000" contourW="38100" prstMaterial="matte">
                <a:contourClr>
                  <a:schemeClr val="lt1"/>
                </a:contourClr>
              </a:sp3d>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 4"/>
              <p:cNvSpPr/>
              <p:nvPr/>
            </p:nvSpPr>
            <p:spPr>
              <a:xfrm>
                <a:off x="1716882" y="1425871"/>
                <a:ext cx="672130" cy="6680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Sciences de gestion</a:t>
                </a:r>
                <a:endParaRPr lang="fr-FR" sz="1300" kern="1200" dirty="0"/>
              </a:p>
            </p:txBody>
          </p:sp>
        </p:grpSp>
      </p:grpSp>
      <p:grpSp>
        <p:nvGrpSpPr>
          <p:cNvPr id="17" name="Diagram group"/>
          <p:cNvGrpSpPr/>
          <p:nvPr/>
        </p:nvGrpSpPr>
        <p:grpSpPr>
          <a:xfrm>
            <a:off x="5508104" y="2713484"/>
            <a:ext cx="1861406" cy="1861406"/>
            <a:chOff x="2459073" y="1522969"/>
            <a:chExt cx="1861406" cy="1861406"/>
          </a:xfrm>
          <a:scene3d>
            <a:camera prst="isometricOffAxis2Left" zoom="95000"/>
            <a:lightRig rig="flat" dir="t"/>
          </a:scene3d>
        </p:grpSpPr>
        <p:grpSp>
          <p:nvGrpSpPr>
            <p:cNvPr id="18" name="Groupe 17"/>
            <p:cNvGrpSpPr/>
            <p:nvPr/>
          </p:nvGrpSpPr>
          <p:grpSpPr>
            <a:xfrm>
              <a:off x="2459073" y="1522969"/>
              <a:ext cx="1861406" cy="1861406"/>
              <a:chOff x="2459073" y="1522969"/>
              <a:chExt cx="1861406" cy="1861406"/>
            </a:xfrm>
          </p:grpSpPr>
          <p:sp>
            <p:nvSpPr>
              <p:cNvPr id="19" name=" 3"/>
              <p:cNvSpPr/>
              <p:nvPr/>
            </p:nvSpPr>
            <p:spPr>
              <a:xfrm>
                <a:off x="2459073" y="1522969"/>
                <a:ext cx="1861406" cy="1861406"/>
              </a:xfrm>
              <a:prstGeom prst="gear9">
                <a:avLst/>
              </a:prstGeom>
              <a:sp3d extrusionH="3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0" name=" 4"/>
              <p:cNvSpPr/>
              <p:nvPr/>
            </p:nvSpPr>
            <p:spPr>
              <a:xfrm>
                <a:off x="2833297" y="1958996"/>
                <a:ext cx="1112958" cy="95680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management</a:t>
                </a:r>
                <a:endParaRPr lang="fr-FR" sz="1300" kern="1200" dirty="0"/>
              </a:p>
            </p:txBody>
          </p:sp>
        </p:grpSp>
      </p:grpSp>
      <p:grpSp>
        <p:nvGrpSpPr>
          <p:cNvPr id="21" name="Diagram group"/>
          <p:cNvGrpSpPr/>
          <p:nvPr/>
        </p:nvGrpSpPr>
        <p:grpSpPr>
          <a:xfrm>
            <a:off x="5436096" y="2425452"/>
            <a:ext cx="2382600" cy="2382600"/>
            <a:chOff x="2307255" y="1246993"/>
            <a:chExt cx="2382600" cy="2382600"/>
          </a:xfrm>
          <a:scene3d>
            <a:camera prst="isometricOffAxis2Left" zoom="95000"/>
            <a:lightRig rig="flat" dir="t"/>
          </a:scene3d>
        </p:grpSpPr>
        <p:sp>
          <p:nvSpPr>
            <p:cNvPr id="22" name="Flèche en arc 21"/>
            <p:cNvSpPr/>
            <p:nvPr/>
          </p:nvSpPr>
          <p:spPr>
            <a:xfrm>
              <a:off x="2307255" y="1246993"/>
              <a:ext cx="2382600" cy="2382600"/>
            </a:xfrm>
            <a:prstGeom prst="circularArrow">
              <a:avLst>
                <a:gd name="adj1" fmla="val 4687"/>
                <a:gd name="adj2" fmla="val 299029"/>
                <a:gd name="adj3" fmla="val 2493252"/>
                <a:gd name="adj4" fmla="val 15911549"/>
                <a:gd name="adj5" fmla="val 5469"/>
              </a:avLst>
            </a:prstGeom>
            <a:sp3d z="-52400" extrusionH="181000" contourW="38100" prstMaterial="matte">
              <a:contourClr>
                <a:schemeClr val="lt1"/>
              </a:contourClr>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pic>
        <p:nvPicPr>
          <p:cNvPr id="23" name="Image 22" descr="image_retraitee.jpg"/>
          <p:cNvPicPr>
            <a:picLocks noChangeAspect="1"/>
          </p:cNvPicPr>
          <p:nvPr/>
        </p:nvPicPr>
        <p:blipFill>
          <a:blip r:embed="rId3" cstate="print">
            <a:duotone>
              <a:schemeClr val="accent1">
                <a:shade val="45000"/>
                <a:satMod val="135000"/>
              </a:schemeClr>
              <a:prstClr val="white"/>
            </a:duotone>
          </a:blip>
          <a:stretch>
            <a:fillRect/>
          </a:stretch>
        </p:blipFill>
        <p:spPr>
          <a:xfrm>
            <a:off x="1" y="0"/>
            <a:ext cx="3347864" cy="2797366"/>
          </a:xfrm>
          <a:prstGeom prst="ellipse">
            <a:avLst/>
          </a:prstGeom>
          <a:ln>
            <a:noFill/>
          </a:ln>
          <a:effectLst>
            <a:softEdge rad="635000"/>
          </a:effectLst>
        </p:spPr>
      </p:pic>
      <p:grpSp>
        <p:nvGrpSpPr>
          <p:cNvPr id="24" name="Groupe 23"/>
          <p:cNvGrpSpPr/>
          <p:nvPr/>
        </p:nvGrpSpPr>
        <p:grpSpPr>
          <a:xfrm>
            <a:off x="7092281" y="1"/>
            <a:ext cx="2051722" cy="1477347"/>
            <a:chOff x="7092279" y="0"/>
            <a:chExt cx="2051721" cy="1772816"/>
          </a:xfrm>
        </p:grpSpPr>
        <p:pic>
          <p:nvPicPr>
            <p:cNvPr id="25" name="Picture 2"/>
            <p:cNvPicPr>
              <a:picLocks noChangeAspect="1" noChangeArrowheads="1"/>
            </p:cNvPicPr>
            <p:nvPr/>
          </p:nvPicPr>
          <p:blipFill>
            <a:blip r:embed="rId4" cstate="print"/>
            <a:srcRect/>
            <a:stretch>
              <a:fillRect/>
            </a:stretch>
          </p:blipFill>
          <p:spPr bwMode="auto">
            <a:xfrm>
              <a:off x="7092279" y="0"/>
              <a:ext cx="1486007" cy="813098"/>
            </a:xfrm>
            <a:prstGeom prst="rect">
              <a:avLst/>
            </a:prstGeom>
            <a:noFill/>
            <a:ln w="9525">
              <a:noFill/>
              <a:miter lim="800000"/>
              <a:headEnd/>
              <a:tailEnd/>
            </a:ln>
          </p:spPr>
        </p:pic>
        <p:pic>
          <p:nvPicPr>
            <p:cNvPr id="26" name="Picture 3"/>
            <p:cNvPicPr>
              <a:picLocks noChangeAspect="1" noChangeArrowheads="1"/>
            </p:cNvPicPr>
            <p:nvPr/>
          </p:nvPicPr>
          <p:blipFill>
            <a:blip r:embed="rId5" cstate="print"/>
            <a:srcRect/>
            <a:stretch>
              <a:fillRect/>
            </a:stretch>
          </p:blipFill>
          <p:spPr bwMode="auto">
            <a:xfrm>
              <a:off x="8090883" y="692696"/>
              <a:ext cx="1053117" cy="1080120"/>
            </a:xfrm>
            <a:prstGeom prst="rect">
              <a:avLst/>
            </a:prstGeom>
            <a:noFill/>
            <a:ln w="9525">
              <a:noFill/>
              <a:miter lim="800000"/>
              <a:headEnd/>
              <a:tailEnd/>
            </a:ln>
          </p:spPr>
        </p:pic>
      </p:grpSp>
      <p:sp>
        <p:nvSpPr>
          <p:cNvPr id="27" name="Rectangle 26"/>
          <p:cNvSpPr/>
          <p:nvPr/>
        </p:nvSpPr>
        <p:spPr>
          <a:xfrm>
            <a:off x="2555776" y="193204"/>
            <a:ext cx="4464496" cy="707886"/>
          </a:xfrm>
          <a:prstGeom prst="rect">
            <a:avLst/>
          </a:prstGeom>
        </p:spPr>
        <p:txBody>
          <a:bodyPr wrap="square">
            <a:spAutoFit/>
          </a:bodyPr>
          <a:lstStyle/>
          <a:p>
            <a:r>
              <a:rPr lang="fr-FR" sz="4000" b="1" dirty="0" smtClean="0">
                <a:solidFill>
                  <a:srgbClr val="FF0000"/>
                </a:solidFill>
              </a:rPr>
              <a:t>REFORME STMG</a:t>
            </a:r>
            <a:endParaRPr lang="fr-FR" sz="4000" dirty="0"/>
          </a:p>
        </p:txBody>
      </p:sp>
      <p:sp>
        <p:nvSpPr>
          <p:cNvPr id="28" name="Rectangle 27"/>
          <p:cNvSpPr/>
          <p:nvPr/>
        </p:nvSpPr>
        <p:spPr>
          <a:xfrm>
            <a:off x="179512" y="3505572"/>
            <a:ext cx="3816424" cy="954107"/>
          </a:xfrm>
          <a:prstGeom prst="rect">
            <a:avLst/>
          </a:prstGeom>
        </p:spPr>
        <p:txBody>
          <a:bodyPr wrap="square">
            <a:spAutoFit/>
          </a:bodyPr>
          <a:lstStyle/>
          <a:p>
            <a:r>
              <a:rPr lang="fr-FR" sz="2800" b="1" dirty="0" smtClean="0">
                <a:solidFill>
                  <a:srgbClr val="002060"/>
                </a:solidFill>
              </a:rPr>
              <a:t>MANAGEMENT </a:t>
            </a:r>
          </a:p>
          <a:p>
            <a:r>
              <a:rPr lang="fr-FR" sz="2800" b="1" dirty="0" smtClean="0">
                <a:solidFill>
                  <a:srgbClr val="002060"/>
                </a:solidFill>
              </a:rPr>
              <a:t>Sélestat 12 avril 2012</a:t>
            </a:r>
            <a:endParaRPr lang="fr-FR" sz="2800" b="1" dirty="0">
              <a:solidFill>
                <a:srgbClr val="00206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style.rotation</p:attrName>
                                        </p:attrNameLst>
                                      </p:cBhvr>
                                      <p:tavLst>
                                        <p:tav tm="0">
                                          <p:val>
                                            <p:fltVal val="720"/>
                                          </p:val>
                                        </p:tav>
                                        <p:tav tm="100000">
                                          <p:val>
                                            <p:fltVal val="0"/>
                                          </p:val>
                                        </p:tav>
                                      </p:tavLst>
                                    </p:anim>
                                    <p:anim calcmode="lin" valueType="num">
                                      <p:cBhvr>
                                        <p:cTn id="9" dur="2000" fill="hold"/>
                                        <p:tgtEl>
                                          <p:spTgt spid="7"/>
                                        </p:tgtEl>
                                        <p:attrNameLst>
                                          <p:attrName>ppt_h</p:attrName>
                                        </p:attrNameLst>
                                      </p:cBhvr>
                                      <p:tavLst>
                                        <p:tav tm="0">
                                          <p:val>
                                            <p:fltVal val="0"/>
                                          </p:val>
                                        </p:tav>
                                        <p:tav tm="100000">
                                          <p:val>
                                            <p:strVal val="#ppt_h"/>
                                          </p:val>
                                        </p:tav>
                                      </p:tavLst>
                                    </p:anim>
                                    <p:anim calcmode="lin" valueType="num">
                                      <p:cBhvr>
                                        <p:cTn id="10" dur="2000" fill="hold"/>
                                        <p:tgtEl>
                                          <p:spTgt spid="7"/>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anim calcmode="lin" valueType="num">
                                      <p:cBhvr>
                                        <p:cTn id="14" dur="2000" fill="hold"/>
                                        <p:tgtEl>
                                          <p:spTgt spid="13"/>
                                        </p:tgtEl>
                                        <p:attrNameLst>
                                          <p:attrName>style.rotation</p:attrName>
                                        </p:attrNameLst>
                                      </p:cBhvr>
                                      <p:tavLst>
                                        <p:tav tm="0">
                                          <p:val>
                                            <p:fltVal val="720"/>
                                          </p:val>
                                        </p:tav>
                                        <p:tav tm="100000">
                                          <p:val>
                                            <p:fltVal val="0"/>
                                          </p:val>
                                        </p:tav>
                                      </p:tavLst>
                                    </p:anim>
                                    <p:anim calcmode="lin" valueType="num">
                                      <p:cBhvr>
                                        <p:cTn id="15" dur="2000" fill="hold"/>
                                        <p:tgtEl>
                                          <p:spTgt spid="13"/>
                                        </p:tgtEl>
                                        <p:attrNameLst>
                                          <p:attrName>ppt_h</p:attrName>
                                        </p:attrNameLst>
                                      </p:cBhvr>
                                      <p:tavLst>
                                        <p:tav tm="0">
                                          <p:val>
                                            <p:fltVal val="0"/>
                                          </p:val>
                                        </p:tav>
                                        <p:tav tm="100000">
                                          <p:val>
                                            <p:strVal val="#ppt_h"/>
                                          </p:val>
                                        </p:tav>
                                      </p:tavLst>
                                    </p:anim>
                                    <p:anim calcmode="lin" valueType="num">
                                      <p:cBhvr>
                                        <p:cTn id="16" dur="2000" fill="hold"/>
                                        <p:tgtEl>
                                          <p:spTgt spid="13"/>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anim calcmode="lin" valueType="num">
                                      <p:cBhvr>
                                        <p:cTn id="20" dur="2000" fill="hold"/>
                                        <p:tgtEl>
                                          <p:spTgt spid="17"/>
                                        </p:tgtEl>
                                        <p:attrNameLst>
                                          <p:attrName>style.rotation</p:attrName>
                                        </p:attrNameLst>
                                      </p:cBhvr>
                                      <p:tavLst>
                                        <p:tav tm="0">
                                          <p:val>
                                            <p:fltVal val="720"/>
                                          </p:val>
                                        </p:tav>
                                        <p:tav tm="100000">
                                          <p:val>
                                            <p:fltVal val="0"/>
                                          </p:val>
                                        </p:tav>
                                      </p:tavLst>
                                    </p:anim>
                                    <p:anim calcmode="lin" valueType="num">
                                      <p:cBhvr>
                                        <p:cTn id="21" dur="2000" fill="hold"/>
                                        <p:tgtEl>
                                          <p:spTgt spid="17"/>
                                        </p:tgtEl>
                                        <p:attrNameLst>
                                          <p:attrName>ppt_h</p:attrName>
                                        </p:attrNameLst>
                                      </p:cBhvr>
                                      <p:tavLst>
                                        <p:tav tm="0">
                                          <p:val>
                                            <p:fltVal val="0"/>
                                          </p:val>
                                        </p:tav>
                                        <p:tav tm="100000">
                                          <p:val>
                                            <p:strVal val="#ppt_h"/>
                                          </p:val>
                                        </p:tav>
                                      </p:tavLst>
                                    </p:anim>
                                    <p:anim calcmode="lin" valueType="num">
                                      <p:cBhvr>
                                        <p:cTn id="22"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10</a:t>
            </a:fld>
            <a:endParaRPr lang="fr-FR"/>
          </a:p>
        </p:txBody>
      </p:sp>
      <p:graphicFrame>
        <p:nvGraphicFramePr>
          <p:cNvPr id="8" name="Espace réservé du contenu 7"/>
          <p:cNvGraphicFramePr>
            <a:graphicFrameLocks noChangeAspect="1"/>
          </p:cNvGraphicFramePr>
          <p:nvPr>
            <p:ph idx="1"/>
          </p:nvPr>
        </p:nvGraphicFramePr>
        <p:xfrm>
          <a:off x="1115616" y="769268"/>
          <a:ext cx="6480720" cy="4561098"/>
        </p:xfrm>
        <a:graphic>
          <a:graphicData uri="http://schemas.openxmlformats.org/presentationml/2006/ole">
            <p:oleObj spid="_x0000_s30721" name="Diapositive" r:id="rId3" imgW="3370972" imgH="2526931" progId="PowerPoint.Slide.8">
              <p:embed/>
            </p:oleObj>
          </a:graphicData>
        </a:graphic>
      </p:graphicFrame>
      <p:graphicFrame>
        <p:nvGraphicFramePr>
          <p:cNvPr id="9" name="Tableau 8"/>
          <p:cNvGraphicFramePr>
            <a:graphicFrameLocks noGrp="1"/>
          </p:cNvGraphicFramePr>
          <p:nvPr/>
        </p:nvGraphicFramePr>
        <p:xfrm>
          <a:off x="1115616" y="697260"/>
          <a:ext cx="6480719" cy="4536503"/>
        </p:xfrm>
        <a:graphic>
          <a:graphicData uri="http://schemas.openxmlformats.org/drawingml/2006/table">
            <a:tbl>
              <a:tblPr/>
              <a:tblGrid>
                <a:gridCol w="2368503"/>
                <a:gridCol w="2055527"/>
                <a:gridCol w="2056689"/>
              </a:tblGrid>
              <a:tr h="249945">
                <a:tc>
                  <a:txBody>
                    <a:bodyPr/>
                    <a:lstStyle/>
                    <a:p>
                      <a:pPr algn="ctr">
                        <a:lnSpc>
                          <a:spcPct val="115000"/>
                        </a:lnSpc>
                        <a:spcAft>
                          <a:spcPts val="0"/>
                        </a:spcAft>
                      </a:pPr>
                      <a:r>
                        <a:rPr lang="fr-FR" sz="600" b="1" dirty="0">
                          <a:solidFill>
                            <a:srgbClr val="000000"/>
                          </a:solidFill>
                          <a:latin typeface="Arial"/>
                          <a:ea typeface="Calibri"/>
                          <a:cs typeface="Times New Roman"/>
                        </a:rPr>
                        <a:t>THÈME </a:t>
                      </a:r>
                      <a:endParaRPr lang="fr-FR" sz="700" dirty="0">
                        <a:latin typeface="Calibri"/>
                        <a:ea typeface="Calibri"/>
                        <a:cs typeface="Times New Roman"/>
                      </a:endParaRP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fr-FR" sz="600" b="1">
                          <a:solidFill>
                            <a:srgbClr val="000000"/>
                          </a:solidFill>
                          <a:latin typeface="Arial"/>
                          <a:ea typeface="Calibri"/>
                          <a:cs typeface="Times New Roman"/>
                        </a:rPr>
                        <a:t>NOTIONS </a:t>
                      </a:r>
                      <a:endParaRPr lang="fr-FR" sz="700">
                        <a:latin typeface="Calibri"/>
                        <a:ea typeface="Calibri"/>
                        <a:cs typeface="Times New Roman"/>
                      </a:endParaRP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fr-FR" sz="600" b="1">
                          <a:solidFill>
                            <a:srgbClr val="000000"/>
                          </a:solidFill>
                          <a:latin typeface="Arial"/>
                          <a:ea typeface="Calibri"/>
                          <a:cs typeface="Times New Roman"/>
                        </a:rPr>
                        <a:t>CONTEXTE ET FINALITÉ DE L'ÉTUDE </a:t>
                      </a:r>
                      <a:endParaRPr lang="fr-FR" sz="700">
                        <a:latin typeface="Calibri"/>
                        <a:ea typeface="Calibri"/>
                        <a:cs typeface="Times New Roman"/>
                      </a:endParaRP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662135">
                <a:tc gridSpan="3">
                  <a:txBody>
                    <a:bodyPr/>
                    <a:lstStyle/>
                    <a:p>
                      <a:pPr>
                        <a:lnSpc>
                          <a:spcPct val="115000"/>
                        </a:lnSpc>
                        <a:spcAft>
                          <a:spcPts val="0"/>
                        </a:spcAft>
                      </a:pPr>
                      <a:endParaRPr lang="fr-FR" sz="800" dirty="0">
                        <a:latin typeface="Arial"/>
                        <a:ea typeface="Calibri"/>
                        <a:cs typeface="Times New Roman"/>
                      </a:endParaRPr>
                    </a:p>
                    <a:p>
                      <a:pPr marL="342900" lvl="0" indent="-342900">
                        <a:lnSpc>
                          <a:spcPct val="115000"/>
                        </a:lnSpc>
                        <a:spcAft>
                          <a:spcPts val="0"/>
                        </a:spcAft>
                        <a:buFont typeface="+mj-lt"/>
                        <a:buAutoNum type="arabicPeriod"/>
                      </a:pPr>
                      <a:r>
                        <a:rPr lang="fr-FR" sz="700" b="1" dirty="0">
                          <a:solidFill>
                            <a:srgbClr val="000000"/>
                          </a:solidFill>
                          <a:latin typeface="Arial"/>
                          <a:ea typeface="Calibri"/>
                          <a:cs typeface="Times New Roman"/>
                        </a:rPr>
                        <a:t>Le rôle du management dans la gestion des organisations </a:t>
                      </a:r>
                      <a:r>
                        <a:rPr lang="fr-FR" sz="600" b="1" dirty="0">
                          <a:solidFill>
                            <a:srgbClr val="000000"/>
                          </a:solidFill>
                          <a:latin typeface="Arial"/>
                          <a:ea typeface="Calibri"/>
                          <a:cs typeface="Times New Roman"/>
                        </a:rPr>
                        <a:t>(12%) </a:t>
                      </a:r>
                      <a:endParaRPr lang="fr-FR" sz="700" dirty="0">
                        <a:latin typeface="Calibri"/>
                        <a:ea typeface="Calibri"/>
                        <a:cs typeface="Times New Roman"/>
                      </a:endParaRPr>
                    </a:p>
                    <a:p>
                      <a:pPr algn="just">
                        <a:lnSpc>
                          <a:spcPct val="115000"/>
                        </a:lnSpc>
                        <a:spcAft>
                          <a:spcPts val="0"/>
                        </a:spcAft>
                      </a:pPr>
                      <a:r>
                        <a:rPr lang="fr-FR" sz="600" dirty="0">
                          <a:solidFill>
                            <a:srgbClr val="000000"/>
                          </a:solidFill>
                          <a:latin typeface="Arial"/>
                          <a:ea typeface="Calibri"/>
                          <a:cs typeface="Times New Roman"/>
                        </a:rPr>
                        <a:t>Ce thème permet d’introduire et d’articuler entre elles les deux notions fondamentales du programme : les organisations et le management. L’objectif est d’une part de faire comprendre l’intérêt de l’action collective organisée et le passage à l’organisation, et d’autre part, d’appréhender la globalité du management à travers ses grandes fonctions. Il s’agit également de mettre en évidence le caractère évolutif de la discipline et quelques-uns des grands enjeux actuels du management. </a:t>
                      </a:r>
                      <a:endParaRPr lang="fr-FR" sz="700" dirty="0">
                        <a:latin typeface="Calibri"/>
                        <a:ea typeface="Calibri"/>
                        <a:cs typeface="Times New Roman"/>
                      </a:endParaRPr>
                    </a:p>
                    <a:p>
                      <a:pPr algn="just">
                        <a:lnSpc>
                          <a:spcPct val="115000"/>
                        </a:lnSpc>
                        <a:spcAft>
                          <a:spcPts val="0"/>
                        </a:spcAft>
                      </a:pPr>
                      <a:r>
                        <a:rPr lang="fr-FR" sz="600" dirty="0">
                          <a:solidFill>
                            <a:srgbClr val="000000"/>
                          </a:solidFill>
                          <a:latin typeface="Arial"/>
                          <a:ea typeface="Calibri"/>
                          <a:cs typeface="Times New Roman"/>
                        </a:rPr>
                        <a:t>L’élève doit être capable de : </a:t>
                      </a:r>
                      <a:endParaRPr lang="fr-FR" sz="700" dirty="0">
                        <a:latin typeface="Calibri"/>
                        <a:ea typeface="Calibri"/>
                        <a:cs typeface="Times New Roman"/>
                      </a:endParaRPr>
                    </a:p>
                    <a:p>
                      <a:pPr marL="342900" lvl="0" indent="-342900">
                        <a:lnSpc>
                          <a:spcPct val="115000"/>
                        </a:lnSpc>
                        <a:spcAft>
                          <a:spcPts val="0"/>
                        </a:spcAft>
                        <a:buFont typeface="+mj-lt"/>
                        <a:buAutoNum type="arabicPeriod"/>
                      </a:pPr>
                      <a:r>
                        <a:rPr lang="fr-FR" sz="600" dirty="0">
                          <a:solidFill>
                            <a:srgbClr val="000000"/>
                          </a:solidFill>
                          <a:latin typeface="Arial"/>
                          <a:ea typeface="Calibri"/>
                          <a:cs typeface="Times New Roman"/>
                        </a:rPr>
                        <a:t>Distinguer action individuelle et action collective </a:t>
                      </a:r>
                      <a:endParaRPr lang="fr-FR" sz="700" dirty="0">
                        <a:latin typeface="Calibri"/>
                        <a:ea typeface="Calibri"/>
                        <a:cs typeface="Times New Roman"/>
                      </a:endParaRPr>
                    </a:p>
                    <a:p>
                      <a:pPr marL="342900" lvl="0" indent="-342900">
                        <a:lnSpc>
                          <a:spcPct val="115000"/>
                        </a:lnSpc>
                        <a:spcAft>
                          <a:spcPts val="0"/>
                        </a:spcAft>
                        <a:buFont typeface="+mj-lt"/>
                        <a:buAutoNum type="arabicPeriod"/>
                      </a:pPr>
                      <a:r>
                        <a:rPr lang="fr-FR" sz="600" dirty="0">
                          <a:solidFill>
                            <a:srgbClr val="000000"/>
                          </a:solidFill>
                          <a:latin typeface="Arial"/>
                          <a:ea typeface="Calibri"/>
                          <a:cs typeface="Times New Roman"/>
                        </a:rPr>
                        <a:t>Repérer les éléments constitutifs d’une organisation </a:t>
                      </a:r>
                      <a:endParaRPr lang="fr-FR" sz="700" dirty="0">
                        <a:latin typeface="Calibri"/>
                        <a:ea typeface="Calibri"/>
                        <a:cs typeface="Times New Roman"/>
                      </a:endParaRPr>
                    </a:p>
                    <a:p>
                      <a:pPr marL="342900" lvl="0" indent="-342900">
                        <a:lnSpc>
                          <a:spcPct val="115000"/>
                        </a:lnSpc>
                        <a:spcAft>
                          <a:spcPts val="0"/>
                        </a:spcAft>
                        <a:buFont typeface="+mj-lt"/>
                        <a:buAutoNum type="arabicPeriod"/>
                      </a:pPr>
                      <a:r>
                        <a:rPr lang="fr-FR" sz="600" dirty="0">
                          <a:solidFill>
                            <a:srgbClr val="000000"/>
                          </a:solidFill>
                          <a:latin typeface="Arial"/>
                          <a:ea typeface="Calibri"/>
                          <a:cs typeface="Times New Roman"/>
                        </a:rPr>
                        <a:t>Repérer dans une organisation simple les problèmes de gestion qui se posent </a:t>
                      </a:r>
                      <a:endParaRPr lang="fr-FR" sz="700" dirty="0">
                        <a:latin typeface="Calibri"/>
                        <a:ea typeface="Calibri"/>
                        <a:cs typeface="Times New Roman"/>
                      </a:endParaRPr>
                    </a:p>
                    <a:p>
                      <a:pPr marL="342900" lvl="0" indent="-342900">
                        <a:lnSpc>
                          <a:spcPct val="115000"/>
                        </a:lnSpc>
                        <a:spcAft>
                          <a:spcPts val="0"/>
                        </a:spcAft>
                        <a:buFont typeface="+mj-lt"/>
                        <a:buAutoNum type="arabicPeriod"/>
                      </a:pPr>
                      <a:r>
                        <a:rPr lang="fr-FR" sz="600" dirty="0">
                          <a:solidFill>
                            <a:srgbClr val="000000"/>
                          </a:solidFill>
                          <a:latin typeface="Arial"/>
                          <a:ea typeface="Calibri"/>
                          <a:cs typeface="Times New Roman"/>
                        </a:rPr>
                        <a:t>Repérer les décisions relevant du management stratégique et celles relevant du management opérationnel </a:t>
                      </a:r>
                      <a:endParaRPr lang="fr-FR" sz="700" dirty="0">
                        <a:latin typeface="Calibri"/>
                        <a:ea typeface="Calibri"/>
                        <a:cs typeface="Times New Roman"/>
                      </a:endParaRPr>
                    </a:p>
                    <a:p>
                      <a:pPr marL="342900" lvl="0" indent="-342900">
                        <a:lnSpc>
                          <a:spcPct val="115000"/>
                        </a:lnSpc>
                        <a:spcAft>
                          <a:spcPts val="0"/>
                        </a:spcAft>
                        <a:buFont typeface="+mj-lt"/>
                        <a:buAutoNum type="arabicPeriod"/>
                      </a:pPr>
                      <a:r>
                        <a:rPr lang="fr-FR" sz="600" dirty="0">
                          <a:solidFill>
                            <a:srgbClr val="000000"/>
                          </a:solidFill>
                          <a:latin typeface="Arial"/>
                          <a:ea typeface="Calibri"/>
                          <a:cs typeface="Times New Roman"/>
                        </a:rPr>
                        <a:t>Identifier les principaux acteurs décisionnels </a:t>
                      </a:r>
                      <a:endParaRPr lang="fr-FR" sz="700" dirty="0">
                        <a:latin typeface="Calibri"/>
                        <a:ea typeface="Calibri"/>
                        <a:cs typeface="Times New Roman"/>
                      </a:endParaRPr>
                    </a:p>
                    <a:p>
                      <a:pPr algn="just">
                        <a:lnSpc>
                          <a:spcPct val="115000"/>
                        </a:lnSpc>
                        <a:spcAft>
                          <a:spcPts val="0"/>
                        </a:spcAft>
                      </a:pPr>
                      <a:r>
                        <a:rPr lang="fr-FR" sz="600" dirty="0">
                          <a:solidFill>
                            <a:srgbClr val="000000"/>
                          </a:solidFill>
                          <a:latin typeface="Arial"/>
                          <a:ea typeface="Calibri"/>
                          <a:cs typeface="Times New Roman"/>
                        </a:rPr>
                        <a:t>- Identifier les facteurs pouvant agir sur les décisions managériales </a:t>
                      </a:r>
                      <a:endParaRPr lang="fr-FR" sz="700" dirty="0">
                        <a:latin typeface="Calibri"/>
                        <a:ea typeface="Calibri"/>
                        <a:cs typeface="Times New Roman"/>
                      </a:endParaRP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2624423">
                <a:tc>
                  <a:txBody>
                    <a:bodyPr/>
                    <a:lstStyle/>
                    <a:p>
                      <a:pPr>
                        <a:lnSpc>
                          <a:spcPct val="115000"/>
                        </a:lnSpc>
                        <a:spcAft>
                          <a:spcPts val="0"/>
                        </a:spcAft>
                      </a:pPr>
                      <a:r>
                        <a:rPr lang="fr-FR" sz="600" dirty="0">
                          <a:solidFill>
                            <a:srgbClr val="000000"/>
                          </a:solidFill>
                          <a:latin typeface="Arial"/>
                          <a:ea typeface="Calibri"/>
                          <a:cs typeface="Times New Roman"/>
                        </a:rPr>
                        <a:t>1.1 Qu’est-ce qu’une organisation ? </a:t>
                      </a:r>
                      <a:endParaRPr lang="fr-FR" sz="700" dirty="0">
                        <a:latin typeface="Calibri"/>
                        <a:ea typeface="Calibri"/>
                        <a:cs typeface="Times New Roman"/>
                      </a:endParaRP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600">
                          <a:solidFill>
                            <a:srgbClr val="000000"/>
                          </a:solidFill>
                          <a:latin typeface="Arial"/>
                          <a:ea typeface="Calibri"/>
                          <a:cs typeface="Times New Roman"/>
                        </a:rPr>
                        <a:t>- Action collective, objectifs </a:t>
                      </a:r>
                      <a:endParaRPr lang="fr-FR" sz="700">
                        <a:latin typeface="Calibri"/>
                        <a:ea typeface="Calibri"/>
                        <a:cs typeface="Times New Roman"/>
                      </a:endParaRPr>
                    </a:p>
                    <a:p>
                      <a:pPr>
                        <a:lnSpc>
                          <a:spcPct val="115000"/>
                        </a:lnSpc>
                        <a:spcAft>
                          <a:spcPts val="0"/>
                        </a:spcAft>
                      </a:pPr>
                      <a:r>
                        <a:rPr lang="fr-FR" sz="600">
                          <a:solidFill>
                            <a:srgbClr val="000000"/>
                          </a:solidFill>
                          <a:latin typeface="Arial"/>
                          <a:ea typeface="Calibri"/>
                          <a:cs typeface="Times New Roman"/>
                        </a:rPr>
                        <a:t>- Groupe organisé, organisation </a:t>
                      </a:r>
                      <a:endParaRPr lang="fr-FR" sz="700">
                        <a:latin typeface="Calibri"/>
                        <a:ea typeface="Calibri"/>
                        <a:cs typeface="Times New Roman"/>
                      </a:endParaRPr>
                    </a:p>
                    <a:p>
                      <a:pPr>
                        <a:lnSpc>
                          <a:spcPct val="115000"/>
                        </a:lnSpc>
                        <a:spcAft>
                          <a:spcPts val="0"/>
                        </a:spcAft>
                      </a:pPr>
                      <a:r>
                        <a:rPr lang="fr-FR" sz="600">
                          <a:solidFill>
                            <a:srgbClr val="000000"/>
                          </a:solidFill>
                          <a:latin typeface="Arial"/>
                          <a:ea typeface="Calibri"/>
                          <a:cs typeface="Times New Roman"/>
                        </a:rPr>
                        <a:t>- Éléments caractéristiques d’une organisation : finalité, nature de l’activité, statut juridique, ressources, répartition du pouvoir, champ d’action géographique </a:t>
                      </a:r>
                      <a:endParaRPr lang="fr-FR" sz="700">
                        <a:latin typeface="Calibri"/>
                        <a:ea typeface="Calibri"/>
                        <a:cs typeface="Times New Roman"/>
                      </a:endParaRP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600" dirty="0">
                          <a:solidFill>
                            <a:srgbClr val="000000"/>
                          </a:solidFill>
                          <a:latin typeface="Arial"/>
                          <a:ea typeface="Calibri"/>
                          <a:cs typeface="Times New Roman"/>
                        </a:rPr>
                        <a:t>L’étude d’une organisation commence par la distinction entre action individuelle et action collective organisée. Cette dernière suppose la constitution d’un groupe de personnes qui ont un objectif commun et qui s’organisent pour l’atteindre. L’action collective se justifie par une plus grande efficacité que l’action individuelle. </a:t>
                      </a:r>
                      <a:endParaRPr lang="fr-FR" sz="700" dirty="0">
                        <a:latin typeface="Calibri"/>
                        <a:ea typeface="Calibri"/>
                        <a:cs typeface="Times New Roman"/>
                      </a:endParaRPr>
                    </a:p>
                    <a:p>
                      <a:pPr algn="just">
                        <a:lnSpc>
                          <a:spcPct val="115000"/>
                        </a:lnSpc>
                        <a:spcAft>
                          <a:spcPts val="0"/>
                        </a:spcAft>
                      </a:pPr>
                      <a:r>
                        <a:rPr lang="fr-FR" sz="600" dirty="0">
                          <a:solidFill>
                            <a:srgbClr val="000000"/>
                          </a:solidFill>
                          <a:latin typeface="Arial"/>
                          <a:ea typeface="Calibri"/>
                          <a:cs typeface="Times New Roman"/>
                        </a:rPr>
                        <a:t>Le passage de l’action collective à l’organisation implique la durée et généralement la nécessité de se mettre en conformité avec des contraintes juridiques. </a:t>
                      </a:r>
                      <a:endParaRPr lang="fr-FR" sz="700" dirty="0">
                        <a:latin typeface="Calibri"/>
                        <a:ea typeface="Calibri"/>
                        <a:cs typeface="Times New Roman"/>
                      </a:endParaRPr>
                    </a:p>
                    <a:p>
                      <a:pPr algn="just">
                        <a:lnSpc>
                          <a:spcPct val="115000"/>
                        </a:lnSpc>
                        <a:spcAft>
                          <a:spcPts val="0"/>
                        </a:spcAft>
                      </a:pPr>
                      <a:r>
                        <a:rPr lang="fr-FR" sz="600" dirty="0">
                          <a:solidFill>
                            <a:srgbClr val="000000"/>
                          </a:solidFill>
                          <a:latin typeface="Arial"/>
                          <a:ea typeface="Calibri"/>
                          <a:cs typeface="Times New Roman"/>
                        </a:rPr>
                        <a:t>La constitution de cette organisation implique de mobiliser des ressources, définir et coordonner les actions de chacun, faire circuler l’information, prendre des décisions, fixer des règles. </a:t>
                      </a:r>
                      <a:endParaRPr lang="fr-FR" sz="700" dirty="0">
                        <a:latin typeface="Calibri"/>
                        <a:ea typeface="Calibri"/>
                        <a:cs typeface="Times New Roman"/>
                      </a:endParaRPr>
                    </a:p>
                  </a:txBody>
                  <a:tcPr marL="43809" marR="4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Bulle ronde 6"/>
          <p:cNvSpPr/>
          <p:nvPr/>
        </p:nvSpPr>
        <p:spPr>
          <a:xfrm>
            <a:off x="0" y="0"/>
            <a:ext cx="2267744" cy="805852"/>
          </a:xfrm>
          <a:prstGeom prst="wedgeEllipseCallout">
            <a:avLst>
              <a:gd name="adj1" fmla="val 25319"/>
              <a:gd name="adj2" fmla="val 12826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Problématique</a:t>
            </a:r>
          </a:p>
          <a:p>
            <a:pPr algn="ctr"/>
            <a:r>
              <a:rPr lang="fr-FR" sz="1200" dirty="0" smtClean="0"/>
              <a:t>Objectifs pédagogiques</a:t>
            </a:r>
            <a:endParaRPr lang="fr-FR" sz="1200" dirty="0"/>
          </a:p>
        </p:txBody>
      </p:sp>
      <p:sp>
        <p:nvSpPr>
          <p:cNvPr id="10" name="Accolade fermante 9"/>
          <p:cNvSpPr/>
          <p:nvPr/>
        </p:nvSpPr>
        <p:spPr>
          <a:xfrm>
            <a:off x="5292080" y="1633364"/>
            <a:ext cx="83440" cy="792088"/>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fr-FR"/>
          </a:p>
        </p:txBody>
      </p:sp>
      <p:sp>
        <p:nvSpPr>
          <p:cNvPr id="11" name="ZoneTexte 10"/>
          <p:cNvSpPr txBox="1"/>
          <p:nvPr/>
        </p:nvSpPr>
        <p:spPr>
          <a:xfrm>
            <a:off x="5580112" y="1849388"/>
            <a:ext cx="129614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dirty="0" smtClean="0"/>
              <a:t>Capacités</a:t>
            </a:r>
          </a:p>
        </p:txBody>
      </p:sp>
      <p:sp>
        <p:nvSpPr>
          <p:cNvPr id="12" name="Bulle ronde 11"/>
          <p:cNvSpPr/>
          <p:nvPr/>
        </p:nvSpPr>
        <p:spPr>
          <a:xfrm>
            <a:off x="0" y="3721596"/>
            <a:ext cx="1944216" cy="1296144"/>
          </a:xfrm>
          <a:prstGeom prst="wedgeEllipseCallout">
            <a:avLst>
              <a:gd name="adj1" fmla="val 38535"/>
              <a:gd name="adj2" fmla="val -12832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Sous-thème et sa problématique</a:t>
            </a:r>
            <a:endParaRPr lang="fr-FR" sz="1200" dirty="0"/>
          </a:p>
        </p:txBody>
      </p:sp>
      <p:sp>
        <p:nvSpPr>
          <p:cNvPr id="14" name="Explosion 2 13"/>
          <p:cNvSpPr/>
          <p:nvPr/>
        </p:nvSpPr>
        <p:spPr>
          <a:xfrm>
            <a:off x="3491880" y="3217540"/>
            <a:ext cx="2304256" cy="2160240"/>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1200" dirty="0" smtClean="0"/>
              <a:t>Notions et concepts</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b="1" dirty="0" smtClean="0">
                <a:solidFill>
                  <a:srgbClr val="FF0000"/>
                </a:solidFill>
              </a:rPr>
              <a:t>Document </a:t>
            </a:r>
            <a:br>
              <a:rPr lang="fr-FR" sz="3200" b="1" dirty="0" smtClean="0">
                <a:solidFill>
                  <a:srgbClr val="FF0000"/>
                </a:solidFill>
              </a:rPr>
            </a:br>
            <a:r>
              <a:rPr lang="fr-FR" sz="3200" b="1" dirty="0" smtClean="0">
                <a:solidFill>
                  <a:srgbClr val="FF0000"/>
                </a:solidFill>
              </a:rPr>
              <a:t>« repères pour la formation »</a:t>
            </a:r>
            <a:endParaRPr lang="fr-FR" sz="3200" b="1" dirty="0">
              <a:solidFill>
                <a:srgbClr val="FF0000"/>
              </a:solidFill>
            </a:endParaRPr>
          </a:p>
        </p:txBody>
      </p:sp>
      <p:sp>
        <p:nvSpPr>
          <p:cNvPr id="3" name="Espace réservé du contenu 2"/>
          <p:cNvSpPr>
            <a:spLocks noGrp="1"/>
          </p:cNvSpPr>
          <p:nvPr>
            <p:ph idx="1"/>
          </p:nvPr>
        </p:nvSpPr>
        <p:spPr>
          <a:xfrm>
            <a:off x="457200" y="1417339"/>
            <a:ext cx="8229600" cy="3687797"/>
          </a:xfrm>
        </p:spPr>
        <p:txBody>
          <a:bodyPr>
            <a:normAutofit fontScale="70000" lnSpcReduction="20000"/>
          </a:bodyPr>
          <a:lstStyle/>
          <a:p>
            <a:pPr>
              <a:buNone/>
            </a:pPr>
            <a:r>
              <a:rPr lang="fr-FR" sz="2800" dirty="0" smtClean="0"/>
              <a:t>	Document complémentaire disponible à l’adresse suivante :</a:t>
            </a:r>
          </a:p>
          <a:p>
            <a:pPr>
              <a:buNone/>
            </a:pPr>
            <a:endParaRPr lang="fr-FR" sz="2800" u="sng" dirty="0" smtClean="0">
              <a:hlinkClick r:id="rId2"/>
            </a:endParaRPr>
          </a:p>
          <a:p>
            <a:pPr algn="ctr">
              <a:buNone/>
            </a:pPr>
            <a:r>
              <a:rPr lang="fr-FR" sz="2800" b="1" u="sng" dirty="0" smtClean="0">
                <a:hlinkClick r:id="rId2"/>
              </a:rPr>
              <a:t>http://sites.google.com/site/formationsstmgstrasbourg</a:t>
            </a:r>
            <a:endParaRPr lang="fr-FR" sz="2800" b="1" dirty="0" smtClean="0"/>
          </a:p>
          <a:p>
            <a:pPr>
              <a:buNone/>
            </a:pPr>
            <a:endParaRPr lang="fr-FR" dirty="0" smtClean="0"/>
          </a:p>
          <a:p>
            <a:pPr>
              <a:buNone/>
            </a:pPr>
            <a:r>
              <a:rPr lang="fr-FR" dirty="0" smtClean="0"/>
              <a:t>	Ce document permet :</a:t>
            </a:r>
          </a:p>
          <a:p>
            <a:pPr>
              <a:buFont typeface="Wingdings" pitchFamily="2" charset="2"/>
              <a:buChar char="Ø"/>
            </a:pPr>
            <a:r>
              <a:rPr lang="fr-FR" dirty="0" smtClean="0"/>
              <a:t>De relier certaines capacités d’un thème à un sous-thème</a:t>
            </a:r>
          </a:p>
          <a:p>
            <a:pPr>
              <a:buFont typeface="Wingdings" pitchFamily="2" charset="2"/>
              <a:buChar char="Ø"/>
            </a:pPr>
            <a:r>
              <a:rPr lang="fr-FR" dirty="0" smtClean="0"/>
              <a:t>D’expliciter la question posée et de faciliter le questionnement</a:t>
            </a:r>
          </a:p>
          <a:p>
            <a:pPr>
              <a:buFont typeface="Wingdings" pitchFamily="2" charset="2"/>
              <a:buChar char="Ø"/>
            </a:pPr>
            <a:r>
              <a:rPr lang="fr-FR" dirty="0" smtClean="0"/>
              <a:t>De délimiter le contexte</a:t>
            </a:r>
          </a:p>
          <a:p>
            <a:pPr>
              <a:buFont typeface="Wingdings" pitchFamily="2" charset="2"/>
              <a:buChar char="Ø"/>
            </a:pPr>
            <a:r>
              <a:rPr lang="fr-FR" dirty="0" smtClean="0"/>
              <a:t>De permettre la transversalité avec les sciences de gestion, éventuellement avec l’économie et le droit</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11</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checkerboard(across)">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heckerboard(across)">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checkerboard(across)">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12/04/2012</a:t>
            </a:r>
            <a:endParaRPr lang="fr-FR"/>
          </a:p>
        </p:txBody>
      </p:sp>
      <p:sp>
        <p:nvSpPr>
          <p:cNvPr id="3" name="Espace réservé du pied de page 2"/>
          <p:cNvSpPr>
            <a:spLocks noGrp="1"/>
          </p:cNvSpPr>
          <p:nvPr>
            <p:ph type="ftr" sz="quarter" idx="11"/>
          </p:nvPr>
        </p:nvSpPr>
        <p:spPr/>
        <p:txBody>
          <a:bodyPr/>
          <a:lstStyle/>
          <a:p>
            <a:r>
              <a:rPr lang="fr-FR" smtClean="0"/>
              <a:t>D. HOFFSTETTER - V. DURAND</a:t>
            </a:r>
            <a:endParaRPr lang="fr-FR"/>
          </a:p>
        </p:txBody>
      </p:sp>
      <p:sp>
        <p:nvSpPr>
          <p:cNvPr id="4" name="Espace réservé du numéro de diapositive 3"/>
          <p:cNvSpPr>
            <a:spLocks noGrp="1"/>
          </p:cNvSpPr>
          <p:nvPr>
            <p:ph type="sldNum" sz="quarter" idx="12"/>
          </p:nvPr>
        </p:nvSpPr>
        <p:spPr/>
        <p:txBody>
          <a:bodyPr/>
          <a:lstStyle/>
          <a:p>
            <a:fld id="{D6B82B0A-9D6D-49DB-B2F7-463363B58DAA}" type="slidenum">
              <a:rPr lang="fr-FR" smtClean="0"/>
              <a:pPr/>
              <a:t>12</a:t>
            </a:fld>
            <a:endParaRPr lang="fr-FR"/>
          </a:p>
        </p:txBody>
      </p:sp>
      <p:graphicFrame>
        <p:nvGraphicFramePr>
          <p:cNvPr id="5" name="Objet 4"/>
          <p:cNvGraphicFramePr>
            <a:graphicFrameLocks noChangeAspect="1"/>
          </p:cNvGraphicFramePr>
          <p:nvPr/>
        </p:nvGraphicFramePr>
        <p:xfrm>
          <a:off x="755576" y="0"/>
          <a:ext cx="6394450" cy="5573713"/>
        </p:xfrm>
        <a:graphic>
          <a:graphicData uri="http://schemas.openxmlformats.org/presentationml/2006/ole">
            <p:oleObj spid="_x0000_s79874" name="Document" r:id="rId3" imgW="6395187" imgH="5573091" progId="Word.Documen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5554960" cy="1008112"/>
          </a:xfrm>
        </p:spPr>
        <p:txBody>
          <a:bodyPr>
            <a:normAutofit fontScale="90000"/>
          </a:bodyPr>
          <a:lstStyle/>
          <a:p>
            <a:pPr algn="l"/>
            <a:r>
              <a:rPr lang="fr-FR" sz="3200" b="1" dirty="0" smtClean="0">
                <a:solidFill>
                  <a:srgbClr val="FF0000"/>
                </a:solidFill>
              </a:rPr>
              <a:t>Quels changements par </a:t>
            </a:r>
            <a:br>
              <a:rPr lang="fr-FR" sz="3200" b="1" dirty="0" smtClean="0">
                <a:solidFill>
                  <a:srgbClr val="FF0000"/>
                </a:solidFill>
              </a:rPr>
            </a:br>
            <a:r>
              <a:rPr lang="fr-FR" sz="3200" b="1" dirty="0" smtClean="0">
                <a:solidFill>
                  <a:srgbClr val="FF0000"/>
                </a:solidFill>
              </a:rPr>
              <a:t>rapport au programme STG ?</a:t>
            </a:r>
            <a:endParaRPr lang="fr-FR" sz="3200" b="1" dirty="0">
              <a:solidFill>
                <a:srgbClr val="FF0000"/>
              </a:solidFill>
            </a:endParaRPr>
          </a:p>
        </p:txBody>
      </p:sp>
      <p:sp>
        <p:nvSpPr>
          <p:cNvPr id="3" name="Espace réservé du contenu 2"/>
          <p:cNvSpPr>
            <a:spLocks noGrp="1"/>
          </p:cNvSpPr>
          <p:nvPr>
            <p:ph idx="1"/>
          </p:nvPr>
        </p:nvSpPr>
        <p:spPr>
          <a:xfrm>
            <a:off x="467544" y="1633364"/>
            <a:ext cx="8229600" cy="3600400"/>
          </a:xfrm>
        </p:spPr>
        <p:txBody>
          <a:bodyPr>
            <a:normAutofit fontScale="92500" lnSpcReduction="20000"/>
          </a:bodyPr>
          <a:lstStyle/>
          <a:p>
            <a:pPr>
              <a:buFont typeface="Wingdings" pitchFamily="2" charset="2"/>
              <a:buChar char="ü"/>
            </a:pPr>
            <a:r>
              <a:rPr lang="fr-FR" dirty="0" smtClean="0"/>
              <a:t>Les notions sont identiques à celles étudiées en STG</a:t>
            </a:r>
          </a:p>
          <a:p>
            <a:pPr>
              <a:buFont typeface="Wingdings" pitchFamily="2" charset="2"/>
              <a:buChar char="ü"/>
            </a:pPr>
            <a:r>
              <a:rPr lang="fr-FR" dirty="0" smtClean="0"/>
              <a:t>Le programme n’est ni allégé ni augmenté</a:t>
            </a:r>
          </a:p>
          <a:p>
            <a:pPr>
              <a:buFont typeface="Wingdings" pitchFamily="2" charset="2"/>
              <a:buChar char="ü"/>
            </a:pPr>
            <a:r>
              <a:rPr lang="fr-FR" dirty="0" smtClean="0"/>
              <a:t>Le programme gagne en cohérence</a:t>
            </a:r>
          </a:p>
          <a:p>
            <a:pPr>
              <a:buFont typeface="Wingdings" pitchFamily="2" charset="2"/>
              <a:buChar char="ü"/>
            </a:pPr>
            <a:r>
              <a:rPr lang="fr-FR" dirty="0" smtClean="0"/>
              <a:t>Certaines redondances ont été supprimées</a:t>
            </a:r>
          </a:p>
          <a:p>
            <a:pPr>
              <a:buFont typeface="Wingdings" pitchFamily="2" charset="2"/>
              <a:buChar char="ü"/>
            </a:pPr>
            <a:r>
              <a:rPr lang="fr-FR" dirty="0" smtClean="0"/>
              <a:t>Le thème 6 a été supprimé, son contenu ventilé sur deux autres thèmes</a:t>
            </a:r>
          </a:p>
          <a:p>
            <a:pPr>
              <a:buFont typeface="Wingdings" pitchFamily="2" charset="2"/>
              <a:buChar char="ü"/>
            </a:pPr>
            <a:r>
              <a:rPr lang="fr-FR" dirty="0" smtClean="0"/>
              <a:t>Le rôle du Système d’information a été renforcé</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13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21196"/>
            <a:ext cx="5987008" cy="952500"/>
          </a:xfrm>
        </p:spPr>
        <p:txBody>
          <a:bodyPr>
            <a:normAutofit fontScale="90000"/>
          </a:bodyPr>
          <a:lstStyle/>
          <a:p>
            <a:pPr algn="l"/>
            <a:r>
              <a:rPr lang="fr-FR" b="1" dirty="0" smtClean="0">
                <a:solidFill>
                  <a:srgbClr val="FF0000"/>
                </a:solidFill>
              </a:rPr>
              <a:t>Le programme est présenté </a:t>
            </a:r>
            <a:br>
              <a:rPr lang="fr-FR" b="1" dirty="0" smtClean="0">
                <a:solidFill>
                  <a:srgbClr val="FF0000"/>
                </a:solidFill>
              </a:rPr>
            </a:br>
            <a:r>
              <a:rPr lang="fr-FR" b="1" dirty="0" smtClean="0">
                <a:solidFill>
                  <a:srgbClr val="FF0000"/>
                </a:solidFill>
              </a:rPr>
              <a:t>en trois parties</a:t>
            </a:r>
            <a:endParaRPr lang="fr-FR" b="1" dirty="0">
              <a:solidFill>
                <a:srgbClr val="FF0000"/>
              </a:solidFill>
            </a:endParaRPr>
          </a:p>
        </p:txBody>
      </p:sp>
      <p:sp>
        <p:nvSpPr>
          <p:cNvPr id="3" name="Espace réservé du contenu 2"/>
          <p:cNvSpPr>
            <a:spLocks noGrp="1"/>
          </p:cNvSpPr>
          <p:nvPr>
            <p:ph idx="1"/>
          </p:nvPr>
        </p:nvSpPr>
        <p:spPr>
          <a:xfrm>
            <a:off x="457200" y="1705371"/>
            <a:ext cx="8229600" cy="3399765"/>
          </a:xfrm>
        </p:spPr>
        <p:txBody>
          <a:bodyPr/>
          <a:lstStyle/>
          <a:p>
            <a:pPr>
              <a:buFont typeface="Wingdings" pitchFamily="2" charset="2"/>
              <a:buChar char="Ø"/>
            </a:pPr>
            <a:r>
              <a:rPr lang="fr-FR" dirty="0" smtClean="0"/>
              <a:t>les thèmes 1 et 2 plantent le décor</a:t>
            </a:r>
          </a:p>
          <a:p>
            <a:pPr>
              <a:buFont typeface="Wingdings" pitchFamily="2" charset="2"/>
              <a:buChar char="Ø"/>
            </a:pPr>
            <a:r>
              <a:rPr lang="fr-FR" dirty="0" smtClean="0"/>
              <a:t>les thèmes 3, 4 et 5 définissent les grandes lignes du management</a:t>
            </a:r>
          </a:p>
          <a:p>
            <a:pPr>
              <a:buFont typeface="Wingdings" pitchFamily="2" charset="2"/>
              <a:buChar char="Ø"/>
            </a:pPr>
            <a:r>
              <a:rPr lang="fr-FR" dirty="0" smtClean="0"/>
              <a:t>les thèmes 6 et 7 traitent de la stratégie</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1196"/>
            <a:ext cx="6876256" cy="952500"/>
          </a:xfrm>
        </p:spPr>
        <p:txBody>
          <a:bodyPr>
            <a:normAutofit/>
          </a:bodyPr>
          <a:lstStyle/>
          <a:p>
            <a:pPr algn="l"/>
            <a:r>
              <a:rPr lang="fr-FR" sz="4000" b="1" dirty="0" smtClean="0">
                <a:solidFill>
                  <a:srgbClr val="FF0000"/>
                </a:solidFill>
              </a:rPr>
              <a:t>Répartition sur les deux années</a:t>
            </a:r>
            <a:endParaRPr lang="fr-FR" sz="4000" b="1" dirty="0">
              <a:solidFill>
                <a:srgbClr val="FF0000"/>
              </a:solidFill>
            </a:endParaRPr>
          </a:p>
        </p:txBody>
      </p:sp>
      <p:sp>
        <p:nvSpPr>
          <p:cNvPr id="3" name="Espace réservé du contenu 2"/>
          <p:cNvSpPr>
            <a:spLocks noGrp="1"/>
          </p:cNvSpPr>
          <p:nvPr>
            <p:ph idx="1"/>
          </p:nvPr>
        </p:nvSpPr>
        <p:spPr>
          <a:xfrm>
            <a:off x="457200" y="1849387"/>
            <a:ext cx="8229600" cy="3255749"/>
          </a:xfrm>
        </p:spPr>
        <p:txBody>
          <a:bodyPr/>
          <a:lstStyle/>
          <a:p>
            <a:pPr>
              <a:buFont typeface="Wingdings" pitchFamily="2" charset="2"/>
              <a:buChar char="Ø"/>
            </a:pPr>
            <a:r>
              <a:rPr lang="fr-FR" dirty="0" smtClean="0"/>
              <a:t> les thèmes 1 à 4 sont à traiter en première</a:t>
            </a:r>
          </a:p>
          <a:p>
            <a:pPr>
              <a:buFont typeface="Wingdings" pitchFamily="2" charset="2"/>
              <a:buChar char="Ø"/>
            </a:pPr>
            <a:r>
              <a:rPr lang="fr-FR" dirty="0" smtClean="0"/>
              <a:t> les thèmes 5 à 7 en terminale</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15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1196"/>
            <a:ext cx="8229600" cy="952500"/>
          </a:xfrm>
        </p:spPr>
        <p:txBody>
          <a:bodyPr>
            <a:normAutofit fontScale="90000"/>
          </a:bodyPr>
          <a:lstStyle/>
          <a:p>
            <a:pPr algn="l"/>
            <a:r>
              <a:rPr lang="fr-FR" b="1" dirty="0" smtClean="0">
                <a:solidFill>
                  <a:srgbClr val="FF0000"/>
                </a:solidFill>
              </a:rPr>
              <a:t>Quelles attentes par rapport au questionnement</a:t>
            </a:r>
            <a:endParaRPr lang="fr-FR" b="1" dirty="0">
              <a:solidFill>
                <a:srgbClr val="FF0000"/>
              </a:solidFill>
            </a:endParaRPr>
          </a:p>
        </p:txBody>
      </p:sp>
      <p:sp>
        <p:nvSpPr>
          <p:cNvPr id="3" name="Espace réservé du contenu 2"/>
          <p:cNvSpPr>
            <a:spLocks noGrp="1"/>
          </p:cNvSpPr>
          <p:nvPr>
            <p:ph idx="1"/>
          </p:nvPr>
        </p:nvSpPr>
        <p:spPr>
          <a:xfrm>
            <a:off x="457200" y="2065412"/>
            <a:ext cx="8229600" cy="3039724"/>
          </a:xfrm>
        </p:spPr>
        <p:txBody>
          <a:bodyPr/>
          <a:lstStyle/>
          <a:p>
            <a:pPr>
              <a:buFont typeface="Wingdings" pitchFamily="2" charset="2"/>
              <a:buChar char="Ø"/>
            </a:pPr>
            <a:r>
              <a:rPr lang="fr-FR" dirty="0" smtClean="0"/>
              <a:t>il faut amener l’élève à </a:t>
            </a:r>
            <a:r>
              <a:rPr lang="fr-FR" b="1" dirty="0" smtClean="0"/>
              <a:t>comprendre</a:t>
            </a:r>
            <a:r>
              <a:rPr lang="fr-FR" dirty="0" smtClean="0"/>
              <a:t> les questions posées</a:t>
            </a:r>
          </a:p>
          <a:p>
            <a:pPr>
              <a:buFont typeface="Wingdings" pitchFamily="2" charset="2"/>
              <a:buChar char="Ø"/>
            </a:pPr>
            <a:r>
              <a:rPr lang="fr-FR" dirty="0" smtClean="0"/>
              <a:t>qu’attend-on en terme de réponse ?</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16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17</a:t>
            </a:fld>
            <a:endParaRPr lang="fr-FR"/>
          </a:p>
        </p:txBody>
      </p:sp>
      <p:graphicFrame>
        <p:nvGraphicFramePr>
          <p:cNvPr id="8" name="Espace réservé du contenu 7"/>
          <p:cNvGraphicFramePr>
            <a:graphicFrameLocks noChangeAspect="1"/>
          </p:cNvGraphicFramePr>
          <p:nvPr>
            <p:ph idx="1"/>
          </p:nvPr>
        </p:nvGraphicFramePr>
        <p:xfrm>
          <a:off x="827584" y="463234"/>
          <a:ext cx="5865440" cy="4399080"/>
        </p:xfrm>
        <a:graphic>
          <a:graphicData uri="http://schemas.openxmlformats.org/presentationml/2006/ole">
            <p:oleObj spid="_x0000_s31745" name="Diapositive" r:id="rId3" imgW="4032568" imgH="3023749" progId="PowerPoint.Slide.8">
              <p:embed/>
            </p:oleObj>
          </a:graphicData>
        </a:graphic>
      </p:graphicFrame>
      <p:graphicFrame>
        <p:nvGraphicFramePr>
          <p:cNvPr id="7" name="Tableau 6"/>
          <p:cNvGraphicFramePr>
            <a:graphicFrameLocks noGrp="1"/>
          </p:cNvGraphicFramePr>
          <p:nvPr/>
        </p:nvGraphicFramePr>
        <p:xfrm>
          <a:off x="1403648" y="481236"/>
          <a:ext cx="4032447" cy="4404039"/>
        </p:xfrm>
        <a:graphic>
          <a:graphicData uri="http://schemas.openxmlformats.org/drawingml/2006/table">
            <a:tbl>
              <a:tblPr/>
              <a:tblGrid>
                <a:gridCol w="830101"/>
                <a:gridCol w="1494182"/>
                <a:gridCol w="1708164"/>
              </a:tblGrid>
              <a:tr h="130924">
                <a:tc>
                  <a:txBody>
                    <a:bodyPr/>
                    <a:lstStyle/>
                    <a:p>
                      <a:pPr algn="ctr">
                        <a:lnSpc>
                          <a:spcPct val="115000"/>
                        </a:lnSpc>
                        <a:spcAft>
                          <a:spcPts val="0"/>
                        </a:spcAft>
                      </a:pPr>
                      <a:r>
                        <a:rPr lang="fr-FR" sz="800" b="1" dirty="0">
                          <a:latin typeface="Arial"/>
                          <a:ea typeface="Times New Roman"/>
                        </a:rPr>
                        <a:t>Verbes</a:t>
                      </a:r>
                      <a:endParaRPr lang="fr-FR" sz="800" b="1" dirty="0">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b="1">
                          <a:latin typeface="Arial"/>
                          <a:ea typeface="Times New Roman"/>
                        </a:rPr>
                        <a:t>Définition</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800" b="1">
                          <a:latin typeface="Arial"/>
                          <a:ea typeface="Times New Roman"/>
                        </a:rPr>
                        <a:t>Exemples</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694">
                <a:tc>
                  <a:txBody>
                    <a:bodyPr/>
                    <a:lstStyle/>
                    <a:p>
                      <a:pPr algn="just">
                        <a:lnSpc>
                          <a:spcPct val="115000"/>
                        </a:lnSpc>
                        <a:spcAft>
                          <a:spcPts val="0"/>
                        </a:spcAft>
                      </a:pPr>
                      <a:r>
                        <a:rPr lang="fr-FR" sz="800" b="1">
                          <a:latin typeface="Arial"/>
                          <a:ea typeface="Times New Roman"/>
                        </a:rPr>
                        <a:t>Analyser</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Etudier méthodiquement les éléments d’un ensemble</a:t>
                      </a:r>
                      <a:endParaRPr lang="fr-FR" sz="800" b="1" dirty="0">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Analyser les intérêts des différentes parties prenantes </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6466">
                <a:tc>
                  <a:txBody>
                    <a:bodyPr/>
                    <a:lstStyle/>
                    <a:p>
                      <a:pPr algn="just">
                        <a:lnSpc>
                          <a:spcPct val="115000"/>
                        </a:lnSpc>
                        <a:spcAft>
                          <a:spcPts val="0"/>
                        </a:spcAft>
                      </a:pPr>
                      <a:r>
                        <a:rPr lang="fr-FR" sz="800" b="1">
                          <a:latin typeface="Arial"/>
                          <a:ea typeface="Times New Roman"/>
                        </a:rPr>
                        <a:t>Apprécier</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Estimer une grandeur, évaluer l’importance de quelque chose</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Apprécier l’influence des parties prenantes sur le processus de décision (repérer les parties prenantes, dégager les actions mises en œuvre et évaluer leurs effets)</a:t>
                      </a:r>
                      <a:endParaRPr lang="fr-FR" sz="800" b="1" dirty="0">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542">
                <a:tc>
                  <a:txBody>
                    <a:bodyPr/>
                    <a:lstStyle/>
                    <a:p>
                      <a:pPr algn="just">
                        <a:lnSpc>
                          <a:spcPct val="115000"/>
                        </a:lnSpc>
                        <a:spcAft>
                          <a:spcPts val="0"/>
                        </a:spcAft>
                      </a:pPr>
                      <a:r>
                        <a:rPr lang="fr-FR" sz="800" b="1">
                          <a:latin typeface="Arial"/>
                          <a:ea typeface="Times New Roman"/>
                        </a:rPr>
                        <a:t>Caractériser</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Décrire précisément, particulariser</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Caractériser la finalité d’une entreprise signifie présenter la raison d’être de l’entreprise, sa mission ; il ne faut pas définir la finalité d’une entreprise en général</a:t>
                      </a:r>
                      <a:endParaRPr lang="fr-FR" sz="800" b="1" dirty="0">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694">
                <a:tc>
                  <a:txBody>
                    <a:bodyPr/>
                    <a:lstStyle/>
                    <a:p>
                      <a:pPr algn="just">
                        <a:lnSpc>
                          <a:spcPct val="115000"/>
                        </a:lnSpc>
                        <a:spcAft>
                          <a:spcPts val="0"/>
                        </a:spcAft>
                      </a:pPr>
                      <a:r>
                        <a:rPr lang="fr-FR" sz="800" b="1">
                          <a:latin typeface="Arial"/>
                          <a:ea typeface="Times New Roman"/>
                        </a:rPr>
                        <a:t>Comparer</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Confronter, étudier des rapports entre des personnes ou des choses</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Comparer les choix stratégiques d’une entreprise avec ceux d’autres organisations</a:t>
                      </a:r>
                      <a:endParaRPr lang="fr-FR" sz="800" b="1" dirty="0">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2771">
                <a:tc>
                  <a:txBody>
                    <a:bodyPr/>
                    <a:lstStyle/>
                    <a:p>
                      <a:pPr algn="just">
                        <a:lnSpc>
                          <a:spcPct val="115000"/>
                        </a:lnSpc>
                        <a:spcAft>
                          <a:spcPts val="0"/>
                        </a:spcAft>
                      </a:pPr>
                      <a:r>
                        <a:rPr lang="fr-FR" sz="800" b="1">
                          <a:latin typeface="Arial"/>
                          <a:ea typeface="Times New Roman"/>
                        </a:rPr>
                        <a:t>Définir</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Déterminer, indiquer de façon précise</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Définir la nature de l’environnement d’une entreprise</a:t>
                      </a:r>
                      <a:endParaRPr lang="fr-FR" sz="800" b="1" dirty="0">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847">
                <a:tc>
                  <a:txBody>
                    <a:bodyPr/>
                    <a:lstStyle/>
                    <a:p>
                      <a:pPr algn="just">
                        <a:lnSpc>
                          <a:spcPct val="115000"/>
                        </a:lnSpc>
                        <a:spcAft>
                          <a:spcPts val="0"/>
                        </a:spcAft>
                      </a:pPr>
                      <a:r>
                        <a:rPr lang="fr-FR" sz="800" b="1">
                          <a:latin typeface="Arial"/>
                          <a:ea typeface="Times New Roman"/>
                        </a:rPr>
                        <a:t>Déterminer</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Préciser, fixer</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Déterminer les objectifs d’une politique de l’emploi</a:t>
                      </a:r>
                      <a:endParaRPr lang="fr-FR" sz="800" b="1" dirty="0">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5542">
                <a:tc>
                  <a:txBody>
                    <a:bodyPr/>
                    <a:lstStyle/>
                    <a:p>
                      <a:pPr algn="just">
                        <a:lnSpc>
                          <a:spcPct val="115000"/>
                        </a:lnSpc>
                        <a:spcAft>
                          <a:spcPts val="0"/>
                        </a:spcAft>
                      </a:pPr>
                      <a:r>
                        <a:rPr lang="fr-FR" sz="800" b="1">
                          <a:latin typeface="Arial"/>
                          <a:ea typeface="Times New Roman"/>
                        </a:rPr>
                        <a:t>Distinguer</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Différencier, mettre en évidence ce qui sépare deux ensembles, ce qui fait qu’on ne peut pas les confondre</a:t>
                      </a:r>
                      <a:endParaRPr lang="fr-FR" sz="800" b="1">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Distinguer les actions stratégiques des actions opérationnelles : on attend les caractéristiques de ces deux actions, ce qui les différencie</a:t>
                      </a:r>
                      <a:endParaRPr lang="fr-FR" sz="800" b="1" dirty="0">
                        <a:latin typeface="Times New Roman"/>
                        <a:ea typeface="Times New Roman"/>
                      </a:endParaRPr>
                    </a:p>
                  </a:txBody>
                  <a:tcPr marL="34421" marR="34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18</a:t>
            </a:fld>
            <a:endParaRPr lang="fr-FR"/>
          </a:p>
        </p:txBody>
      </p:sp>
      <p:graphicFrame>
        <p:nvGraphicFramePr>
          <p:cNvPr id="10" name="Espace réservé du contenu 9"/>
          <p:cNvGraphicFramePr>
            <a:graphicFrameLocks noChangeAspect="1"/>
          </p:cNvGraphicFramePr>
          <p:nvPr>
            <p:ph idx="1"/>
          </p:nvPr>
        </p:nvGraphicFramePr>
        <p:xfrm>
          <a:off x="1393063" y="481236"/>
          <a:ext cx="6432715" cy="4824536"/>
        </p:xfrm>
        <a:graphic>
          <a:graphicData uri="http://schemas.openxmlformats.org/presentationml/2006/ole">
            <p:oleObj spid="_x0000_s26627" name="Diapositive" r:id="rId3" imgW="3370972" imgH="2526931" progId="PowerPoint.Slide.8">
              <p:embed/>
            </p:oleObj>
          </a:graphicData>
        </a:graphic>
      </p:graphicFrame>
      <p:graphicFrame>
        <p:nvGraphicFramePr>
          <p:cNvPr id="7" name="Tableau 6"/>
          <p:cNvGraphicFramePr>
            <a:graphicFrameLocks noGrp="1"/>
          </p:cNvGraphicFramePr>
          <p:nvPr/>
        </p:nvGraphicFramePr>
        <p:xfrm>
          <a:off x="2411760" y="614172"/>
          <a:ext cx="4464495" cy="4547585"/>
        </p:xfrm>
        <a:graphic>
          <a:graphicData uri="http://schemas.openxmlformats.org/drawingml/2006/table">
            <a:tbl>
              <a:tblPr/>
              <a:tblGrid>
                <a:gridCol w="919041"/>
                <a:gridCol w="1654273"/>
                <a:gridCol w="1891181"/>
              </a:tblGrid>
              <a:tr h="464177">
                <a:tc>
                  <a:txBody>
                    <a:bodyPr/>
                    <a:lstStyle/>
                    <a:p>
                      <a:pPr algn="just">
                        <a:lnSpc>
                          <a:spcPct val="115000"/>
                        </a:lnSpc>
                        <a:spcAft>
                          <a:spcPts val="0"/>
                        </a:spcAft>
                      </a:pPr>
                      <a:r>
                        <a:rPr lang="fr-FR" sz="800" b="1" dirty="0">
                          <a:latin typeface="Arial"/>
                          <a:ea typeface="Times New Roman"/>
                        </a:rPr>
                        <a:t>Dégager</a:t>
                      </a:r>
                      <a:endParaRPr lang="fr-FR" sz="700" b="1" dirty="0">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Souligner un ensemble, mettre en avant des caractéristiques</a:t>
                      </a:r>
                      <a:endParaRPr lang="fr-FR" sz="700" b="1" dirty="0">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Dégager les enjeux de la qualité</a:t>
                      </a:r>
                      <a:endParaRPr lang="fr-FR" sz="700" b="1">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95946">
                <a:tc>
                  <a:txBody>
                    <a:bodyPr/>
                    <a:lstStyle/>
                    <a:p>
                      <a:pPr algn="just">
                        <a:lnSpc>
                          <a:spcPct val="115000"/>
                        </a:lnSpc>
                        <a:spcAft>
                          <a:spcPts val="0"/>
                        </a:spcAft>
                      </a:pPr>
                      <a:r>
                        <a:rPr lang="fr-FR" sz="800" b="1">
                          <a:latin typeface="Arial"/>
                          <a:ea typeface="Times New Roman"/>
                        </a:rPr>
                        <a:t>Identifier</a:t>
                      </a:r>
                      <a:endParaRPr lang="fr-FR" sz="700" b="1">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Reconnaître ou repérer les éléments constitutifs d’un ensemble</a:t>
                      </a:r>
                      <a:endParaRPr lang="fr-FR" sz="700" b="1" dirty="0">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Identifier les étapes de la démarche stratégique de l’entreprise : il s’agit de repérer les différents éléments de cette démarche et montrer comment ils s’articulent entre eux</a:t>
                      </a:r>
                      <a:endParaRPr lang="fr-FR" sz="700" b="1" dirty="0">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177">
                <a:tc>
                  <a:txBody>
                    <a:bodyPr/>
                    <a:lstStyle/>
                    <a:p>
                      <a:pPr algn="just">
                        <a:lnSpc>
                          <a:spcPct val="115000"/>
                        </a:lnSpc>
                        <a:spcAft>
                          <a:spcPts val="0"/>
                        </a:spcAft>
                      </a:pPr>
                      <a:r>
                        <a:rPr lang="fr-FR" sz="800" b="1">
                          <a:latin typeface="Arial"/>
                          <a:ea typeface="Times New Roman"/>
                        </a:rPr>
                        <a:t>Mettre en évidence</a:t>
                      </a:r>
                      <a:endParaRPr lang="fr-FR" sz="700" b="1">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Repérer un élément caractéristique, identifier</a:t>
                      </a:r>
                      <a:endParaRPr lang="fr-FR" sz="700" b="1">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Mettre en évidence les objectifs fixés par l’organisation et sa finalité</a:t>
                      </a:r>
                      <a:endParaRPr lang="fr-FR" sz="700" b="1" dirty="0">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466">
                <a:tc>
                  <a:txBody>
                    <a:bodyPr/>
                    <a:lstStyle/>
                    <a:p>
                      <a:pPr algn="just">
                        <a:lnSpc>
                          <a:spcPct val="115000"/>
                        </a:lnSpc>
                        <a:spcAft>
                          <a:spcPts val="0"/>
                        </a:spcAft>
                      </a:pPr>
                      <a:r>
                        <a:rPr lang="fr-FR" sz="800" b="1">
                          <a:latin typeface="Arial"/>
                          <a:ea typeface="Times New Roman"/>
                        </a:rPr>
                        <a:t>Montrer</a:t>
                      </a:r>
                      <a:endParaRPr lang="fr-FR" sz="700" b="1">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Faire le lien, expliquer des relations</a:t>
                      </a:r>
                      <a:endParaRPr lang="fr-FR" sz="700" b="1">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Montrer en quoi la gouvernance d’entreprise permet de satisfaire les intérêts des parties prenantes</a:t>
                      </a:r>
                      <a:endParaRPr lang="fr-FR" sz="700" b="1" dirty="0">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8353">
                <a:tc>
                  <a:txBody>
                    <a:bodyPr/>
                    <a:lstStyle/>
                    <a:p>
                      <a:pPr algn="just">
                        <a:lnSpc>
                          <a:spcPct val="115000"/>
                        </a:lnSpc>
                        <a:spcAft>
                          <a:spcPts val="0"/>
                        </a:spcAft>
                      </a:pPr>
                      <a:r>
                        <a:rPr lang="fr-FR" sz="800" b="1">
                          <a:latin typeface="Arial"/>
                          <a:ea typeface="Times New Roman"/>
                        </a:rPr>
                        <a:t>Relier</a:t>
                      </a:r>
                      <a:endParaRPr lang="fr-FR" sz="700" b="1">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Joindre ensemble, rattacher, unir</a:t>
                      </a:r>
                      <a:endParaRPr lang="fr-FR" sz="700" b="1">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Etablir le lien entre la culture de l’entreprise et l’implication des salariés</a:t>
                      </a:r>
                      <a:endParaRPr lang="fr-FR" sz="700" b="1" dirty="0">
                        <a:latin typeface="Times New Roman"/>
                        <a:ea typeface="Times New Roman"/>
                      </a:endParaRPr>
                    </a:p>
                    <a:p>
                      <a:pPr algn="just">
                        <a:lnSpc>
                          <a:spcPct val="115000"/>
                        </a:lnSpc>
                        <a:spcAft>
                          <a:spcPts val="0"/>
                        </a:spcAft>
                      </a:pPr>
                      <a:r>
                        <a:rPr lang="fr-FR" sz="800" b="1" dirty="0">
                          <a:latin typeface="Arial"/>
                          <a:ea typeface="Times New Roman"/>
                        </a:rPr>
                        <a:t>Relier choix stratégiques, finalités, environnement et ressources de l’organisation</a:t>
                      </a:r>
                      <a:endParaRPr lang="fr-FR" sz="700" b="1" dirty="0">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466">
                <a:tc>
                  <a:txBody>
                    <a:bodyPr/>
                    <a:lstStyle/>
                    <a:p>
                      <a:pPr algn="just">
                        <a:lnSpc>
                          <a:spcPct val="115000"/>
                        </a:lnSpc>
                        <a:spcAft>
                          <a:spcPts val="0"/>
                        </a:spcAft>
                      </a:pPr>
                      <a:r>
                        <a:rPr lang="fr-FR" sz="800" b="1">
                          <a:latin typeface="Arial"/>
                          <a:ea typeface="Times New Roman"/>
                        </a:rPr>
                        <a:t>Repérer</a:t>
                      </a:r>
                      <a:endParaRPr lang="fr-FR" sz="700" b="1">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a:latin typeface="Arial"/>
                          <a:ea typeface="Times New Roman"/>
                        </a:rPr>
                        <a:t>Reconnaître, distinguer parmi d’autres éléments, déterminer les caractéristiques distinctives</a:t>
                      </a:r>
                      <a:endParaRPr lang="fr-FR" sz="700" b="1">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b="1" dirty="0">
                          <a:latin typeface="Arial"/>
                          <a:ea typeface="Times New Roman"/>
                        </a:rPr>
                        <a:t>Repérer des exemples de prises de décision dans une entreprise donnée </a:t>
                      </a:r>
                      <a:endParaRPr lang="fr-FR" sz="700" b="1" dirty="0">
                        <a:latin typeface="Times New Roman"/>
                        <a:ea typeface="Times New Roman"/>
                      </a:endParaRPr>
                    </a:p>
                  </a:txBody>
                  <a:tcPr marL="37863" marR="378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66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fr-FR" b="1" dirty="0" smtClean="0">
                <a:solidFill>
                  <a:srgbClr val="FF0000"/>
                </a:solidFill>
              </a:rPr>
              <a:t>La place de l’argumentation </a:t>
            </a:r>
            <a:br>
              <a:rPr lang="fr-FR" b="1" dirty="0" smtClean="0">
                <a:solidFill>
                  <a:srgbClr val="FF0000"/>
                </a:solidFill>
              </a:rPr>
            </a:br>
            <a:r>
              <a:rPr lang="fr-FR" b="1" dirty="0" smtClean="0">
                <a:solidFill>
                  <a:srgbClr val="FF0000"/>
                </a:solidFill>
              </a:rPr>
              <a:t>dans la certification</a:t>
            </a:r>
            <a:endParaRPr lang="fr-FR" b="1" dirty="0">
              <a:solidFill>
                <a:srgbClr val="FF0000"/>
              </a:solidFill>
            </a:endParaRPr>
          </a:p>
        </p:txBody>
      </p:sp>
      <p:sp>
        <p:nvSpPr>
          <p:cNvPr id="3" name="Espace réservé du contenu 2"/>
          <p:cNvSpPr>
            <a:spLocks noGrp="1"/>
          </p:cNvSpPr>
          <p:nvPr>
            <p:ph idx="1"/>
          </p:nvPr>
        </p:nvSpPr>
        <p:spPr>
          <a:xfrm>
            <a:off x="395536" y="1561356"/>
            <a:ext cx="8229600" cy="3771636"/>
          </a:xfrm>
        </p:spPr>
        <p:txBody>
          <a:bodyPr/>
          <a:lstStyle/>
          <a:p>
            <a:pPr>
              <a:buFont typeface="Wingdings" pitchFamily="2" charset="2"/>
              <a:buChar char="ü"/>
            </a:pPr>
            <a:r>
              <a:rPr lang="fr-FR" dirty="0" smtClean="0"/>
              <a:t>On ne cherche plus </a:t>
            </a:r>
            <a:r>
              <a:rPr lang="fr-FR" b="1" dirty="0" smtClean="0"/>
              <a:t>LA SOLUTION </a:t>
            </a:r>
            <a:r>
              <a:rPr lang="fr-FR" dirty="0" smtClean="0"/>
              <a:t>dans l’étude d’un cas, mais :</a:t>
            </a:r>
          </a:p>
          <a:p>
            <a:pPr lvl="1">
              <a:buFont typeface="Arial" pitchFamily="34" charset="0"/>
              <a:buChar char="•"/>
            </a:pPr>
            <a:r>
              <a:rPr lang="fr-FR" sz="3200" dirty="0" smtClean="0"/>
              <a:t>On amène l’élève à repérer les arguments de sa démonstration</a:t>
            </a:r>
          </a:p>
          <a:p>
            <a:pPr lvl="1">
              <a:buFont typeface="Arial" pitchFamily="34" charset="0"/>
              <a:buChar char="•"/>
            </a:pPr>
            <a:r>
              <a:rPr lang="fr-FR" sz="3200" dirty="0" smtClean="0"/>
              <a:t>Ces arguments doivent lui permettre de </a:t>
            </a:r>
            <a:r>
              <a:rPr lang="fr-FR" sz="3200" b="1" dirty="0" smtClean="0"/>
              <a:t>proposer une solution</a:t>
            </a: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19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VOS FORMATEURS</a:t>
            </a:r>
            <a:endParaRPr lang="fr-FR" b="1" dirty="0">
              <a:solidFill>
                <a:srgbClr val="FF0000"/>
              </a:solidFill>
            </a:endParaRPr>
          </a:p>
        </p:txBody>
      </p:sp>
      <p:sp>
        <p:nvSpPr>
          <p:cNvPr id="3" name="Espace réservé du contenu 2"/>
          <p:cNvSpPr>
            <a:spLocks noGrp="1"/>
          </p:cNvSpPr>
          <p:nvPr>
            <p:ph idx="1"/>
          </p:nvPr>
        </p:nvSpPr>
        <p:spPr/>
        <p:txBody>
          <a:bodyPr>
            <a:normAutofit lnSpcReduction="10000"/>
          </a:bodyPr>
          <a:lstStyle/>
          <a:p>
            <a:pPr>
              <a:buNone/>
            </a:pPr>
            <a:endParaRPr lang="fr-FR" dirty="0" smtClean="0"/>
          </a:p>
          <a:p>
            <a:pPr>
              <a:buNone/>
            </a:pPr>
            <a:endParaRPr lang="fr-FR" dirty="0" smtClean="0"/>
          </a:p>
          <a:p>
            <a:pPr>
              <a:buNone/>
            </a:pPr>
            <a:r>
              <a:rPr lang="fr-FR" b="1" dirty="0" smtClean="0"/>
              <a:t>DURAND Véronique</a:t>
            </a:r>
            <a:r>
              <a:rPr lang="fr-FR" dirty="0" smtClean="0"/>
              <a:t>, Lycée Robert Schuman,</a:t>
            </a:r>
          </a:p>
          <a:p>
            <a:pPr>
              <a:buNone/>
            </a:pPr>
            <a:r>
              <a:rPr lang="fr-FR" dirty="0" smtClean="0"/>
              <a:t>67500 HAGUENAU</a:t>
            </a:r>
          </a:p>
          <a:p>
            <a:pPr>
              <a:buNone/>
            </a:pPr>
            <a:endParaRPr lang="fr-FR" dirty="0" smtClean="0"/>
          </a:p>
          <a:p>
            <a:pPr>
              <a:buNone/>
            </a:pPr>
            <a:r>
              <a:rPr lang="fr-FR" b="1" dirty="0" smtClean="0"/>
              <a:t>HOFFSTETTER Daria</a:t>
            </a:r>
            <a:r>
              <a:rPr lang="fr-FR" dirty="0" smtClean="0"/>
              <a:t>, Lycée André Maurois,</a:t>
            </a:r>
          </a:p>
          <a:p>
            <a:pPr>
              <a:buNone/>
            </a:pPr>
            <a:r>
              <a:rPr lang="fr-FR" dirty="0" smtClean="0"/>
              <a:t>67240 BISCHWILLER</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53244"/>
            <a:ext cx="8229600" cy="4551893"/>
          </a:xfrm>
        </p:spPr>
        <p:txBody>
          <a:bodyPr>
            <a:normAutofit lnSpcReduction="10000"/>
          </a:bodyPr>
          <a:lstStyle/>
          <a:p>
            <a:pPr>
              <a:buNone/>
            </a:pPr>
            <a:r>
              <a:rPr lang="fr-FR" dirty="0" smtClean="0"/>
              <a:t>	</a:t>
            </a:r>
            <a:r>
              <a:rPr lang="fr-FR" b="1" dirty="0" smtClean="0">
                <a:solidFill>
                  <a:srgbClr val="FF0000"/>
                </a:solidFill>
              </a:rPr>
              <a:t>On veillera à ce que l’argumentation soit :</a:t>
            </a:r>
          </a:p>
          <a:p>
            <a:pPr lvl="1">
              <a:buFont typeface="Arial" pitchFamily="34" charset="0"/>
              <a:buChar char="•"/>
            </a:pPr>
            <a:endParaRPr lang="fr-FR" dirty="0" smtClean="0"/>
          </a:p>
          <a:p>
            <a:pPr lvl="1">
              <a:buFont typeface="Arial" pitchFamily="34" charset="0"/>
              <a:buChar char="•"/>
            </a:pPr>
            <a:r>
              <a:rPr lang="fr-FR" dirty="0" smtClean="0"/>
              <a:t>Cohérente</a:t>
            </a:r>
          </a:p>
          <a:p>
            <a:pPr lvl="1">
              <a:buFont typeface="Arial" pitchFamily="34" charset="0"/>
              <a:buChar char="•"/>
            </a:pPr>
            <a:r>
              <a:rPr lang="fr-FR" dirty="0" smtClean="0"/>
              <a:t>Précise</a:t>
            </a:r>
          </a:p>
          <a:p>
            <a:pPr lvl="1">
              <a:buFont typeface="Arial" pitchFamily="34" charset="0"/>
              <a:buChar char="•"/>
            </a:pPr>
            <a:r>
              <a:rPr lang="fr-FR" dirty="0" smtClean="0"/>
              <a:t>Utilise des termes techniques (mobiliser des connaissances précises)</a:t>
            </a:r>
          </a:p>
          <a:p>
            <a:pPr lvl="1">
              <a:buNone/>
            </a:pPr>
            <a:r>
              <a:rPr lang="fr-FR" dirty="0" smtClean="0"/>
              <a:t>La qualité de l’argumentation doit être appréciée et</a:t>
            </a:r>
          </a:p>
          <a:p>
            <a:pPr lvl="1">
              <a:buNone/>
            </a:pPr>
            <a:r>
              <a:rPr lang="fr-FR" dirty="0" smtClean="0"/>
              <a:t>valorisée.</a:t>
            </a:r>
          </a:p>
          <a:p>
            <a:pPr lvl="1">
              <a:buNone/>
            </a:pPr>
            <a:r>
              <a:rPr lang="fr-FR" dirty="0" smtClean="0"/>
              <a:t>On acceptera une part de subjectivité</a:t>
            </a: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20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checkerboard(across)">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checkerboard(across)">
                                      <p:cBhvr>
                                        <p:cTn id="1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Questions/réponses</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21</a:t>
            </a:fld>
            <a:endParaRPr lang="fr-F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dirty="0" smtClean="0">
                <a:solidFill>
                  <a:srgbClr val="FF0000"/>
                </a:solidFill>
              </a:rPr>
              <a:t>LES PRATIQUES PEDAGOGIQUES</a:t>
            </a:r>
            <a:endParaRPr lang="fr-FR" b="1" dirty="0">
              <a:solidFill>
                <a:srgbClr val="FF0000"/>
              </a:solidFill>
            </a:endParaRPr>
          </a:p>
        </p:txBody>
      </p:sp>
      <p:sp>
        <p:nvSpPr>
          <p:cNvPr id="3" name="Sous-titre 2"/>
          <p:cNvSpPr>
            <a:spLocks noGrp="1"/>
          </p:cNvSpPr>
          <p:nvPr>
            <p:ph type="subTitle" idx="1"/>
          </p:nvPr>
        </p:nvSpPr>
        <p:spPr/>
        <p:txBody>
          <a:bodyPr/>
          <a:lstStyle/>
          <a:p>
            <a:r>
              <a:rPr lang="fr-FR" b="1" dirty="0" smtClean="0">
                <a:solidFill>
                  <a:srgbClr val="002060"/>
                </a:solidFill>
              </a:rPr>
              <a:t>13H30 – 16h30</a:t>
            </a:r>
            <a:endParaRPr lang="fr-FR" b="1" dirty="0">
              <a:solidFill>
                <a:srgbClr val="002060"/>
              </a:solidFill>
            </a:endParaRP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numéro de diapositive 4"/>
          <p:cNvSpPr>
            <a:spLocks noGrp="1"/>
          </p:cNvSpPr>
          <p:nvPr>
            <p:ph type="sldNum" sz="quarter" idx="12"/>
          </p:nvPr>
        </p:nvSpPr>
        <p:spPr/>
        <p:txBody>
          <a:bodyPr/>
          <a:lstStyle/>
          <a:p>
            <a:fld id="{D6B82B0A-9D6D-49DB-B2F7-463363B58DAA}" type="slidenum">
              <a:rPr lang="fr-FR" smtClean="0"/>
              <a:pPr/>
              <a:t>22</a:t>
            </a:fld>
            <a:endParaRPr lang="fr-FR"/>
          </a:p>
        </p:txBody>
      </p:sp>
      <p:sp>
        <p:nvSpPr>
          <p:cNvPr id="6" name="Espace réservé du pied de page 5"/>
          <p:cNvSpPr>
            <a:spLocks noGrp="1"/>
          </p:cNvSpPr>
          <p:nvPr>
            <p:ph type="ftr" sz="quarter" idx="11"/>
          </p:nvPr>
        </p:nvSpPr>
        <p:spPr/>
        <p:txBody>
          <a:bodyPr/>
          <a:lstStyle/>
          <a:p>
            <a:r>
              <a:rPr lang="fr-FR" smtClean="0"/>
              <a:t>D. HOFFSTETTER - V. DURAND</a:t>
            </a:r>
            <a:endParaRPr lang="fr-F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b="1" dirty="0" smtClean="0">
                <a:solidFill>
                  <a:srgbClr val="FF0000"/>
                </a:solidFill>
              </a:rPr>
              <a:t>Démarche pédagogique </a:t>
            </a:r>
            <a:endParaRPr lang="fr-FR" b="1" dirty="0">
              <a:solidFill>
                <a:srgbClr val="FF0000"/>
              </a:solidFill>
            </a:endParaRPr>
          </a:p>
        </p:txBody>
      </p:sp>
      <p:sp>
        <p:nvSpPr>
          <p:cNvPr id="3" name="Espace réservé du contenu 2"/>
          <p:cNvSpPr>
            <a:spLocks noGrp="1"/>
          </p:cNvSpPr>
          <p:nvPr>
            <p:ph idx="1"/>
          </p:nvPr>
        </p:nvSpPr>
        <p:spPr/>
        <p:txBody>
          <a:bodyPr>
            <a:normAutofit lnSpcReduction="10000"/>
          </a:bodyPr>
          <a:lstStyle/>
          <a:p>
            <a:pPr>
              <a:buNone/>
            </a:pPr>
            <a:r>
              <a:rPr lang="fr-FR" dirty="0" smtClean="0"/>
              <a:t>	</a:t>
            </a:r>
          </a:p>
          <a:p>
            <a:pPr>
              <a:buNone/>
            </a:pPr>
            <a:r>
              <a:rPr lang="fr-FR" dirty="0" smtClean="0"/>
              <a:t>La </a:t>
            </a:r>
            <a:r>
              <a:rPr lang="fr-FR" b="1" i="1" dirty="0" smtClean="0"/>
              <a:t>démarche pédagogique </a:t>
            </a:r>
            <a:r>
              <a:rPr lang="fr-FR" dirty="0" smtClean="0"/>
              <a:t>reste celle déjà pratiquée en STG :</a:t>
            </a:r>
          </a:p>
          <a:p>
            <a:r>
              <a:rPr lang="fr-FR" dirty="0" smtClean="0"/>
              <a:t>observation</a:t>
            </a:r>
          </a:p>
          <a:p>
            <a:r>
              <a:rPr lang="fr-FR" dirty="0" smtClean="0"/>
              <a:t>analyse des phénomènes observés</a:t>
            </a:r>
          </a:p>
          <a:p>
            <a:r>
              <a:rPr lang="fr-FR" dirty="0" smtClean="0"/>
              <a:t>compréhension des mécanismes</a:t>
            </a:r>
          </a:p>
          <a:p>
            <a:r>
              <a:rPr lang="fr-FR" dirty="0" smtClean="0"/>
              <a:t>conceptualisation</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23</a:t>
            </a:fld>
            <a:endParaRPr lang="fr-F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smtClean="0">
                <a:solidFill>
                  <a:srgbClr val="FF0000"/>
                </a:solidFill>
              </a:rPr>
              <a:t>Méthodes de travail</a:t>
            </a:r>
            <a:endParaRPr lang="fr-FR" b="1" dirty="0">
              <a:solidFill>
                <a:srgbClr val="FF0000"/>
              </a:solidFill>
            </a:endParaRPr>
          </a:p>
        </p:txBody>
      </p:sp>
      <p:sp>
        <p:nvSpPr>
          <p:cNvPr id="3" name="Espace réservé du contenu 2"/>
          <p:cNvSpPr>
            <a:spLocks noGrp="1"/>
          </p:cNvSpPr>
          <p:nvPr>
            <p:ph idx="1"/>
          </p:nvPr>
        </p:nvSpPr>
        <p:spPr/>
        <p:txBody>
          <a:bodyPr/>
          <a:lstStyle/>
          <a:p>
            <a:pPr>
              <a:buFont typeface="Wingdings" pitchFamily="2" charset="2"/>
              <a:buChar char="ü"/>
            </a:pPr>
            <a:r>
              <a:rPr lang="fr-FR" dirty="0" smtClean="0"/>
              <a:t>Réflexion à partir d’organisations réelles</a:t>
            </a:r>
          </a:p>
          <a:p>
            <a:pPr>
              <a:buFont typeface="Wingdings" pitchFamily="2" charset="2"/>
              <a:buChar char="ü"/>
            </a:pPr>
            <a:r>
              <a:rPr lang="fr-FR" dirty="0" smtClean="0"/>
              <a:t>Elève en situation de management à travers le questionnement : il devient </a:t>
            </a:r>
            <a:r>
              <a:rPr lang="fr-FR" b="1" i="1" dirty="0" smtClean="0"/>
              <a:t>acteur</a:t>
            </a:r>
            <a:r>
              <a:rPr lang="fr-FR" dirty="0" smtClean="0"/>
              <a:t> à part entière et </a:t>
            </a:r>
            <a:r>
              <a:rPr lang="fr-FR" b="1" i="1" dirty="0" smtClean="0"/>
              <a:t>prend des décisions</a:t>
            </a:r>
          </a:p>
          <a:p>
            <a:pPr>
              <a:buFont typeface="Wingdings" pitchFamily="2" charset="2"/>
              <a:buChar char="ü"/>
            </a:pPr>
            <a:r>
              <a:rPr lang="fr-FR" dirty="0" smtClean="0"/>
              <a:t>Supports divers et variés</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24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2060"/>
                </a:solidFill>
              </a:rPr>
              <a:t>Par conséquent :</a:t>
            </a:r>
            <a:endParaRPr lang="fr-FR" dirty="0">
              <a:solidFill>
                <a:srgbClr val="002060"/>
              </a:solidFill>
            </a:endParaRPr>
          </a:p>
        </p:txBody>
      </p:sp>
      <p:sp>
        <p:nvSpPr>
          <p:cNvPr id="3" name="Espace réservé du contenu 2"/>
          <p:cNvSpPr>
            <a:spLocks noGrp="1"/>
          </p:cNvSpPr>
          <p:nvPr>
            <p:ph idx="1"/>
          </p:nvPr>
        </p:nvSpPr>
        <p:spPr/>
        <p:txBody>
          <a:bodyPr/>
          <a:lstStyle/>
          <a:p>
            <a:pPr>
              <a:buFont typeface="Wingdings" pitchFamily="2" charset="2"/>
              <a:buChar char="Ø"/>
            </a:pPr>
            <a:r>
              <a:rPr lang="fr-FR" dirty="0" smtClean="0"/>
              <a:t>la problématique doit être posée au départ</a:t>
            </a:r>
          </a:p>
          <a:p>
            <a:pPr>
              <a:buFont typeface="Wingdings" pitchFamily="2" charset="2"/>
              <a:buChar char="Ø"/>
            </a:pPr>
            <a:r>
              <a:rPr lang="fr-FR" dirty="0" smtClean="0"/>
              <a:t>la démarche technologique va apporter une réponse qui pourra être nuancée</a:t>
            </a:r>
          </a:p>
          <a:p>
            <a:pPr>
              <a:buFont typeface="Wingdings" pitchFamily="2" charset="2"/>
              <a:buChar char="Ø"/>
            </a:pPr>
            <a:r>
              <a:rPr lang="fr-FR" dirty="0" smtClean="0"/>
              <a:t>le développement de l’esprit critique de l’élève sera renforcé</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25</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MAIS</a:t>
            </a:r>
            <a:endParaRPr lang="fr-FR" b="1" dirty="0"/>
          </a:p>
        </p:txBody>
      </p:sp>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lgn="ctr">
              <a:buNone/>
            </a:pPr>
            <a:r>
              <a:rPr lang="fr-FR" dirty="0" smtClean="0"/>
              <a:t>	</a:t>
            </a:r>
            <a:r>
              <a:rPr lang="fr-FR" sz="4400" b="1" dirty="0" smtClean="0">
                <a:solidFill>
                  <a:srgbClr val="FF0000"/>
                </a:solidFill>
              </a:rPr>
              <a:t>IL N’Y A PAS UNE SEULE REPONSE A UN PROBLEME</a:t>
            </a:r>
            <a:endParaRPr lang="fr-FR" sz="4400" b="1" dirty="0">
              <a:solidFill>
                <a:srgbClr val="FF0000"/>
              </a:solidFill>
            </a:endParaRP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26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65212"/>
            <a:ext cx="8229600" cy="952500"/>
          </a:xfrm>
        </p:spPr>
        <p:txBody>
          <a:bodyPr>
            <a:normAutofit fontScale="90000"/>
          </a:bodyPr>
          <a:lstStyle/>
          <a:p>
            <a:pPr algn="l"/>
            <a:r>
              <a:rPr lang="fr-FR" b="1" dirty="0" smtClean="0">
                <a:solidFill>
                  <a:srgbClr val="FF0000"/>
                </a:solidFill>
              </a:rPr>
              <a:t>Conception d’une séquence</a:t>
            </a:r>
            <a:br>
              <a:rPr lang="fr-FR" b="1" dirty="0" smtClean="0">
                <a:solidFill>
                  <a:srgbClr val="FF0000"/>
                </a:solidFill>
              </a:rPr>
            </a:br>
            <a:r>
              <a:rPr lang="fr-FR" b="1" dirty="0" smtClean="0">
                <a:solidFill>
                  <a:srgbClr val="FF0000"/>
                </a:solidFill>
              </a:rPr>
              <a:t>pédagogique</a:t>
            </a:r>
            <a:endParaRPr lang="fr-FR" b="1" dirty="0">
              <a:solidFill>
                <a:srgbClr val="FF0000"/>
              </a:solidFill>
            </a:endParaRPr>
          </a:p>
        </p:txBody>
      </p:sp>
      <p:sp>
        <p:nvSpPr>
          <p:cNvPr id="3" name="Espace réservé du contenu 2"/>
          <p:cNvSpPr>
            <a:spLocks noGrp="1"/>
          </p:cNvSpPr>
          <p:nvPr>
            <p:ph idx="1"/>
          </p:nvPr>
        </p:nvSpPr>
        <p:spPr>
          <a:xfrm>
            <a:off x="457200" y="1417339"/>
            <a:ext cx="8229600" cy="3687797"/>
          </a:xfrm>
        </p:spPr>
        <p:txBody>
          <a:bodyPr>
            <a:normAutofit fontScale="70000" lnSpcReduction="20000"/>
          </a:bodyPr>
          <a:lstStyle/>
          <a:p>
            <a:pPr algn="ctr">
              <a:buNone/>
            </a:pPr>
            <a:r>
              <a:rPr lang="fr-FR" b="1" i="1" dirty="0" smtClean="0"/>
              <a:t>Etape 1 : analyse du sous-thème</a:t>
            </a:r>
          </a:p>
          <a:p>
            <a:pPr>
              <a:buNone/>
            </a:pPr>
            <a:endParaRPr lang="fr-FR" dirty="0" smtClean="0"/>
          </a:p>
          <a:p>
            <a:pPr>
              <a:buNone/>
            </a:pPr>
            <a:r>
              <a:rPr lang="fr-FR" dirty="0" smtClean="0"/>
              <a:t>	Partir du référentiel (document « repères pour la formation) et repérer :</a:t>
            </a:r>
          </a:p>
          <a:p>
            <a:pPr marL="514350" indent="-514350">
              <a:buFont typeface="+mj-lt"/>
              <a:buAutoNum type="arabicPeriod"/>
            </a:pPr>
            <a:r>
              <a:rPr lang="fr-FR" dirty="0" smtClean="0"/>
              <a:t>Les objectifs pédagogiques</a:t>
            </a:r>
          </a:p>
          <a:p>
            <a:pPr marL="514350" indent="-514350">
              <a:buFont typeface="+mj-lt"/>
              <a:buAutoNum type="arabicPeriod"/>
            </a:pPr>
            <a:r>
              <a:rPr lang="fr-FR" dirty="0" smtClean="0"/>
              <a:t>La problématique</a:t>
            </a:r>
          </a:p>
          <a:p>
            <a:pPr marL="514350" indent="-514350">
              <a:buFont typeface="+mj-lt"/>
              <a:buAutoNum type="arabicPeriod"/>
            </a:pPr>
            <a:r>
              <a:rPr lang="fr-FR" dirty="0" smtClean="0"/>
              <a:t>La réponse à la problématique</a:t>
            </a:r>
          </a:p>
          <a:p>
            <a:pPr marL="514350" indent="-514350">
              <a:buFont typeface="+mj-lt"/>
              <a:buAutoNum type="arabicPeriod"/>
            </a:pPr>
            <a:r>
              <a:rPr lang="fr-FR" dirty="0" smtClean="0"/>
              <a:t>Les notions et concepts à construire</a:t>
            </a:r>
          </a:p>
          <a:p>
            <a:pPr marL="514350" indent="-514350">
              <a:buFont typeface="+mj-lt"/>
              <a:buAutoNum type="arabicPeriod"/>
            </a:pPr>
            <a:r>
              <a:rPr lang="fr-FR" dirty="0" smtClean="0"/>
              <a:t>Les limites afin de savoir jusqu’où aller</a:t>
            </a:r>
          </a:p>
          <a:p>
            <a:pPr marL="514350" indent="-514350">
              <a:buFont typeface="+mj-lt"/>
              <a:buAutoNum type="arabicPeriod"/>
            </a:pPr>
            <a:r>
              <a:rPr lang="fr-FR" dirty="0" smtClean="0"/>
              <a:t>La transversalité possible avec les Sciences de gestion et éventuellement les autres disciplines technologiques</a:t>
            </a: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27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heckerboard(across)">
                                      <p:cBhvr>
                                        <p:cTn id="11" dur="500"/>
                                        <p:tgtEl>
                                          <p:spTgt spid="3">
                                            <p:txEl>
                                              <p:pRg st="2" end="2"/>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checkerboard(across)">
                                      <p:cBhvr>
                                        <p:cTn id="14" dur="500"/>
                                        <p:tgtEl>
                                          <p:spTgt spid="3">
                                            <p:txEl>
                                              <p:pRg st="3" end="3"/>
                                            </p:txEl>
                                          </p:spTgt>
                                        </p:tgtEl>
                                      </p:cBhvr>
                                    </p:animEffect>
                                  </p:childTnLst>
                                </p:cTn>
                              </p:par>
                              <p:par>
                                <p:cTn id="15" presetID="5" presetClass="entr" presetSubtype="1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heckerboard(across)">
                                      <p:cBhvr>
                                        <p:cTn id="20" dur="500"/>
                                        <p:tgtEl>
                                          <p:spTgt spid="3">
                                            <p:txEl>
                                              <p:pRg st="5" end="5"/>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heckerboard(across)">
                                      <p:cBhvr>
                                        <p:cTn id="23" dur="500"/>
                                        <p:tgtEl>
                                          <p:spTgt spid="3">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checkerboard(across)">
                                      <p:cBhvr>
                                        <p:cTn id="26" dur="500"/>
                                        <p:tgtEl>
                                          <p:spTgt spid="3">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checkerboard(across)">
                                      <p:cBhvr>
                                        <p:cTn id="2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39" name="Group 67"/>
          <p:cNvGraphicFramePr>
            <a:graphicFrameLocks noGrp="1"/>
          </p:cNvGraphicFramePr>
          <p:nvPr>
            <p:ph/>
          </p:nvPr>
        </p:nvGraphicFramePr>
        <p:xfrm>
          <a:off x="468314" y="576792"/>
          <a:ext cx="6059487" cy="4259580"/>
        </p:xfrm>
        <a:graphic>
          <a:graphicData uri="http://schemas.openxmlformats.org/drawingml/2006/table">
            <a:tbl>
              <a:tblPr/>
              <a:tblGrid>
                <a:gridCol w="1719262"/>
                <a:gridCol w="2054225"/>
                <a:gridCol w="2286000"/>
              </a:tblGrid>
              <a:tr h="190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THÈME </a:t>
                      </a:r>
                      <a:endParaRPr kumimoji="0" lang="fr-F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NOTIONS </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CONTEXTE ET FINALITÉ DE L'ÉTUDE </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1498600">
                <a:tc gridSpan="3">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 Le rôle du management dans la gestion des organisations (12%) </a:t>
                      </a:r>
                      <a:endParaRPr kumimoji="0" lang="fr-FR" sz="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 thème permet d’introduire et d’articuler entre elles les deux notions fondamentales du programme : les organisations et le management. L’objectif est d’une part de faire comprendre l’intérêt de l’action collective organisée et le passage à l’organisation, et d’autre part, d’appréhender la globalité du management à travers ses grandes fonctions. Il s’agit également de mettre en évidence le caractère évolutif de la discipline et quelques-uns des grands enjeux actuels du management. </a:t>
                      </a:r>
                      <a:endParaRPr kumimoji="0" lang="fr-FR" sz="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Arial" pitchFamily="34" charset="0"/>
                          <a:cs typeface="Times New Roman" pitchFamily="18" charset="0"/>
                        </a:rPr>
                        <a:t>L’élève doit être capable de : </a:t>
                      </a:r>
                      <a:endParaRPr kumimoji="0" lang="fr-FR"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742950" marR="0" lvl="1" indent="-285750" algn="just" defTabSz="914400" rtl="0" eaLnBrk="0" fontAlgn="base" latinLnBrk="0" hangingPunct="0">
                        <a:lnSpc>
                          <a:spcPct val="100000"/>
                        </a:lnSpc>
                        <a:spcBef>
                          <a:spcPct val="0"/>
                        </a:spcBef>
                        <a:spcAft>
                          <a:spcPct val="0"/>
                        </a:spcAft>
                        <a:buClrTx/>
                        <a:buSzTx/>
                        <a:buFontTx/>
                        <a:buChar char="–"/>
                        <a:tabLst/>
                      </a:pPr>
                      <a:r>
                        <a:rPr kumimoji="0" lang="fr-FR" sz="700" b="0" i="0" u="none" strike="noStrike" cap="none" normalizeH="0" baseline="0" dirty="0" smtClean="0">
                          <a:ln>
                            <a:noFill/>
                          </a:ln>
                          <a:solidFill>
                            <a:srgbClr val="000000"/>
                          </a:solidFill>
                          <a:effectLst/>
                          <a:latin typeface="Arial" pitchFamily="34" charset="0"/>
                          <a:cs typeface="Times New Roman" pitchFamily="18" charset="0"/>
                        </a:rPr>
                        <a:t>Distinguer action individuelle et action collective </a:t>
                      </a:r>
                      <a:endParaRPr kumimoji="0" lang="fr-FR"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742950" marR="0" lvl="1" indent="-285750" algn="just" defTabSz="914400" rtl="0" eaLnBrk="0" fontAlgn="base" latinLnBrk="0" hangingPunct="0">
                        <a:lnSpc>
                          <a:spcPct val="100000"/>
                        </a:lnSpc>
                        <a:spcBef>
                          <a:spcPct val="0"/>
                        </a:spcBef>
                        <a:spcAft>
                          <a:spcPct val="0"/>
                        </a:spcAft>
                        <a:buClrTx/>
                        <a:buSzTx/>
                        <a:buFontTx/>
                        <a:buChar char="–"/>
                        <a:tabLst/>
                      </a:pPr>
                      <a:r>
                        <a:rPr kumimoji="0" lang="fr-FR" sz="700" b="0" i="0" u="none" strike="noStrike" cap="none" normalizeH="0" baseline="0" dirty="0" smtClean="0">
                          <a:ln>
                            <a:noFill/>
                          </a:ln>
                          <a:solidFill>
                            <a:srgbClr val="000000"/>
                          </a:solidFill>
                          <a:effectLst/>
                          <a:latin typeface="Arial" pitchFamily="34" charset="0"/>
                          <a:cs typeface="Times New Roman" pitchFamily="18" charset="0"/>
                        </a:rPr>
                        <a:t>Repérer les éléments constitutifs d’une organisation </a:t>
                      </a:r>
                      <a:endParaRPr kumimoji="0" lang="fr-FR"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742950" marR="0" lvl="1" indent="-285750" algn="just" defTabSz="914400" rtl="0" eaLnBrk="0" fontAlgn="base" latinLnBrk="0" hangingPunct="0">
                        <a:lnSpc>
                          <a:spcPct val="100000"/>
                        </a:lnSpc>
                        <a:spcBef>
                          <a:spcPct val="0"/>
                        </a:spcBef>
                        <a:spcAft>
                          <a:spcPct val="0"/>
                        </a:spcAft>
                        <a:buClrTx/>
                        <a:buSzTx/>
                        <a:buFontTx/>
                        <a:buChar char="–"/>
                        <a:tabLst/>
                      </a:pPr>
                      <a:r>
                        <a:rPr kumimoji="0" lang="fr-FR" sz="700" b="0" i="0" u="none" strike="noStrike" cap="none" normalizeH="0" baseline="0" dirty="0" smtClean="0">
                          <a:ln>
                            <a:noFill/>
                          </a:ln>
                          <a:solidFill>
                            <a:srgbClr val="000000"/>
                          </a:solidFill>
                          <a:effectLst/>
                          <a:latin typeface="Arial" pitchFamily="34" charset="0"/>
                          <a:cs typeface="Times New Roman" pitchFamily="18" charset="0"/>
                        </a:rPr>
                        <a:t>Repérer dans une organisation simple les problèmes de gestion qui se posent </a:t>
                      </a:r>
                      <a:endParaRPr kumimoji="0" lang="fr-FR"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742950" marR="0" lvl="1" indent="-285750" algn="just" defTabSz="914400" rtl="0" eaLnBrk="0" fontAlgn="base" latinLnBrk="0" hangingPunct="0">
                        <a:lnSpc>
                          <a:spcPct val="100000"/>
                        </a:lnSpc>
                        <a:spcBef>
                          <a:spcPct val="0"/>
                        </a:spcBef>
                        <a:spcAft>
                          <a:spcPct val="0"/>
                        </a:spcAft>
                        <a:buClrTx/>
                        <a:buSzTx/>
                        <a:buFontTx/>
                        <a:buChar char="–"/>
                        <a:tabLst/>
                      </a:pPr>
                      <a:r>
                        <a:rPr kumimoji="0" lang="fr-FR" sz="700" b="0" i="0" u="none" strike="noStrike" cap="none" normalizeH="0" baseline="0" dirty="0" smtClean="0">
                          <a:ln>
                            <a:noFill/>
                          </a:ln>
                          <a:solidFill>
                            <a:srgbClr val="000000"/>
                          </a:solidFill>
                          <a:effectLst/>
                          <a:latin typeface="Arial" pitchFamily="34" charset="0"/>
                          <a:cs typeface="Times New Roman" pitchFamily="18" charset="0"/>
                        </a:rPr>
                        <a:t>Repérer les décisions relevant du management stratégique et celles relevant du management opérationnel </a:t>
                      </a:r>
                      <a:endParaRPr kumimoji="0" lang="fr-FR"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742950" marR="0" lvl="1" indent="-285750" algn="just" defTabSz="914400" rtl="0" eaLnBrk="0" fontAlgn="base" latinLnBrk="0" hangingPunct="0">
                        <a:lnSpc>
                          <a:spcPct val="100000"/>
                        </a:lnSpc>
                        <a:spcBef>
                          <a:spcPct val="0"/>
                        </a:spcBef>
                        <a:spcAft>
                          <a:spcPct val="0"/>
                        </a:spcAft>
                        <a:buClrTx/>
                        <a:buSzTx/>
                        <a:buFontTx/>
                        <a:buChar char="–"/>
                        <a:tabLst/>
                      </a:pPr>
                      <a:r>
                        <a:rPr kumimoji="0" lang="fr-FR" sz="700" b="0" i="0" u="none" strike="noStrike" cap="none" normalizeH="0" baseline="0" dirty="0" smtClean="0">
                          <a:ln>
                            <a:noFill/>
                          </a:ln>
                          <a:solidFill>
                            <a:srgbClr val="000000"/>
                          </a:solidFill>
                          <a:effectLst/>
                          <a:latin typeface="Arial" pitchFamily="34" charset="0"/>
                          <a:cs typeface="Times New Roman" pitchFamily="18" charset="0"/>
                        </a:rPr>
                        <a:t>Identifier les principaux acteurs décisionnels </a:t>
                      </a:r>
                      <a:endParaRPr kumimoji="0" lang="fr-FR" sz="7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Arial" pitchFamily="34" charset="0"/>
                          <a:cs typeface="Times New Roman" pitchFamily="18" charset="0"/>
                        </a:rPr>
                        <a:t>- Identifier les facteurs pouvant agir sur les décisions managériales </a:t>
                      </a:r>
                      <a:endParaRPr kumimoji="0" lang="fr-FR" sz="800" b="0" i="0" u="none" strike="noStrike" cap="none" normalizeH="0" baseline="0" dirty="0" smtClean="0">
                        <a:ln>
                          <a:noFill/>
                        </a:ln>
                        <a:solidFill>
                          <a:schemeClr val="tx1"/>
                        </a:solidFill>
                        <a:effectLst/>
                        <a:latin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r>
              <a:tr h="24765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1.1 Qu’est-ce qu’une organisation ? </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fr-FR"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Action collective, objectifs </a:t>
                      </a:r>
                      <a:endParaRPr kumimoji="0" lang="fr-FR" sz="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fr-FR"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Groupe organisé, organisation </a:t>
                      </a:r>
                      <a:endParaRPr kumimoji="0" lang="fr-FR" sz="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fr-FR"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Éléments caractéristiques d’une organisation : finalité, nature de l’activité, statut juridique, ressources, répartition du pouvoir, champ d’action géographique </a:t>
                      </a:r>
                      <a:endParaRPr kumimoji="0" lang="fr-F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L’étude d’une organisation commence par la distinction entre action individuelle et action collective organisée. Cette dernière suppose la constitution d’un groupe de personnes qui ont un objectif commun et qui s’organisent pour l’atteindre. L’action collective se justifie par une plus grande efficacité que l’action individuelle. </a:t>
                      </a:r>
                      <a:endParaRPr kumimoji="0" lang="fr-FR" sz="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Le passage de l’action collective à l’organisation implique la durée et généralement la nécessité de se mettre en conformité avec des contraintes juridiques. </a:t>
                      </a:r>
                      <a:endParaRPr kumimoji="0" lang="fr-FR" sz="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La constitution de cette organisation implique de mobiliser des ressources, définir et coordonner les actions de chacun, faire circuler l’information, prendre des décisions, fixer des règles. </a:t>
                      </a:r>
                      <a:endParaRPr kumimoji="0" lang="fr-F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32" name="AutoShape 60"/>
          <p:cNvSpPr>
            <a:spLocks noChangeArrowheads="1"/>
          </p:cNvSpPr>
          <p:nvPr/>
        </p:nvSpPr>
        <p:spPr bwMode="auto">
          <a:xfrm>
            <a:off x="6948488" y="1177396"/>
            <a:ext cx="1871662" cy="480219"/>
          </a:xfrm>
          <a:prstGeom prst="wedgeRoundRectCallout">
            <a:avLst>
              <a:gd name="adj1" fmla="val -223963"/>
              <a:gd name="adj2" fmla="val -59644"/>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buFontTx/>
              <a:buAutoNum type="arabicPeriod"/>
            </a:pPr>
            <a:r>
              <a:rPr lang="fr-FR" sz="1200" b="1" dirty="0"/>
              <a:t>Les objectifs pédagogiques</a:t>
            </a:r>
          </a:p>
        </p:txBody>
      </p:sp>
      <p:sp>
        <p:nvSpPr>
          <p:cNvPr id="3133" name="AutoShape 61"/>
          <p:cNvSpPr>
            <a:spLocks noChangeArrowheads="1"/>
          </p:cNvSpPr>
          <p:nvPr/>
        </p:nvSpPr>
        <p:spPr bwMode="auto">
          <a:xfrm>
            <a:off x="2843214" y="4837907"/>
            <a:ext cx="2160587" cy="480218"/>
          </a:xfrm>
          <a:prstGeom prst="wedgeRoundRectCallout">
            <a:avLst>
              <a:gd name="adj1" fmla="val -33833"/>
              <a:gd name="adj2" fmla="val -308403"/>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buFontTx/>
              <a:buAutoNum type="arabicPeriod" startAt="5"/>
            </a:pPr>
            <a:r>
              <a:rPr lang="fr-FR" sz="1200" b="1" dirty="0"/>
              <a:t>Les notions et concepts à acquérir</a:t>
            </a:r>
          </a:p>
        </p:txBody>
      </p:sp>
      <p:sp>
        <p:nvSpPr>
          <p:cNvPr id="3134" name="AutoShape 62"/>
          <p:cNvSpPr>
            <a:spLocks noChangeArrowheads="1"/>
          </p:cNvSpPr>
          <p:nvPr/>
        </p:nvSpPr>
        <p:spPr bwMode="auto">
          <a:xfrm>
            <a:off x="6948488" y="2017449"/>
            <a:ext cx="1871662" cy="780521"/>
          </a:xfrm>
          <a:prstGeom prst="wedgeRoundRectCallout">
            <a:avLst>
              <a:gd name="adj1" fmla="val -148898"/>
              <a:gd name="adj2" fmla="val -93051"/>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buFontTx/>
              <a:buAutoNum type="arabicPeriod" startAt="4"/>
            </a:pPr>
            <a:r>
              <a:rPr lang="fr-FR" sz="1200" b="1" dirty="0"/>
              <a:t>Les capacités à faire acquérir</a:t>
            </a:r>
          </a:p>
          <a:p>
            <a:pPr marL="342900" indent="-342900"/>
            <a:r>
              <a:rPr lang="fr-FR" sz="1200" b="1" dirty="0" err="1"/>
              <a:t>Cf</a:t>
            </a:r>
            <a:r>
              <a:rPr lang="fr-FR" sz="1200" b="1" dirty="0"/>
              <a:t> : doc repères pour la formation</a:t>
            </a:r>
          </a:p>
        </p:txBody>
      </p:sp>
      <p:sp>
        <p:nvSpPr>
          <p:cNvPr id="3135" name="AutoShape 63"/>
          <p:cNvSpPr>
            <a:spLocks noChangeArrowheads="1"/>
          </p:cNvSpPr>
          <p:nvPr/>
        </p:nvSpPr>
        <p:spPr bwMode="auto">
          <a:xfrm>
            <a:off x="6877051" y="4177771"/>
            <a:ext cx="1871663" cy="480219"/>
          </a:xfrm>
          <a:prstGeom prst="wedgeRoundRectCallout">
            <a:avLst>
              <a:gd name="adj1" fmla="val -96310"/>
              <a:gd name="adj2" fmla="val -95731"/>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buFontTx/>
              <a:buAutoNum type="arabicPeriod" startAt="3"/>
            </a:pPr>
            <a:r>
              <a:rPr lang="fr-FR" sz="1200" b="1" dirty="0"/>
              <a:t>La réponse à la problématique</a:t>
            </a:r>
          </a:p>
        </p:txBody>
      </p:sp>
      <p:sp>
        <p:nvSpPr>
          <p:cNvPr id="3136" name="AutoShape 64"/>
          <p:cNvSpPr>
            <a:spLocks noChangeArrowheads="1"/>
          </p:cNvSpPr>
          <p:nvPr/>
        </p:nvSpPr>
        <p:spPr bwMode="auto">
          <a:xfrm>
            <a:off x="468313" y="4837907"/>
            <a:ext cx="1800225" cy="480218"/>
          </a:xfrm>
          <a:prstGeom prst="wedgeRoundRectCallout">
            <a:avLst>
              <a:gd name="adj1" fmla="val -21694"/>
              <a:gd name="adj2" fmla="val -416944"/>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buFontTx/>
              <a:buAutoNum type="arabicPeriod" startAt="2"/>
            </a:pPr>
            <a:r>
              <a:rPr lang="fr-FR" sz="1200" b="1" dirty="0"/>
              <a:t>La problématique</a:t>
            </a:r>
          </a:p>
        </p:txBody>
      </p:sp>
      <p:sp>
        <p:nvSpPr>
          <p:cNvPr id="3138" name="AutoShape 66"/>
          <p:cNvSpPr>
            <a:spLocks/>
          </p:cNvSpPr>
          <p:nvPr/>
        </p:nvSpPr>
        <p:spPr bwMode="auto">
          <a:xfrm>
            <a:off x="4932364" y="1596761"/>
            <a:ext cx="71437" cy="300302"/>
          </a:xfrm>
          <a:prstGeom prst="rightBrace">
            <a:avLst>
              <a:gd name="adj1" fmla="val 42037"/>
              <a:gd name="adj2" fmla="val 50000"/>
            </a:avLst>
          </a:prstGeom>
          <a:noFill/>
          <a:ln w="9525">
            <a:solidFill>
              <a:schemeClr val="tx1"/>
            </a:solidFill>
            <a:round/>
            <a:headEnd/>
            <a:tailEnd/>
          </a:ln>
        </p:spPr>
        <p:txBody>
          <a:bodyPr wrap="none" anchor="ctr"/>
          <a:lstStyle/>
          <a:p>
            <a:endParaRPr lang="fr-FR"/>
          </a:p>
        </p:txBody>
      </p:sp>
      <p:sp>
        <p:nvSpPr>
          <p:cNvPr id="3098" name="Text Box 68"/>
          <p:cNvSpPr txBox="1">
            <a:spLocks noChangeArrowheads="1"/>
          </p:cNvSpPr>
          <p:nvPr/>
        </p:nvSpPr>
        <p:spPr bwMode="auto">
          <a:xfrm>
            <a:off x="684213" y="157428"/>
            <a:ext cx="7200900" cy="369332"/>
          </a:xfrm>
          <a:prstGeom prst="rect">
            <a:avLst/>
          </a:prstGeom>
          <a:noFill/>
          <a:ln w="9525">
            <a:noFill/>
            <a:miter lim="800000"/>
            <a:headEnd/>
            <a:tailEnd/>
          </a:ln>
        </p:spPr>
        <p:txBody>
          <a:bodyPr>
            <a:spAutoFit/>
          </a:bodyPr>
          <a:lstStyle/>
          <a:p>
            <a:pPr>
              <a:spcBef>
                <a:spcPct val="50000"/>
              </a:spcBef>
            </a:pPr>
            <a:r>
              <a:rPr lang="fr-FR" b="1"/>
              <a:t>1 – L’analyse du sous-thème</a:t>
            </a:r>
          </a:p>
        </p:txBody>
      </p:sp>
      <p:sp>
        <p:nvSpPr>
          <p:cNvPr id="10" name="Espace réservé de la date 9"/>
          <p:cNvSpPr>
            <a:spLocks noGrp="1"/>
          </p:cNvSpPr>
          <p:nvPr>
            <p:ph type="dt" sz="half" idx="10"/>
          </p:nvPr>
        </p:nvSpPr>
        <p:spPr/>
        <p:txBody>
          <a:bodyPr/>
          <a:lstStyle/>
          <a:p>
            <a:pPr>
              <a:defRPr/>
            </a:pPr>
            <a:r>
              <a:rPr lang="fr-FR" smtClean="0"/>
              <a:t>12/04/2012</a:t>
            </a:r>
            <a:endParaRPr lang="fr-FR"/>
          </a:p>
        </p:txBody>
      </p:sp>
      <p:sp>
        <p:nvSpPr>
          <p:cNvPr id="11" name="Espace réservé du numéro de diapositive 10"/>
          <p:cNvSpPr>
            <a:spLocks noGrp="1"/>
          </p:cNvSpPr>
          <p:nvPr>
            <p:ph type="sldNum" sz="quarter" idx="12"/>
          </p:nvPr>
        </p:nvSpPr>
        <p:spPr/>
        <p:txBody>
          <a:bodyPr/>
          <a:lstStyle/>
          <a:p>
            <a:pPr>
              <a:defRPr/>
            </a:pPr>
            <a:fld id="{25B78FD5-056A-44CF-8BF5-EFD025491317}" type="slidenum">
              <a:rPr lang="fr-FR" smtClean="0"/>
              <a:pPr>
                <a:defRPr/>
              </a:pPr>
              <a:t>28</a:t>
            </a:fld>
            <a:endParaRPr lang="fr-FR"/>
          </a:p>
        </p:txBody>
      </p:sp>
      <p:sp>
        <p:nvSpPr>
          <p:cNvPr id="12" name="Espace réservé du pied de page 11"/>
          <p:cNvSpPr>
            <a:spLocks noGrp="1"/>
          </p:cNvSpPr>
          <p:nvPr>
            <p:ph type="ftr" sz="quarter" idx="11"/>
          </p:nvPr>
        </p:nvSpPr>
        <p:spPr/>
        <p:txBody>
          <a:bodyPr/>
          <a:lstStyle/>
          <a:p>
            <a:pPr>
              <a:defRPr/>
            </a:pPr>
            <a:r>
              <a:rPr lang="fr-FR" smtClean="0"/>
              <a:t>D. HOFFSTETTER - V. DURAND</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39"/>
                                        </p:tgtEl>
                                        <p:attrNameLst>
                                          <p:attrName>style.visibility</p:attrName>
                                        </p:attrNameLst>
                                      </p:cBhvr>
                                      <p:to>
                                        <p:strVal val="visible"/>
                                      </p:to>
                                    </p:set>
                                    <p:animEffect transition="in" filter="box(in)">
                                      <p:cBhvr>
                                        <p:cTn id="7" dur="500"/>
                                        <p:tgtEl>
                                          <p:spTgt spid="313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132"/>
                                        </p:tgtEl>
                                        <p:attrNameLst>
                                          <p:attrName>style.visibility</p:attrName>
                                        </p:attrNameLst>
                                      </p:cBhvr>
                                      <p:to>
                                        <p:strVal val="visible"/>
                                      </p:to>
                                    </p:set>
                                    <p:anim calcmode="lin" valueType="num">
                                      <p:cBhvr additive="base">
                                        <p:cTn id="12" dur="500" fill="hold"/>
                                        <p:tgtEl>
                                          <p:spTgt spid="3132"/>
                                        </p:tgtEl>
                                        <p:attrNameLst>
                                          <p:attrName>ppt_x</p:attrName>
                                        </p:attrNameLst>
                                      </p:cBhvr>
                                      <p:tavLst>
                                        <p:tav tm="0">
                                          <p:val>
                                            <p:strVal val="1+#ppt_w/2"/>
                                          </p:val>
                                        </p:tav>
                                        <p:tav tm="100000">
                                          <p:val>
                                            <p:strVal val="#ppt_x"/>
                                          </p:val>
                                        </p:tav>
                                      </p:tavLst>
                                    </p:anim>
                                    <p:anim calcmode="lin" valueType="num">
                                      <p:cBhvr additive="base">
                                        <p:cTn id="13" dur="500" fill="hold"/>
                                        <p:tgtEl>
                                          <p:spTgt spid="313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36"/>
                                        </p:tgtEl>
                                        <p:attrNameLst>
                                          <p:attrName>style.visibility</p:attrName>
                                        </p:attrNameLst>
                                      </p:cBhvr>
                                      <p:to>
                                        <p:strVal val="visible"/>
                                      </p:to>
                                    </p:set>
                                    <p:anim calcmode="lin" valueType="num">
                                      <p:cBhvr additive="base">
                                        <p:cTn id="18" dur="500" fill="hold"/>
                                        <p:tgtEl>
                                          <p:spTgt spid="3136"/>
                                        </p:tgtEl>
                                        <p:attrNameLst>
                                          <p:attrName>ppt_x</p:attrName>
                                        </p:attrNameLst>
                                      </p:cBhvr>
                                      <p:tavLst>
                                        <p:tav tm="0">
                                          <p:val>
                                            <p:strVal val="#ppt_x"/>
                                          </p:val>
                                        </p:tav>
                                        <p:tav tm="100000">
                                          <p:val>
                                            <p:strVal val="#ppt_x"/>
                                          </p:val>
                                        </p:tav>
                                      </p:tavLst>
                                    </p:anim>
                                    <p:anim calcmode="lin" valueType="num">
                                      <p:cBhvr additive="base">
                                        <p:cTn id="19" dur="500" fill="hold"/>
                                        <p:tgtEl>
                                          <p:spTgt spid="31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135"/>
                                        </p:tgtEl>
                                        <p:attrNameLst>
                                          <p:attrName>style.visibility</p:attrName>
                                        </p:attrNameLst>
                                      </p:cBhvr>
                                      <p:to>
                                        <p:strVal val="visible"/>
                                      </p:to>
                                    </p:set>
                                    <p:anim calcmode="lin" valueType="num">
                                      <p:cBhvr additive="base">
                                        <p:cTn id="24" dur="500" fill="hold"/>
                                        <p:tgtEl>
                                          <p:spTgt spid="3135"/>
                                        </p:tgtEl>
                                        <p:attrNameLst>
                                          <p:attrName>ppt_x</p:attrName>
                                        </p:attrNameLst>
                                      </p:cBhvr>
                                      <p:tavLst>
                                        <p:tav tm="0">
                                          <p:val>
                                            <p:strVal val="1+#ppt_w/2"/>
                                          </p:val>
                                        </p:tav>
                                        <p:tav tm="100000">
                                          <p:val>
                                            <p:strVal val="#ppt_x"/>
                                          </p:val>
                                        </p:tav>
                                      </p:tavLst>
                                    </p:anim>
                                    <p:anim calcmode="lin" valueType="num">
                                      <p:cBhvr additive="base">
                                        <p:cTn id="25" dur="500" fill="hold"/>
                                        <p:tgtEl>
                                          <p:spTgt spid="313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134"/>
                                        </p:tgtEl>
                                        <p:attrNameLst>
                                          <p:attrName>style.visibility</p:attrName>
                                        </p:attrNameLst>
                                      </p:cBhvr>
                                      <p:to>
                                        <p:strVal val="visible"/>
                                      </p:to>
                                    </p:set>
                                    <p:anim calcmode="lin" valueType="num">
                                      <p:cBhvr additive="base">
                                        <p:cTn id="30" dur="500" fill="hold"/>
                                        <p:tgtEl>
                                          <p:spTgt spid="3134"/>
                                        </p:tgtEl>
                                        <p:attrNameLst>
                                          <p:attrName>ppt_x</p:attrName>
                                        </p:attrNameLst>
                                      </p:cBhvr>
                                      <p:tavLst>
                                        <p:tav tm="0">
                                          <p:val>
                                            <p:strVal val="1+#ppt_w/2"/>
                                          </p:val>
                                        </p:tav>
                                        <p:tav tm="100000">
                                          <p:val>
                                            <p:strVal val="#ppt_x"/>
                                          </p:val>
                                        </p:tav>
                                      </p:tavLst>
                                    </p:anim>
                                    <p:anim calcmode="lin" valueType="num">
                                      <p:cBhvr additive="base">
                                        <p:cTn id="31" dur="500" fill="hold"/>
                                        <p:tgtEl>
                                          <p:spTgt spid="3134"/>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138"/>
                                        </p:tgtEl>
                                        <p:attrNameLst>
                                          <p:attrName>style.visibility</p:attrName>
                                        </p:attrNameLst>
                                      </p:cBhvr>
                                      <p:to>
                                        <p:strVal val="visible"/>
                                      </p:to>
                                    </p:set>
                                    <p:anim calcmode="lin" valueType="num">
                                      <p:cBhvr additive="base">
                                        <p:cTn id="34" dur="500" fill="hold"/>
                                        <p:tgtEl>
                                          <p:spTgt spid="3138"/>
                                        </p:tgtEl>
                                        <p:attrNameLst>
                                          <p:attrName>ppt_x</p:attrName>
                                        </p:attrNameLst>
                                      </p:cBhvr>
                                      <p:tavLst>
                                        <p:tav tm="0">
                                          <p:val>
                                            <p:strVal val="1+#ppt_w/2"/>
                                          </p:val>
                                        </p:tav>
                                        <p:tav tm="100000">
                                          <p:val>
                                            <p:strVal val="#ppt_x"/>
                                          </p:val>
                                        </p:tav>
                                      </p:tavLst>
                                    </p:anim>
                                    <p:anim calcmode="lin" valueType="num">
                                      <p:cBhvr additive="base">
                                        <p:cTn id="35" dur="500" fill="hold"/>
                                        <p:tgtEl>
                                          <p:spTgt spid="313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133"/>
                                        </p:tgtEl>
                                        <p:attrNameLst>
                                          <p:attrName>style.visibility</p:attrName>
                                        </p:attrNameLst>
                                      </p:cBhvr>
                                      <p:to>
                                        <p:strVal val="visible"/>
                                      </p:to>
                                    </p:set>
                                    <p:anim calcmode="lin" valueType="num">
                                      <p:cBhvr additive="base">
                                        <p:cTn id="40" dur="500" fill="hold"/>
                                        <p:tgtEl>
                                          <p:spTgt spid="3133"/>
                                        </p:tgtEl>
                                        <p:attrNameLst>
                                          <p:attrName>ppt_x</p:attrName>
                                        </p:attrNameLst>
                                      </p:cBhvr>
                                      <p:tavLst>
                                        <p:tav tm="0">
                                          <p:val>
                                            <p:strVal val="#ppt_x"/>
                                          </p:val>
                                        </p:tav>
                                        <p:tav tm="100000">
                                          <p:val>
                                            <p:strVal val="#ppt_x"/>
                                          </p:val>
                                        </p:tav>
                                      </p:tavLst>
                                    </p:anim>
                                    <p:anim calcmode="lin" valueType="num">
                                      <p:cBhvr additive="base">
                                        <p:cTn id="41" dur="500" fill="hold"/>
                                        <p:tgtEl>
                                          <p:spTgt spid="31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2" grpId="0" animBg="1"/>
      <p:bldP spid="3133" grpId="0" animBg="1"/>
      <p:bldP spid="3134" grpId="0" animBg="1"/>
      <p:bldP spid="3135" grpId="0" animBg="1"/>
      <p:bldP spid="3136" grpId="0" animBg="1"/>
      <p:bldP spid="31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 name="Group 98"/>
          <p:cNvGraphicFramePr>
            <a:graphicFrameLocks noGrp="1"/>
          </p:cNvGraphicFramePr>
          <p:nvPr>
            <p:ph/>
          </p:nvPr>
        </p:nvGraphicFramePr>
        <p:xfrm>
          <a:off x="395288" y="997479"/>
          <a:ext cx="8229600" cy="3593043"/>
        </p:xfrm>
        <a:graphic>
          <a:graphicData uri="http://schemas.openxmlformats.org/drawingml/2006/table">
            <a:tbl>
              <a:tblPr/>
              <a:tblGrid>
                <a:gridCol w="2076450"/>
                <a:gridCol w="2403475"/>
                <a:gridCol w="1827212"/>
                <a:gridCol w="1922463"/>
              </a:tblGrid>
              <a:tr h="3876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Capacités</a:t>
                      </a:r>
                      <a:endParaRPr kumimoji="0" lang="fr-FR" sz="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Sens de la question</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Limites</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CA"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Liens avec SG</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3F3F3"/>
                    </a:solidFill>
                  </a:tcPr>
                </a:tc>
              </a:tr>
              <a:tr h="387615">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Thème 1 : Le rôle du management dans la gestion des organisations</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349250">
                <a:tc gridSpan="4">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CA" sz="10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1.1 Qu’est ce qu’une organisation ?</a:t>
                      </a:r>
                      <a:endParaRPr kumimoji="0" lang="en-CA" sz="15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fr-FR"/>
                    </a:p>
                  </a:txBody>
                  <a:tcPr/>
                </a:tc>
                <a:tc hMerge="1">
                  <a:txBody>
                    <a:bodyPr/>
                    <a:lstStyle/>
                    <a:p>
                      <a:endParaRPr lang="fr-FR"/>
                    </a:p>
                  </a:txBody>
                  <a:tcPr/>
                </a:tc>
                <a:tc hMerge="1">
                  <a:txBody>
                    <a:bodyPr/>
                    <a:lstStyle/>
                    <a:p>
                      <a:endParaRPr lang="fr-FR"/>
                    </a:p>
                  </a:txBody>
                  <a:tcPr/>
                </a:tc>
              </a:tr>
              <a:tr h="2468563">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228600" algn="l"/>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Distinguer action individuelle et action collective</a:t>
                      </a:r>
                      <a:endParaRPr kumimoji="0" lang="fr-FR" sz="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Repérer les éléments constitutifs d’une organisation</a:t>
                      </a:r>
                      <a:endParaRPr kumimoji="0" lang="fr-FR" sz="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fr-FR"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Repérer dans une organisation simple les problèmes de gestion qui se posent</a:t>
                      </a:r>
                      <a:endParaRPr kumimoji="0" lang="fr-FR" sz="8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228600" algn="l"/>
                        </a:tabLst>
                      </a:pPr>
                      <a:r>
                        <a:rPr kumimoji="0" lang="fr-F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Quel est l’intérêt (notamment en terme d’efficacité) de l’action collective  organisée  par  rapport  à  l’action  individuelle?</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fr-F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Comment   distinguer   un   simple   groupe   organisé   d’une organisation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fr-F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Quels problèmes la mise en œuvre de l’action collective génère-t-elle?</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fr-F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Malgré la diversité des organisations, quelles sont leurs caractéristiques communes ?</a:t>
                      </a:r>
                      <a:endParaRPr kumimoji="0" lang="fr-FR" sz="15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tab pos="228600" algn="l"/>
                        </a:tabLst>
                      </a:pPr>
                      <a:r>
                        <a:rPr kumimoji="0" lang="fr-F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Les notions d’action collective et d’organisation doivent être abordées à partir </a:t>
                      </a:r>
                      <a:r>
                        <a:rPr kumimoji="0" lang="fr-FR" sz="9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d’exemples de structures simples, facilement identifiables par les élèves.</a:t>
                      </a:r>
                      <a:endParaRPr kumimoji="0" lang="fr-FR" sz="800" b="1"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Lien avec la question de gestion « Comment un individu</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devient-il acteur dans une organisation ? »  (thème « De</a:t>
                      </a:r>
                      <a:br>
                        <a:rPr kumimoji="0" lang="fr-F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fr-FR" sz="9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l’individu à l’acteur ») qui cherche à caractériser les comportements individuels au sein des groupes.</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22" name="AutoShape 94"/>
          <p:cNvSpPr>
            <a:spLocks noChangeArrowheads="1"/>
          </p:cNvSpPr>
          <p:nvPr/>
        </p:nvSpPr>
        <p:spPr bwMode="auto">
          <a:xfrm>
            <a:off x="539751" y="4778375"/>
            <a:ext cx="1871663" cy="780521"/>
          </a:xfrm>
          <a:prstGeom prst="wedgeRoundRectCallout">
            <a:avLst>
              <a:gd name="adj1" fmla="val -8949"/>
              <a:gd name="adj2" fmla="val -191694"/>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buFontTx/>
              <a:buAutoNum type="arabicPeriod" startAt="4"/>
            </a:pPr>
            <a:r>
              <a:rPr lang="fr-FR" sz="1200" dirty="0"/>
              <a:t>Les capacités à faire acquérir</a:t>
            </a:r>
          </a:p>
          <a:p>
            <a:pPr marL="342900" indent="-342900"/>
            <a:r>
              <a:rPr lang="fr-FR" sz="1200" dirty="0"/>
              <a:t>(une partie de celles du thème)</a:t>
            </a:r>
          </a:p>
        </p:txBody>
      </p:sp>
      <p:sp>
        <p:nvSpPr>
          <p:cNvPr id="4123" name="AutoShape 95"/>
          <p:cNvSpPr>
            <a:spLocks noChangeArrowheads="1"/>
          </p:cNvSpPr>
          <p:nvPr/>
        </p:nvSpPr>
        <p:spPr bwMode="auto">
          <a:xfrm>
            <a:off x="7019926" y="4778375"/>
            <a:ext cx="1871663" cy="359833"/>
          </a:xfrm>
          <a:prstGeom prst="wedgeRoundRectCallout">
            <a:avLst>
              <a:gd name="adj1" fmla="val -24556"/>
              <a:gd name="adj2" fmla="val -262134"/>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buFontTx/>
              <a:buAutoNum type="arabicPeriod" startAt="6"/>
            </a:pPr>
            <a:r>
              <a:rPr lang="fr-FR" sz="1200" dirty="0"/>
              <a:t>Liens avec SG</a:t>
            </a:r>
          </a:p>
        </p:txBody>
      </p:sp>
      <p:sp>
        <p:nvSpPr>
          <p:cNvPr id="4124" name="AutoShape 96"/>
          <p:cNvSpPr>
            <a:spLocks noChangeArrowheads="1"/>
          </p:cNvSpPr>
          <p:nvPr/>
        </p:nvSpPr>
        <p:spPr bwMode="auto">
          <a:xfrm>
            <a:off x="5148263" y="4717521"/>
            <a:ext cx="1511300" cy="359833"/>
          </a:xfrm>
          <a:prstGeom prst="wedgeRoundRectCallout">
            <a:avLst>
              <a:gd name="adj1" fmla="val -9454"/>
              <a:gd name="adj2" fmla="val -325000"/>
              <a:gd name="adj3" fmla="val 16667"/>
            </a:avLst>
          </a:prstGeom>
          <a:ln>
            <a:headEnd/>
            <a:tailEnd/>
          </a:ln>
        </p:spPr>
        <p:style>
          <a:lnRef idx="2">
            <a:schemeClr val="accent6"/>
          </a:lnRef>
          <a:fillRef idx="1">
            <a:schemeClr val="lt1"/>
          </a:fillRef>
          <a:effectRef idx="0">
            <a:schemeClr val="accent6"/>
          </a:effectRef>
          <a:fontRef idx="minor">
            <a:schemeClr val="dk1"/>
          </a:fontRef>
        </p:style>
        <p:txBody>
          <a:bodyPr/>
          <a:lstStyle/>
          <a:p>
            <a:pPr marL="342900" indent="-342900">
              <a:buFontTx/>
              <a:buAutoNum type="arabicPeriod" startAt="5"/>
            </a:pPr>
            <a:r>
              <a:rPr lang="fr-FR" sz="1200" dirty="0"/>
              <a:t>Limites </a:t>
            </a:r>
          </a:p>
        </p:txBody>
      </p:sp>
      <p:sp>
        <p:nvSpPr>
          <p:cNvPr id="4125" name="AutoShape 97"/>
          <p:cNvSpPr>
            <a:spLocks noChangeArrowheads="1"/>
          </p:cNvSpPr>
          <p:nvPr/>
        </p:nvSpPr>
        <p:spPr bwMode="auto">
          <a:xfrm>
            <a:off x="3203848" y="4657700"/>
            <a:ext cx="1800200" cy="660135"/>
          </a:xfrm>
          <a:prstGeom prst="wedgeEllipseCallout">
            <a:avLst>
              <a:gd name="adj1" fmla="val -17924"/>
              <a:gd name="adj2" fmla="val -182056"/>
            </a:avLst>
          </a:prstGeom>
          <a:solidFill>
            <a:srgbClr val="C00000"/>
          </a:solidFill>
          <a:ln w="9525">
            <a:solidFill>
              <a:schemeClr val="tx1"/>
            </a:solidFill>
            <a:miter lim="800000"/>
            <a:headEnd/>
            <a:tailEnd/>
          </a:ln>
        </p:spPr>
        <p:txBody>
          <a:bodyPr/>
          <a:lstStyle/>
          <a:p>
            <a:pPr algn="ctr"/>
            <a:r>
              <a:rPr lang="fr-FR" sz="1200" b="1" dirty="0">
                <a:solidFill>
                  <a:schemeClr val="bg1"/>
                </a:solidFill>
              </a:rPr>
              <a:t>Un début de questionnement</a:t>
            </a:r>
          </a:p>
        </p:txBody>
      </p:sp>
      <p:sp>
        <p:nvSpPr>
          <p:cNvPr id="7" name="Espace réservé de la date 6"/>
          <p:cNvSpPr>
            <a:spLocks noGrp="1"/>
          </p:cNvSpPr>
          <p:nvPr>
            <p:ph type="dt" sz="half" idx="10"/>
          </p:nvPr>
        </p:nvSpPr>
        <p:spPr/>
        <p:txBody>
          <a:bodyPr/>
          <a:lstStyle/>
          <a:p>
            <a:pPr>
              <a:defRPr/>
            </a:pPr>
            <a:r>
              <a:rPr lang="fr-FR" smtClean="0"/>
              <a:t>12/04/2012</a:t>
            </a:r>
            <a:endParaRPr lang="fr-FR"/>
          </a:p>
        </p:txBody>
      </p:sp>
      <p:sp>
        <p:nvSpPr>
          <p:cNvPr id="8" name="Espace réservé du numéro de diapositive 7"/>
          <p:cNvSpPr>
            <a:spLocks noGrp="1"/>
          </p:cNvSpPr>
          <p:nvPr>
            <p:ph type="sldNum" sz="quarter" idx="12"/>
          </p:nvPr>
        </p:nvSpPr>
        <p:spPr/>
        <p:txBody>
          <a:bodyPr/>
          <a:lstStyle/>
          <a:p>
            <a:pPr>
              <a:defRPr/>
            </a:pPr>
            <a:fld id="{25B78FD5-056A-44CF-8BF5-EFD025491317}" type="slidenum">
              <a:rPr lang="fr-FR" smtClean="0"/>
              <a:pPr>
                <a:defRPr/>
              </a:pPr>
              <a:t>29</a:t>
            </a:fld>
            <a:endParaRPr lang="fr-FR"/>
          </a:p>
        </p:txBody>
      </p:sp>
      <p:sp>
        <p:nvSpPr>
          <p:cNvPr id="9" name="Espace réservé du pied de page 8"/>
          <p:cNvSpPr>
            <a:spLocks noGrp="1"/>
          </p:cNvSpPr>
          <p:nvPr>
            <p:ph type="ftr" sz="quarter" idx="11"/>
          </p:nvPr>
        </p:nvSpPr>
        <p:spPr/>
        <p:txBody>
          <a:bodyPr/>
          <a:lstStyle/>
          <a:p>
            <a:pPr>
              <a:defRPr/>
            </a:pPr>
            <a:r>
              <a:rPr lang="fr-FR" smtClean="0"/>
              <a:t>D. HOFFSTETTER - V. DURAND</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2" grpId="0" animBg="1"/>
      <p:bldP spid="4123" grpId="0" animBg="1"/>
      <p:bldP spid="4124" grpId="0" animBg="1"/>
      <p:bldP spid="41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6948264" cy="952500"/>
          </a:xfrm>
        </p:spPr>
        <p:txBody>
          <a:bodyPr/>
          <a:lstStyle/>
          <a:p>
            <a:r>
              <a:rPr lang="fr-FR" b="1" dirty="0" smtClean="0">
                <a:solidFill>
                  <a:srgbClr val="FF0000"/>
                </a:solidFill>
              </a:rPr>
              <a:t>ORGANISATION PRATIQUE</a:t>
            </a:r>
            <a:endParaRPr lang="fr-FR" b="1" dirty="0">
              <a:solidFill>
                <a:srgbClr val="FF0000"/>
              </a:solidFill>
            </a:endParaRPr>
          </a:p>
        </p:txBody>
      </p:sp>
      <p:sp>
        <p:nvSpPr>
          <p:cNvPr id="3" name="Espace réservé du contenu 2"/>
          <p:cNvSpPr>
            <a:spLocks noGrp="1"/>
          </p:cNvSpPr>
          <p:nvPr>
            <p:ph idx="1"/>
          </p:nvPr>
        </p:nvSpPr>
        <p:spPr>
          <a:xfrm>
            <a:off x="395536" y="2377449"/>
            <a:ext cx="8229600" cy="2991549"/>
          </a:xfrm>
        </p:spPr>
        <p:txBody>
          <a:bodyPr>
            <a:normAutofit/>
          </a:bodyPr>
          <a:lstStyle/>
          <a:p>
            <a:pPr>
              <a:buNone/>
            </a:pPr>
            <a:r>
              <a:rPr lang="fr-FR" b="1" dirty="0" smtClean="0">
                <a:solidFill>
                  <a:srgbClr val="C00000"/>
                </a:solidFill>
              </a:rPr>
              <a:t>HORAIRES :</a:t>
            </a:r>
          </a:p>
          <a:p>
            <a:r>
              <a:rPr lang="fr-FR" dirty="0" smtClean="0"/>
              <a:t>Matin : 9h – 12 h</a:t>
            </a:r>
          </a:p>
          <a:p>
            <a:r>
              <a:rPr lang="fr-FR" dirty="0" smtClean="0"/>
              <a:t>Après-midi : 13h30 – 16h30</a:t>
            </a:r>
          </a:p>
          <a:p>
            <a:pPr>
              <a:buNone/>
            </a:pPr>
            <a:r>
              <a:rPr lang="fr-FR" b="1" dirty="0" smtClean="0">
                <a:solidFill>
                  <a:srgbClr val="C00000"/>
                </a:solidFill>
              </a:rPr>
              <a:t>ATTENTION</a:t>
            </a:r>
            <a:r>
              <a:rPr lang="fr-FR" dirty="0" smtClean="0"/>
              <a:t> : aucune organisation prévue pour le repas de midi</a:t>
            </a:r>
            <a:endParaRPr lang="fr-FR" dirty="0"/>
          </a:p>
        </p:txBody>
      </p:sp>
      <p:sp>
        <p:nvSpPr>
          <p:cNvPr id="5" name="Espace réservé de la date 4"/>
          <p:cNvSpPr>
            <a:spLocks noGrp="1"/>
          </p:cNvSpPr>
          <p:nvPr>
            <p:ph type="dt" sz="half" idx="10"/>
          </p:nvPr>
        </p:nvSpPr>
        <p:spPr/>
        <p:txBody>
          <a:bodyPr/>
          <a:lstStyle/>
          <a:p>
            <a:r>
              <a:rPr lang="fr-FR" smtClean="0"/>
              <a:t>12/04/2012</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3</a:t>
            </a:fld>
            <a:endParaRPr lang="fr-FR"/>
          </a:p>
        </p:txBody>
      </p:sp>
      <p:sp>
        <p:nvSpPr>
          <p:cNvPr id="7" name="Espace réservé du pied de page 6"/>
          <p:cNvSpPr>
            <a:spLocks noGrp="1"/>
          </p:cNvSpPr>
          <p:nvPr>
            <p:ph type="ftr" sz="quarter" idx="11"/>
          </p:nvPr>
        </p:nvSpPr>
        <p:spPr/>
        <p:txBody>
          <a:bodyPr/>
          <a:lstStyle/>
          <a:p>
            <a:r>
              <a:rPr lang="fr-FR" smtClean="0"/>
              <a:t>D. HOFFSTETTER - V. DURAND</a:t>
            </a:r>
            <a:endParaRPr lang="fr-F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ctr">
              <a:buNone/>
            </a:pPr>
            <a:r>
              <a:rPr lang="fr-FR" b="1" i="1" dirty="0" smtClean="0"/>
              <a:t>Etape 2 : élaborer le questionnement et le plan de la séquence</a:t>
            </a:r>
          </a:p>
          <a:p>
            <a:pPr>
              <a:buNone/>
            </a:pPr>
            <a:endParaRPr lang="fr-FR" dirty="0" smtClean="0"/>
          </a:p>
          <a:p>
            <a:pPr>
              <a:buNone/>
            </a:pPr>
            <a:r>
              <a:rPr lang="fr-FR" dirty="0" smtClean="0"/>
              <a:t>	</a:t>
            </a:r>
            <a:r>
              <a:rPr lang="fr-FR" i="1" dirty="0" smtClean="0">
                <a:solidFill>
                  <a:srgbClr val="FF0000"/>
                </a:solidFill>
              </a:rPr>
              <a:t>Objectif</a:t>
            </a:r>
            <a:r>
              <a:rPr lang="fr-FR" dirty="0" smtClean="0"/>
              <a:t> : faire comprendre l’intérêt de l’action collective organisée et le passage à l’organisation</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30</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54" name="Group 134"/>
          <p:cNvGraphicFramePr>
            <a:graphicFrameLocks noGrp="1"/>
          </p:cNvGraphicFramePr>
          <p:nvPr>
            <p:ph/>
          </p:nvPr>
        </p:nvGraphicFramePr>
        <p:xfrm>
          <a:off x="457200" y="1057011"/>
          <a:ext cx="8229600" cy="4263708"/>
        </p:xfrm>
        <a:graphic>
          <a:graphicData uri="http://schemas.openxmlformats.org/drawingml/2006/table">
            <a:tbl>
              <a:tblPr/>
              <a:tblGrid>
                <a:gridCol w="1412875"/>
                <a:gridCol w="1892300"/>
                <a:gridCol w="1658938"/>
                <a:gridCol w="1633537"/>
                <a:gridCol w="1631950"/>
              </a:tblGrid>
              <a:tr h="2936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 Problématique</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 Contexte et finalité</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Questions/Parties</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4. Capacités</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5. Notions</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1447800">
                <a:tc rowSpan="3">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Qu’est-ce qu’une organisation ?</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L’action collective suppose la constitution d’un groupe de personnes qui ont un objectif commun et qui s’organisent pour l’atteindre.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L’action collective se justifie par une plus grande efficacité que l’action individuelle.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Comment distinguer action individuelle et action collective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Pourquoi conduire une action collective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Pourquoi une action collective doit-elle être organisée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 – La distinction entre action individuelle et action collective organisée</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Distinguer action individuelle et action collective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Action collective, objectifs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Groupe organisé, </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33500">
                <a:tc vMerge="1">
                  <a:txBody>
                    <a:bodyPr/>
                    <a:lstStyle/>
                    <a:p>
                      <a:endParaRPr lang="fr-F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Le passage de l’action collective à l’organisation implique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la durée (caractère durable de l’organisation)</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la nécessité de se mettre en conformité avec des contraintes juridiques.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À quelles conditions une action collective organisée (un groupe organisé) devient-il une organisation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Quels sont les éléments constitutifs d’une organisation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II- Le passage de l’action collective organisée à l’organisation</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Repérer les éléments constitutifs d’une organisation</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Repérer dans une organisation simple les problèmes de gestion qui se posent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Organisation</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04900">
                <a:tc vMerge="1">
                  <a:txBody>
                    <a:bodyPr/>
                    <a:lstStyle/>
                    <a:p>
                      <a:endParaRPr lang="fr-FR"/>
                    </a:p>
                  </a:txBody>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La constitution d’une  organisation suppose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la mobilisation des ressources,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la définition et la coordination des actions individuelles, la circulation de l’information, la prise de décisions, la fixation des règles.</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Comment identifier les caractéristiques d’une organisation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Comment fonctionne (faire fonctionner) une organisation ?</a:t>
                      </a:r>
                      <a:endParaRPr kumimoji="0" lang="fr-FR" sz="8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fr-FR"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III – Les caractéristiques de l’organisation</a:t>
                      </a: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fr-FR"/>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Éléments caractéristiques d’une organisation : finalité, nature de l’activité, statut juridique, ressources, répartition du pouvoir, champ d’action géographique</a:t>
                      </a:r>
                      <a:endParaRPr kumimoji="0" lang="fr-FR" sz="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T="38100" marB="381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55" name="AutoShape 135"/>
          <p:cNvSpPr>
            <a:spLocks noChangeArrowheads="1"/>
          </p:cNvSpPr>
          <p:nvPr/>
        </p:nvSpPr>
        <p:spPr bwMode="auto">
          <a:xfrm>
            <a:off x="5867400" y="1717146"/>
            <a:ext cx="1873250" cy="539750"/>
          </a:xfrm>
          <a:prstGeom prst="wedgeEllipseCallout">
            <a:avLst>
              <a:gd name="adj1" fmla="val -76611"/>
              <a:gd name="adj2" fmla="val -24019"/>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fr-FR" sz="1200" b="1" dirty="0"/>
              <a:t>Le questionnement</a:t>
            </a:r>
          </a:p>
        </p:txBody>
      </p:sp>
      <p:sp>
        <p:nvSpPr>
          <p:cNvPr id="5256" name="AutoShape 136"/>
          <p:cNvSpPr>
            <a:spLocks noChangeArrowheads="1"/>
          </p:cNvSpPr>
          <p:nvPr/>
        </p:nvSpPr>
        <p:spPr bwMode="auto">
          <a:xfrm>
            <a:off x="6732588" y="2256896"/>
            <a:ext cx="2017712" cy="539750"/>
          </a:xfrm>
          <a:prstGeom prst="wedgeEllipseCallout">
            <a:avLst>
              <a:gd name="adj1" fmla="val -130565"/>
              <a:gd name="adj2" fmla="val 3431"/>
            </a:avLst>
          </a:prstGeom>
          <a:ln>
            <a:headEnd/>
            <a:tailEnd/>
          </a:ln>
        </p:spPr>
        <p:style>
          <a:lnRef idx="2">
            <a:schemeClr val="accent2"/>
          </a:lnRef>
          <a:fillRef idx="1">
            <a:schemeClr val="lt1"/>
          </a:fillRef>
          <a:effectRef idx="0">
            <a:schemeClr val="accent2"/>
          </a:effectRef>
          <a:fontRef idx="minor">
            <a:schemeClr val="dk1"/>
          </a:fontRef>
        </p:style>
        <p:txBody>
          <a:bodyPr/>
          <a:lstStyle/>
          <a:p>
            <a:pPr algn="ctr"/>
            <a:r>
              <a:rPr lang="fr-FR" sz="1200" b="1" dirty="0"/>
              <a:t>La structure de la trame du cours</a:t>
            </a:r>
          </a:p>
        </p:txBody>
      </p:sp>
      <p:sp>
        <p:nvSpPr>
          <p:cNvPr id="5" name="Espace réservé de la date 4"/>
          <p:cNvSpPr>
            <a:spLocks noGrp="1"/>
          </p:cNvSpPr>
          <p:nvPr>
            <p:ph type="dt" sz="half" idx="10"/>
          </p:nvPr>
        </p:nvSpPr>
        <p:spPr/>
        <p:txBody>
          <a:bodyPr/>
          <a:lstStyle/>
          <a:p>
            <a:pPr>
              <a:defRPr/>
            </a:pPr>
            <a:r>
              <a:rPr lang="fr-FR" smtClean="0"/>
              <a:t>12/04/2012</a:t>
            </a:r>
            <a:endParaRPr lang="fr-FR"/>
          </a:p>
        </p:txBody>
      </p:sp>
      <p:sp>
        <p:nvSpPr>
          <p:cNvPr id="6" name="Espace réservé du numéro de diapositive 5"/>
          <p:cNvSpPr>
            <a:spLocks noGrp="1"/>
          </p:cNvSpPr>
          <p:nvPr>
            <p:ph type="sldNum" sz="quarter" idx="12"/>
          </p:nvPr>
        </p:nvSpPr>
        <p:spPr/>
        <p:txBody>
          <a:bodyPr/>
          <a:lstStyle/>
          <a:p>
            <a:pPr>
              <a:defRPr/>
            </a:pPr>
            <a:fld id="{25B78FD5-056A-44CF-8BF5-EFD025491317}" type="slidenum">
              <a:rPr lang="fr-FR" smtClean="0"/>
              <a:pPr>
                <a:defRPr/>
              </a:pPr>
              <a:t>31</a:t>
            </a:fld>
            <a:endParaRPr lang="fr-FR"/>
          </a:p>
        </p:txBody>
      </p:sp>
      <p:sp>
        <p:nvSpPr>
          <p:cNvPr id="7" name="Espace réservé du pied de page 6"/>
          <p:cNvSpPr>
            <a:spLocks noGrp="1"/>
          </p:cNvSpPr>
          <p:nvPr>
            <p:ph type="ftr" sz="quarter" idx="11"/>
          </p:nvPr>
        </p:nvSpPr>
        <p:spPr/>
        <p:txBody>
          <a:bodyPr/>
          <a:lstStyle/>
          <a:p>
            <a:pPr>
              <a:defRPr/>
            </a:pPr>
            <a:r>
              <a:rPr lang="fr-FR" smtClean="0"/>
              <a:t>D. HOFFSTETTER - V. DURAND</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254"/>
                                        </p:tgtEl>
                                        <p:attrNameLst>
                                          <p:attrName>style.visibility</p:attrName>
                                        </p:attrNameLst>
                                      </p:cBhvr>
                                      <p:to>
                                        <p:strVal val="visible"/>
                                      </p:to>
                                    </p:set>
                                    <p:animEffect transition="in" filter="box(in)">
                                      <p:cBhvr>
                                        <p:cTn id="7" dur="500"/>
                                        <p:tgtEl>
                                          <p:spTgt spid="52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5255"/>
                                        </p:tgtEl>
                                        <p:attrNameLst>
                                          <p:attrName>style.visibility</p:attrName>
                                        </p:attrNameLst>
                                      </p:cBhvr>
                                      <p:to>
                                        <p:strVal val="visible"/>
                                      </p:to>
                                    </p:set>
                                    <p:anim calcmode="lin" valueType="num">
                                      <p:cBhvr additive="base">
                                        <p:cTn id="12" dur="500" fill="hold"/>
                                        <p:tgtEl>
                                          <p:spTgt spid="5255"/>
                                        </p:tgtEl>
                                        <p:attrNameLst>
                                          <p:attrName>ppt_x</p:attrName>
                                        </p:attrNameLst>
                                      </p:cBhvr>
                                      <p:tavLst>
                                        <p:tav tm="0">
                                          <p:val>
                                            <p:strVal val="1+#ppt_w/2"/>
                                          </p:val>
                                        </p:tav>
                                        <p:tav tm="100000">
                                          <p:val>
                                            <p:strVal val="#ppt_x"/>
                                          </p:val>
                                        </p:tav>
                                      </p:tavLst>
                                    </p:anim>
                                    <p:anim calcmode="lin" valueType="num">
                                      <p:cBhvr additive="base">
                                        <p:cTn id="13" dur="500" fill="hold"/>
                                        <p:tgtEl>
                                          <p:spTgt spid="525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5256"/>
                                        </p:tgtEl>
                                        <p:attrNameLst>
                                          <p:attrName>style.visibility</p:attrName>
                                        </p:attrNameLst>
                                      </p:cBhvr>
                                      <p:to>
                                        <p:strVal val="visible"/>
                                      </p:to>
                                    </p:set>
                                    <p:anim calcmode="lin" valueType="num">
                                      <p:cBhvr additive="base">
                                        <p:cTn id="18" dur="500" fill="hold"/>
                                        <p:tgtEl>
                                          <p:spTgt spid="5256"/>
                                        </p:tgtEl>
                                        <p:attrNameLst>
                                          <p:attrName>ppt_x</p:attrName>
                                        </p:attrNameLst>
                                      </p:cBhvr>
                                      <p:tavLst>
                                        <p:tav tm="0">
                                          <p:val>
                                            <p:strVal val="1+#ppt_w/2"/>
                                          </p:val>
                                        </p:tav>
                                        <p:tav tm="100000">
                                          <p:val>
                                            <p:strVal val="#ppt_x"/>
                                          </p:val>
                                        </p:tav>
                                      </p:tavLst>
                                    </p:anim>
                                    <p:anim calcmode="lin" valueType="num">
                                      <p:cBhvr additive="base">
                                        <p:cTn id="19" dur="500" fill="hold"/>
                                        <p:tgtEl>
                                          <p:spTgt spid="52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5" grpId="0" animBg="1"/>
      <p:bldP spid="525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4"/>
          <p:cNvSpPr txBox="1">
            <a:spLocks noChangeArrowheads="1"/>
          </p:cNvSpPr>
          <p:nvPr/>
        </p:nvSpPr>
        <p:spPr bwMode="auto">
          <a:xfrm>
            <a:off x="1042989" y="697178"/>
            <a:ext cx="7489825" cy="807913"/>
          </a:xfrm>
          <a:prstGeom prst="rect">
            <a:avLst/>
          </a:prstGeom>
          <a:noFill/>
          <a:ln w="9525">
            <a:noFill/>
            <a:miter lim="800000"/>
            <a:headEnd/>
            <a:tailEnd/>
          </a:ln>
        </p:spPr>
        <p:txBody>
          <a:bodyPr lIns="0" tIns="0" rIns="0" bIns="0">
            <a:spAutoFit/>
          </a:bodyPr>
          <a:lstStyle/>
          <a:p>
            <a:pPr>
              <a:lnSpc>
                <a:spcPts val="2075"/>
              </a:lnSpc>
            </a:pPr>
            <a:r>
              <a:rPr lang="en-CA" b="1">
                <a:solidFill>
                  <a:srgbClr val="000000"/>
                </a:solidFill>
                <a:latin typeface="Arial Bold"/>
                <a:ea typeface="Arial Bold"/>
                <a:cs typeface="Arial Bold"/>
              </a:rPr>
              <a:t>Les sources : </a:t>
            </a:r>
            <a:r>
              <a:rPr lang="en-CA">
                <a:solidFill>
                  <a:srgbClr val="000000"/>
                </a:solidFill>
                <a:cs typeface="Arial" pitchFamily="34" charset="0"/>
              </a:rPr>
              <a:t>Presse, Web (Internet), Radio, Télévision, compte rendus de visites d’entreprise, intervention de professionnels…</a:t>
            </a:r>
          </a:p>
          <a:p>
            <a:pPr>
              <a:lnSpc>
                <a:spcPts val="2075"/>
              </a:lnSpc>
            </a:pPr>
            <a:endParaRPr lang="en-CA">
              <a:solidFill>
                <a:srgbClr val="000000"/>
              </a:solidFill>
              <a:latin typeface="Calibri" pitchFamily="34" charset="0"/>
              <a:cs typeface="Arial" pitchFamily="34" charset="0"/>
            </a:endParaRPr>
          </a:p>
        </p:txBody>
      </p:sp>
      <p:sp>
        <p:nvSpPr>
          <p:cNvPr id="6" name="TextBox 6"/>
          <p:cNvSpPr txBox="1"/>
          <p:nvPr/>
        </p:nvSpPr>
        <p:spPr>
          <a:xfrm>
            <a:off x="2755900" y="2751667"/>
            <a:ext cx="1275990" cy="461665"/>
          </a:xfrm>
          <a:prstGeom prst="rect">
            <a:avLst/>
          </a:prstGeom>
          <a:noFill/>
        </p:spPr>
        <p:txBody>
          <a:bodyPr wrap="none" lIns="0" tIns="0" rIns="0" bIns="0">
            <a:spAutoFit/>
          </a:bodyPr>
          <a:lstStyle/>
          <a:p>
            <a:pPr fontAlgn="auto">
              <a:lnSpc>
                <a:spcPts val="1800"/>
              </a:lnSpc>
              <a:spcBef>
                <a:spcPts val="0"/>
              </a:spcBef>
              <a:spcAft>
                <a:spcPts val="0"/>
              </a:spcAft>
              <a:defRPr/>
            </a:pPr>
            <a:r>
              <a:rPr lang="en-CA" sz="1606" b="1">
                <a:solidFill>
                  <a:srgbClr val="000000"/>
                </a:solidFill>
                <a:latin typeface="Arial Bold"/>
                <a:cs typeface="Arial Bold"/>
              </a:rPr>
              <a:t>Les journaux</a:t>
            </a:r>
          </a:p>
          <a:p>
            <a:pPr fontAlgn="auto">
              <a:lnSpc>
                <a:spcPts val="1840"/>
              </a:lnSpc>
              <a:spcBef>
                <a:spcPts val="0"/>
              </a:spcBef>
              <a:spcAft>
                <a:spcPts val="0"/>
              </a:spcAft>
              <a:defRPr/>
            </a:pPr>
            <a:endParaRPr lang="en-CA" sz="1596">
              <a:solidFill>
                <a:srgbClr val="000000"/>
              </a:solidFill>
              <a:latin typeface="+mn-lt"/>
            </a:endParaRPr>
          </a:p>
        </p:txBody>
      </p:sp>
      <p:sp>
        <p:nvSpPr>
          <p:cNvPr id="7" name="TextBox 7"/>
          <p:cNvSpPr txBox="1"/>
          <p:nvPr/>
        </p:nvSpPr>
        <p:spPr>
          <a:xfrm>
            <a:off x="609600" y="2921000"/>
            <a:ext cx="3278141" cy="500137"/>
          </a:xfrm>
          <a:prstGeom prst="rect">
            <a:avLst/>
          </a:prstGeom>
          <a:noFill/>
        </p:spPr>
        <p:txBody>
          <a:bodyPr wrap="none" lIns="0" tIns="0" rIns="0" bIns="0">
            <a:spAutoFit/>
          </a:bodyPr>
          <a:lstStyle/>
          <a:p>
            <a:pPr fontAlgn="auto">
              <a:lnSpc>
                <a:spcPts val="1300"/>
              </a:lnSpc>
              <a:spcBef>
                <a:spcPts val="0"/>
              </a:spcBef>
              <a:spcAft>
                <a:spcPts val="0"/>
              </a:spcAft>
              <a:tabLst>
                <a:tab pos="2298700" algn="l"/>
              </a:tabLst>
              <a:defRPr/>
            </a:pPr>
            <a:r>
              <a:rPr lang="en-CA" sz="1606" b="1">
                <a:solidFill>
                  <a:srgbClr val="000000"/>
                </a:solidFill>
                <a:latin typeface="Arial Bold"/>
                <a:cs typeface="Arial Bold"/>
              </a:rPr>
              <a:t>Les revues</a:t>
            </a:r>
            <a:r>
              <a:rPr lang="en-CA" sz="1596">
                <a:solidFill>
                  <a:srgbClr val="000000"/>
                </a:solidFill>
                <a:latin typeface="Times New Roman"/>
              </a:rPr>
              <a:t/>
            </a:r>
            <a:br>
              <a:rPr lang="en-CA" sz="1596">
                <a:solidFill>
                  <a:srgbClr val="000000"/>
                </a:solidFill>
                <a:latin typeface="Times New Roman"/>
              </a:rPr>
            </a:br>
            <a:r>
              <a:rPr lang="en-CA" sz="1606" b="1">
                <a:solidFill>
                  <a:srgbClr val="000000"/>
                </a:solidFill>
                <a:latin typeface="Arial Bold"/>
                <a:cs typeface="Arial Bold"/>
              </a:rPr>
              <a:t>	locaux ou</a:t>
            </a:r>
          </a:p>
          <a:p>
            <a:pPr fontAlgn="auto">
              <a:lnSpc>
                <a:spcPts val="1280"/>
              </a:lnSpc>
              <a:spcBef>
                <a:spcPts val="0"/>
              </a:spcBef>
              <a:spcAft>
                <a:spcPts val="0"/>
              </a:spcAft>
              <a:defRPr/>
            </a:pPr>
            <a:endParaRPr lang="en-CA" sz="1596">
              <a:solidFill>
                <a:srgbClr val="000000"/>
              </a:solidFill>
              <a:latin typeface="+mn-lt"/>
            </a:endParaRPr>
          </a:p>
        </p:txBody>
      </p:sp>
      <p:sp>
        <p:nvSpPr>
          <p:cNvPr id="8" name="TextBox 8"/>
          <p:cNvSpPr txBox="1"/>
          <p:nvPr/>
        </p:nvSpPr>
        <p:spPr>
          <a:xfrm>
            <a:off x="431800" y="3132667"/>
            <a:ext cx="3480120" cy="500137"/>
          </a:xfrm>
          <a:prstGeom prst="rect">
            <a:avLst/>
          </a:prstGeom>
          <a:noFill/>
        </p:spPr>
        <p:txBody>
          <a:bodyPr wrap="none" lIns="0" tIns="0" rIns="0" bIns="0">
            <a:spAutoFit/>
          </a:bodyPr>
          <a:lstStyle/>
          <a:p>
            <a:pPr fontAlgn="auto">
              <a:lnSpc>
                <a:spcPts val="1300"/>
              </a:lnSpc>
              <a:spcBef>
                <a:spcPts val="0"/>
              </a:spcBef>
              <a:spcAft>
                <a:spcPts val="0"/>
              </a:spcAft>
              <a:tabLst>
                <a:tab pos="2476500" algn="l"/>
              </a:tabLst>
              <a:defRPr/>
            </a:pPr>
            <a:r>
              <a:rPr lang="en-CA" sz="1606" b="1">
                <a:solidFill>
                  <a:srgbClr val="000000"/>
                </a:solidFill>
                <a:latin typeface="Arial Bold"/>
                <a:cs typeface="Arial Bold"/>
              </a:rPr>
              <a:t>généralistes et</a:t>
            </a:r>
            <a:r>
              <a:rPr lang="en-CA" sz="1596">
                <a:solidFill>
                  <a:srgbClr val="000000"/>
                </a:solidFill>
                <a:latin typeface="Times New Roman"/>
              </a:rPr>
              <a:t/>
            </a:r>
            <a:br>
              <a:rPr lang="en-CA" sz="1596">
                <a:solidFill>
                  <a:srgbClr val="000000"/>
                </a:solidFill>
                <a:latin typeface="Times New Roman"/>
              </a:rPr>
            </a:br>
            <a:r>
              <a:rPr lang="en-CA" sz="1606" b="1">
                <a:solidFill>
                  <a:srgbClr val="000000"/>
                </a:solidFill>
                <a:latin typeface="Arial Bold"/>
                <a:cs typeface="Arial Bold"/>
              </a:rPr>
              <a:t>	régionaux</a:t>
            </a:r>
          </a:p>
          <a:p>
            <a:pPr fontAlgn="auto">
              <a:lnSpc>
                <a:spcPts val="1280"/>
              </a:lnSpc>
              <a:spcBef>
                <a:spcPts val="0"/>
              </a:spcBef>
              <a:spcAft>
                <a:spcPts val="0"/>
              </a:spcAft>
              <a:defRPr/>
            </a:pPr>
            <a:endParaRPr lang="en-CA" sz="1596">
              <a:solidFill>
                <a:srgbClr val="000000"/>
              </a:solidFill>
              <a:latin typeface="+mn-lt"/>
            </a:endParaRPr>
          </a:p>
        </p:txBody>
      </p:sp>
      <p:sp>
        <p:nvSpPr>
          <p:cNvPr id="9" name="TextBox 9"/>
          <p:cNvSpPr txBox="1"/>
          <p:nvPr/>
        </p:nvSpPr>
        <p:spPr>
          <a:xfrm>
            <a:off x="546100" y="3333750"/>
            <a:ext cx="3020058" cy="500137"/>
          </a:xfrm>
          <a:prstGeom prst="rect">
            <a:avLst/>
          </a:prstGeom>
          <a:noFill/>
        </p:spPr>
        <p:txBody>
          <a:bodyPr wrap="none" lIns="0" tIns="0" rIns="0" bIns="0">
            <a:spAutoFit/>
          </a:bodyPr>
          <a:lstStyle/>
          <a:p>
            <a:pPr fontAlgn="auto">
              <a:lnSpc>
                <a:spcPts val="1300"/>
              </a:lnSpc>
              <a:spcBef>
                <a:spcPts val="0"/>
              </a:spcBef>
              <a:spcAft>
                <a:spcPts val="0"/>
              </a:spcAft>
              <a:tabLst>
                <a:tab pos="1727200" algn="l"/>
              </a:tabLst>
              <a:defRPr/>
            </a:pPr>
            <a:r>
              <a:rPr lang="en-CA" sz="1606" b="1">
                <a:solidFill>
                  <a:srgbClr val="000000"/>
                </a:solidFill>
                <a:latin typeface="Arial Bold"/>
                <a:cs typeface="Arial Bold"/>
              </a:rPr>
              <a:t>spécialisées</a:t>
            </a:r>
            <a:r>
              <a:rPr lang="en-CA" sz="1596">
                <a:solidFill>
                  <a:srgbClr val="000000"/>
                </a:solidFill>
                <a:latin typeface="Times New Roman"/>
              </a:rPr>
              <a:t/>
            </a:r>
            <a:br>
              <a:rPr lang="en-CA" sz="1596">
                <a:solidFill>
                  <a:srgbClr val="000000"/>
                </a:solidFill>
                <a:latin typeface="Times New Roman"/>
              </a:rPr>
            </a:br>
            <a:r>
              <a:rPr lang="en-CA" sz="1606" b="1">
                <a:solidFill>
                  <a:srgbClr val="000000"/>
                </a:solidFill>
                <a:latin typeface="Arial Bold"/>
                <a:cs typeface="Arial Bold"/>
              </a:rPr>
              <a:t>	Les journaux</a:t>
            </a:r>
          </a:p>
          <a:p>
            <a:pPr fontAlgn="auto">
              <a:lnSpc>
                <a:spcPts val="1280"/>
              </a:lnSpc>
              <a:spcBef>
                <a:spcPts val="0"/>
              </a:spcBef>
              <a:spcAft>
                <a:spcPts val="0"/>
              </a:spcAft>
              <a:defRPr/>
            </a:pPr>
            <a:endParaRPr lang="en-CA" sz="1596">
              <a:solidFill>
                <a:srgbClr val="000000"/>
              </a:solidFill>
              <a:latin typeface="+mn-lt"/>
            </a:endParaRPr>
          </a:p>
        </p:txBody>
      </p:sp>
      <p:sp>
        <p:nvSpPr>
          <p:cNvPr id="11" name="TextBox 11"/>
          <p:cNvSpPr txBox="1"/>
          <p:nvPr/>
        </p:nvSpPr>
        <p:spPr>
          <a:xfrm>
            <a:off x="4953000" y="2794000"/>
            <a:ext cx="1303242" cy="461665"/>
          </a:xfrm>
          <a:prstGeom prst="rect">
            <a:avLst/>
          </a:prstGeom>
          <a:noFill/>
        </p:spPr>
        <p:txBody>
          <a:bodyPr wrap="none" lIns="0" tIns="0" rIns="0" bIns="0">
            <a:spAutoFit/>
          </a:bodyPr>
          <a:lstStyle/>
          <a:p>
            <a:pPr fontAlgn="auto">
              <a:lnSpc>
                <a:spcPts val="1800"/>
              </a:lnSpc>
              <a:spcBef>
                <a:spcPts val="0"/>
              </a:spcBef>
              <a:spcAft>
                <a:spcPts val="0"/>
              </a:spcAft>
              <a:defRPr/>
            </a:pPr>
            <a:r>
              <a:rPr lang="en-CA" sz="1608" b="1">
                <a:solidFill>
                  <a:srgbClr val="000000"/>
                </a:solidFill>
                <a:latin typeface="Arial Bold"/>
                <a:cs typeface="Arial Bold"/>
              </a:rPr>
              <a:t>Les sites des</a:t>
            </a:r>
          </a:p>
          <a:p>
            <a:pPr fontAlgn="auto">
              <a:lnSpc>
                <a:spcPts val="1840"/>
              </a:lnSpc>
              <a:spcBef>
                <a:spcPts val="0"/>
              </a:spcBef>
              <a:spcAft>
                <a:spcPts val="0"/>
              </a:spcAft>
              <a:defRPr/>
            </a:pPr>
            <a:endParaRPr lang="en-CA" sz="1598">
              <a:solidFill>
                <a:srgbClr val="000000"/>
              </a:solidFill>
              <a:latin typeface="+mn-lt"/>
            </a:endParaRPr>
          </a:p>
        </p:txBody>
      </p:sp>
      <p:sp>
        <p:nvSpPr>
          <p:cNvPr id="12" name="TextBox 12"/>
          <p:cNvSpPr txBox="1"/>
          <p:nvPr/>
        </p:nvSpPr>
        <p:spPr>
          <a:xfrm>
            <a:off x="5003800" y="2984500"/>
            <a:ext cx="1176604" cy="730969"/>
          </a:xfrm>
          <a:prstGeom prst="rect">
            <a:avLst/>
          </a:prstGeom>
          <a:noFill/>
        </p:spPr>
        <p:txBody>
          <a:bodyPr wrap="none" lIns="0" tIns="0" rIns="0" bIns="0">
            <a:spAutoFit/>
          </a:bodyPr>
          <a:lstStyle/>
          <a:p>
            <a:pPr fontAlgn="auto">
              <a:lnSpc>
                <a:spcPts val="1900"/>
              </a:lnSpc>
              <a:spcBef>
                <a:spcPts val="0"/>
              </a:spcBef>
              <a:spcAft>
                <a:spcPts val="0"/>
              </a:spcAft>
              <a:tabLst>
                <a:tab pos="241300" algn="l"/>
              </a:tabLst>
              <a:defRPr/>
            </a:pPr>
            <a:r>
              <a:rPr lang="en-CA" sz="1606" b="1">
                <a:solidFill>
                  <a:srgbClr val="000000"/>
                </a:solidFill>
                <a:latin typeface="Arial Bold"/>
                <a:cs typeface="Arial Bold"/>
              </a:rPr>
              <a:t>collectivités</a:t>
            </a:r>
            <a:r>
              <a:rPr lang="en-CA" sz="1596">
                <a:solidFill>
                  <a:srgbClr val="000000"/>
                </a:solidFill>
                <a:latin typeface="Times New Roman"/>
              </a:rPr>
              <a:t/>
            </a:r>
            <a:br>
              <a:rPr lang="en-CA" sz="1596">
                <a:solidFill>
                  <a:srgbClr val="000000"/>
                </a:solidFill>
                <a:latin typeface="Times New Roman"/>
              </a:rPr>
            </a:br>
            <a:r>
              <a:rPr lang="en-CA" sz="1606" b="1">
                <a:solidFill>
                  <a:srgbClr val="000000"/>
                </a:solidFill>
                <a:latin typeface="Arial Bold"/>
                <a:cs typeface="Arial Bold"/>
              </a:rPr>
              <a:t>	locales</a:t>
            </a:r>
          </a:p>
          <a:p>
            <a:pPr fontAlgn="auto">
              <a:lnSpc>
                <a:spcPts val="1920"/>
              </a:lnSpc>
              <a:spcBef>
                <a:spcPts val="0"/>
              </a:spcBef>
              <a:spcAft>
                <a:spcPts val="0"/>
              </a:spcAft>
              <a:defRPr/>
            </a:pPr>
            <a:endParaRPr lang="en-CA" sz="1596">
              <a:solidFill>
                <a:srgbClr val="000000"/>
              </a:solidFill>
              <a:latin typeface="+mn-lt"/>
            </a:endParaRPr>
          </a:p>
        </p:txBody>
      </p:sp>
      <p:sp>
        <p:nvSpPr>
          <p:cNvPr id="13" name="TextBox 13"/>
          <p:cNvSpPr txBox="1">
            <a:spLocks noChangeArrowheads="1"/>
          </p:cNvSpPr>
          <p:nvPr/>
        </p:nvSpPr>
        <p:spPr bwMode="auto">
          <a:xfrm>
            <a:off x="5727701" y="3439584"/>
            <a:ext cx="1292225" cy="692497"/>
          </a:xfrm>
          <a:prstGeom prst="rect">
            <a:avLst/>
          </a:prstGeom>
          <a:noFill/>
          <a:ln w="9525">
            <a:noFill/>
            <a:miter lim="800000"/>
            <a:headEnd/>
            <a:tailEnd/>
          </a:ln>
        </p:spPr>
        <p:txBody>
          <a:bodyPr lIns="0" tIns="0" rIns="0" bIns="0">
            <a:spAutoFit/>
          </a:bodyPr>
          <a:lstStyle/>
          <a:p>
            <a:pPr>
              <a:lnSpc>
                <a:spcPts val="1800"/>
              </a:lnSpc>
            </a:pPr>
            <a:r>
              <a:rPr lang="en-CA" sz="1600" b="1">
                <a:solidFill>
                  <a:srgbClr val="000000"/>
                </a:solidFill>
                <a:latin typeface="Arial Bold"/>
                <a:ea typeface="Arial Bold"/>
                <a:cs typeface="Arial Bold"/>
              </a:rPr>
              <a:t>Les sites des entreprises</a:t>
            </a:r>
          </a:p>
          <a:p>
            <a:pPr>
              <a:lnSpc>
                <a:spcPts val="1838"/>
              </a:lnSpc>
            </a:pPr>
            <a:endParaRPr lang="en-CA" sz="1500">
              <a:solidFill>
                <a:srgbClr val="000000"/>
              </a:solidFill>
              <a:latin typeface="Calibri" pitchFamily="34" charset="0"/>
              <a:cs typeface="Arial" pitchFamily="34" charset="0"/>
            </a:endParaRPr>
          </a:p>
        </p:txBody>
      </p:sp>
      <p:sp>
        <p:nvSpPr>
          <p:cNvPr id="14" name="TextBox 14"/>
          <p:cNvSpPr txBox="1"/>
          <p:nvPr/>
        </p:nvSpPr>
        <p:spPr>
          <a:xfrm>
            <a:off x="7823200" y="3037417"/>
            <a:ext cx="888064" cy="461665"/>
          </a:xfrm>
          <a:prstGeom prst="rect">
            <a:avLst/>
          </a:prstGeom>
          <a:noFill/>
        </p:spPr>
        <p:txBody>
          <a:bodyPr wrap="none" lIns="0" tIns="0" rIns="0" bIns="0">
            <a:spAutoFit/>
          </a:bodyPr>
          <a:lstStyle/>
          <a:p>
            <a:pPr fontAlgn="auto">
              <a:lnSpc>
                <a:spcPts val="1800"/>
              </a:lnSpc>
              <a:spcBef>
                <a:spcPts val="0"/>
              </a:spcBef>
              <a:spcAft>
                <a:spcPts val="0"/>
              </a:spcAft>
              <a:defRPr/>
            </a:pPr>
            <a:r>
              <a:rPr lang="en-CA" sz="1608" b="1">
                <a:solidFill>
                  <a:srgbClr val="000000"/>
                </a:solidFill>
                <a:latin typeface="Arial Bold"/>
                <a:cs typeface="Arial Bold"/>
              </a:rPr>
              <a:t>Les sites</a:t>
            </a:r>
          </a:p>
          <a:p>
            <a:pPr fontAlgn="auto">
              <a:lnSpc>
                <a:spcPts val="1840"/>
              </a:lnSpc>
              <a:spcBef>
                <a:spcPts val="0"/>
              </a:spcBef>
              <a:spcAft>
                <a:spcPts val="0"/>
              </a:spcAft>
              <a:defRPr/>
            </a:pPr>
            <a:endParaRPr lang="en-CA" sz="1598">
              <a:solidFill>
                <a:srgbClr val="000000"/>
              </a:solidFill>
              <a:latin typeface="+mn-lt"/>
            </a:endParaRPr>
          </a:p>
        </p:txBody>
      </p:sp>
      <p:sp>
        <p:nvSpPr>
          <p:cNvPr id="15" name="TextBox 15"/>
          <p:cNvSpPr txBox="1"/>
          <p:nvPr/>
        </p:nvSpPr>
        <p:spPr>
          <a:xfrm>
            <a:off x="7569200" y="3249084"/>
            <a:ext cx="1404231" cy="461665"/>
          </a:xfrm>
          <a:prstGeom prst="rect">
            <a:avLst/>
          </a:prstGeom>
          <a:noFill/>
        </p:spPr>
        <p:txBody>
          <a:bodyPr wrap="none" lIns="0" tIns="0" rIns="0" bIns="0">
            <a:spAutoFit/>
          </a:bodyPr>
          <a:lstStyle/>
          <a:p>
            <a:pPr fontAlgn="auto">
              <a:lnSpc>
                <a:spcPts val="1800"/>
              </a:lnSpc>
              <a:spcBef>
                <a:spcPts val="0"/>
              </a:spcBef>
              <a:spcAft>
                <a:spcPts val="0"/>
              </a:spcAft>
              <a:defRPr/>
            </a:pPr>
            <a:r>
              <a:rPr lang="en-CA" sz="1606" b="1">
                <a:solidFill>
                  <a:srgbClr val="000000"/>
                </a:solidFill>
                <a:latin typeface="Arial Bold"/>
                <a:cs typeface="Arial Bold"/>
              </a:rPr>
              <a:t>institutionnels</a:t>
            </a:r>
          </a:p>
          <a:p>
            <a:pPr fontAlgn="auto">
              <a:lnSpc>
                <a:spcPts val="1840"/>
              </a:lnSpc>
              <a:spcBef>
                <a:spcPts val="0"/>
              </a:spcBef>
              <a:spcAft>
                <a:spcPts val="0"/>
              </a:spcAft>
              <a:defRPr/>
            </a:pPr>
            <a:endParaRPr lang="en-CA" sz="1596">
              <a:solidFill>
                <a:srgbClr val="000000"/>
              </a:solidFill>
              <a:latin typeface="+mn-lt"/>
            </a:endParaRPr>
          </a:p>
        </p:txBody>
      </p:sp>
      <p:sp>
        <p:nvSpPr>
          <p:cNvPr id="16" name="TextBox 16"/>
          <p:cNvSpPr txBox="1"/>
          <p:nvPr/>
        </p:nvSpPr>
        <p:spPr>
          <a:xfrm>
            <a:off x="139700" y="3524250"/>
            <a:ext cx="2010102" cy="538609"/>
          </a:xfrm>
          <a:prstGeom prst="rect">
            <a:avLst/>
          </a:prstGeom>
          <a:noFill/>
        </p:spPr>
        <p:txBody>
          <a:bodyPr wrap="none" lIns="0" tIns="0" rIns="0" bIns="0">
            <a:spAutoFit/>
          </a:bodyPr>
          <a:lstStyle/>
          <a:p>
            <a:pPr indent="27432" fontAlgn="auto">
              <a:lnSpc>
                <a:spcPts val="1400"/>
              </a:lnSpc>
              <a:spcBef>
                <a:spcPts val="0"/>
              </a:spcBef>
              <a:spcAft>
                <a:spcPts val="0"/>
              </a:spcAft>
              <a:defRPr/>
            </a:pPr>
            <a:r>
              <a:rPr lang="en-CA" sz="1596">
                <a:solidFill>
                  <a:srgbClr val="000000"/>
                </a:solidFill>
                <a:latin typeface="Arial"/>
                <a:cs typeface="Arial"/>
              </a:rPr>
              <a:t>(L’Expansion, L’Usine</a:t>
            </a:r>
            <a:r>
              <a:rPr lang="en-CA" sz="1596">
                <a:solidFill>
                  <a:srgbClr val="000000"/>
                </a:solidFill>
                <a:latin typeface="Times New Roman"/>
              </a:rPr>
              <a:t/>
            </a:r>
            <a:br>
              <a:rPr lang="en-CA" sz="1596">
                <a:solidFill>
                  <a:srgbClr val="000000"/>
                </a:solidFill>
                <a:latin typeface="Times New Roman"/>
              </a:rPr>
            </a:br>
            <a:r>
              <a:rPr lang="en-CA" sz="1596">
                <a:solidFill>
                  <a:srgbClr val="000000"/>
                </a:solidFill>
                <a:latin typeface="Arial"/>
                <a:cs typeface="Arial"/>
              </a:rPr>
              <a:t>nouvelle, L’Entreprise,</a:t>
            </a:r>
          </a:p>
          <a:p>
            <a:pPr fontAlgn="auto">
              <a:lnSpc>
                <a:spcPts val="1440"/>
              </a:lnSpc>
              <a:spcBef>
                <a:spcPts val="0"/>
              </a:spcBef>
              <a:spcAft>
                <a:spcPts val="0"/>
              </a:spcAft>
              <a:defRPr/>
            </a:pPr>
            <a:endParaRPr lang="en-CA" sz="1596">
              <a:solidFill>
                <a:srgbClr val="000000"/>
              </a:solidFill>
              <a:latin typeface="+mn-lt"/>
            </a:endParaRPr>
          </a:p>
        </p:txBody>
      </p:sp>
      <p:sp>
        <p:nvSpPr>
          <p:cNvPr id="17" name="TextBox 17"/>
          <p:cNvSpPr txBox="1"/>
          <p:nvPr/>
        </p:nvSpPr>
        <p:spPr>
          <a:xfrm>
            <a:off x="292100" y="3905250"/>
            <a:ext cx="1702389" cy="654025"/>
          </a:xfrm>
          <a:prstGeom prst="rect">
            <a:avLst/>
          </a:prstGeom>
          <a:noFill/>
        </p:spPr>
        <p:txBody>
          <a:bodyPr wrap="none" lIns="0" tIns="0" rIns="0" bIns="0">
            <a:spAutoFit/>
          </a:bodyPr>
          <a:lstStyle/>
          <a:p>
            <a:pPr indent="310896" fontAlgn="auto">
              <a:lnSpc>
                <a:spcPts val="1700"/>
              </a:lnSpc>
              <a:spcBef>
                <a:spcPts val="0"/>
              </a:spcBef>
              <a:spcAft>
                <a:spcPts val="0"/>
              </a:spcAft>
              <a:defRPr/>
            </a:pPr>
            <a:r>
              <a:rPr lang="en-CA" sz="1596">
                <a:solidFill>
                  <a:srgbClr val="000000"/>
                </a:solidFill>
                <a:latin typeface="Arial"/>
                <a:cs typeface="Arial"/>
              </a:rPr>
              <a:t>Challenges,</a:t>
            </a:r>
            <a:r>
              <a:rPr lang="en-CA" sz="1596">
                <a:solidFill>
                  <a:srgbClr val="000000"/>
                </a:solidFill>
                <a:latin typeface="Times New Roman"/>
              </a:rPr>
              <a:t/>
            </a:r>
            <a:br>
              <a:rPr lang="en-CA" sz="1596">
                <a:solidFill>
                  <a:srgbClr val="000000"/>
                </a:solidFill>
                <a:latin typeface="Times New Roman"/>
              </a:rPr>
            </a:br>
            <a:r>
              <a:rPr lang="en-CA" sz="1596">
                <a:solidFill>
                  <a:srgbClr val="000000"/>
                </a:solidFill>
                <a:latin typeface="Arial"/>
                <a:cs typeface="Arial"/>
              </a:rPr>
              <a:t>Management, etc.)</a:t>
            </a:r>
          </a:p>
          <a:p>
            <a:pPr fontAlgn="auto">
              <a:lnSpc>
                <a:spcPts val="1670"/>
              </a:lnSpc>
              <a:spcBef>
                <a:spcPts val="0"/>
              </a:spcBef>
              <a:spcAft>
                <a:spcPts val="0"/>
              </a:spcAft>
              <a:defRPr/>
            </a:pPr>
            <a:endParaRPr lang="en-CA" sz="1596">
              <a:solidFill>
                <a:srgbClr val="000000"/>
              </a:solidFill>
              <a:latin typeface="+mn-lt"/>
            </a:endParaRPr>
          </a:p>
        </p:txBody>
      </p:sp>
      <p:sp>
        <p:nvSpPr>
          <p:cNvPr id="18" name="TextBox 18"/>
          <p:cNvSpPr txBox="1">
            <a:spLocks noChangeArrowheads="1"/>
          </p:cNvSpPr>
          <p:nvPr/>
        </p:nvSpPr>
        <p:spPr bwMode="auto">
          <a:xfrm>
            <a:off x="2260600" y="3640667"/>
            <a:ext cx="1590675" cy="333425"/>
          </a:xfrm>
          <a:prstGeom prst="rect">
            <a:avLst/>
          </a:prstGeom>
          <a:noFill/>
          <a:ln w="9525">
            <a:noFill/>
            <a:miter lim="800000"/>
            <a:headEnd/>
            <a:tailEnd/>
          </a:ln>
        </p:spPr>
        <p:txBody>
          <a:bodyPr lIns="0" tIns="0" rIns="0" bIns="0">
            <a:spAutoFit/>
          </a:bodyPr>
          <a:lstStyle/>
          <a:p>
            <a:pPr>
              <a:lnSpc>
                <a:spcPts val="1300"/>
              </a:lnSpc>
              <a:tabLst>
                <a:tab pos="3556000" algn="l"/>
              </a:tabLst>
            </a:pPr>
            <a:r>
              <a:rPr lang="en-CA" sz="1600" b="1">
                <a:solidFill>
                  <a:srgbClr val="000000"/>
                </a:solidFill>
                <a:latin typeface="Arial Bold"/>
                <a:ea typeface="Arial Bold"/>
                <a:cs typeface="Arial Bold"/>
              </a:rPr>
              <a:t>d’entreprises</a:t>
            </a:r>
            <a:r>
              <a:rPr lang="en-CA" sz="1500">
                <a:solidFill>
                  <a:srgbClr val="000000"/>
                </a:solidFill>
                <a:latin typeface="Times New Roman" pitchFamily="18" charset="0"/>
                <a:cs typeface="Arial" pitchFamily="34" charset="0"/>
              </a:rPr>
              <a:t/>
            </a:r>
            <a:br>
              <a:rPr lang="en-CA" sz="1500">
                <a:solidFill>
                  <a:srgbClr val="000000"/>
                </a:solidFill>
                <a:latin typeface="Times New Roman" pitchFamily="18" charset="0"/>
                <a:cs typeface="Arial" pitchFamily="34" charset="0"/>
              </a:rPr>
            </a:br>
            <a:r>
              <a:rPr lang="en-CA" sz="1600" b="1">
                <a:solidFill>
                  <a:srgbClr val="000000"/>
                </a:solidFill>
                <a:latin typeface="Arial Bold"/>
                <a:ea typeface="Arial Bold"/>
                <a:cs typeface="Arial Bold"/>
              </a:rPr>
              <a:t>	</a:t>
            </a:r>
            <a:endParaRPr lang="en-CA" sz="1500">
              <a:solidFill>
                <a:srgbClr val="000000"/>
              </a:solidFill>
              <a:latin typeface="Calibri" pitchFamily="34" charset="0"/>
              <a:cs typeface="Arial" pitchFamily="34" charset="0"/>
            </a:endParaRPr>
          </a:p>
        </p:txBody>
      </p:sp>
      <p:sp>
        <p:nvSpPr>
          <p:cNvPr id="19" name="TextBox 19"/>
          <p:cNvSpPr txBox="1"/>
          <p:nvPr/>
        </p:nvSpPr>
        <p:spPr>
          <a:xfrm>
            <a:off x="6413500" y="3862917"/>
            <a:ext cx="1070806" cy="730969"/>
          </a:xfrm>
          <a:prstGeom prst="rect">
            <a:avLst/>
          </a:prstGeom>
          <a:noFill/>
        </p:spPr>
        <p:txBody>
          <a:bodyPr wrap="none" lIns="0" tIns="0" rIns="0" bIns="0">
            <a:spAutoFit/>
          </a:bodyPr>
          <a:lstStyle/>
          <a:p>
            <a:pPr indent="92963" fontAlgn="auto">
              <a:lnSpc>
                <a:spcPts val="1900"/>
              </a:lnSpc>
              <a:spcBef>
                <a:spcPts val="0"/>
              </a:spcBef>
              <a:spcAft>
                <a:spcPts val="0"/>
              </a:spcAft>
              <a:defRPr/>
            </a:pPr>
            <a:r>
              <a:rPr lang="en-CA" sz="1606" b="1">
                <a:solidFill>
                  <a:srgbClr val="000000"/>
                </a:solidFill>
                <a:latin typeface="Arial Bold"/>
                <a:cs typeface="Arial Bold"/>
              </a:rPr>
              <a:t>Les sites</a:t>
            </a:r>
            <a:r>
              <a:rPr lang="en-CA" sz="1596">
                <a:solidFill>
                  <a:srgbClr val="000000"/>
                </a:solidFill>
                <a:latin typeface="Times New Roman"/>
              </a:rPr>
              <a:t/>
            </a:r>
            <a:br>
              <a:rPr lang="en-CA" sz="1596">
                <a:solidFill>
                  <a:srgbClr val="000000"/>
                </a:solidFill>
                <a:latin typeface="Times New Roman"/>
              </a:rPr>
            </a:br>
            <a:r>
              <a:rPr lang="en-CA" sz="1606" b="1">
                <a:solidFill>
                  <a:srgbClr val="000000"/>
                </a:solidFill>
                <a:latin typeface="Arial Bold"/>
                <a:cs typeface="Arial Bold"/>
              </a:rPr>
              <a:t>des revues</a:t>
            </a:r>
          </a:p>
          <a:p>
            <a:pPr fontAlgn="auto">
              <a:lnSpc>
                <a:spcPts val="1915"/>
              </a:lnSpc>
              <a:spcBef>
                <a:spcPts val="0"/>
              </a:spcBef>
              <a:spcAft>
                <a:spcPts val="0"/>
              </a:spcAft>
              <a:defRPr/>
            </a:pPr>
            <a:endParaRPr lang="en-CA" sz="1596">
              <a:solidFill>
                <a:srgbClr val="000000"/>
              </a:solidFill>
              <a:latin typeface="+mn-lt"/>
            </a:endParaRPr>
          </a:p>
        </p:txBody>
      </p:sp>
      <p:sp>
        <p:nvSpPr>
          <p:cNvPr id="20" name="TextBox 20"/>
          <p:cNvSpPr txBox="1"/>
          <p:nvPr/>
        </p:nvSpPr>
        <p:spPr>
          <a:xfrm>
            <a:off x="6946900" y="4423833"/>
            <a:ext cx="1288814" cy="730969"/>
          </a:xfrm>
          <a:prstGeom prst="rect">
            <a:avLst/>
          </a:prstGeom>
          <a:noFill/>
        </p:spPr>
        <p:txBody>
          <a:bodyPr wrap="none" lIns="0" tIns="0" rIns="0" bIns="0">
            <a:spAutoFit/>
          </a:bodyPr>
          <a:lstStyle/>
          <a:p>
            <a:pPr fontAlgn="auto">
              <a:lnSpc>
                <a:spcPts val="1900"/>
              </a:lnSpc>
              <a:spcBef>
                <a:spcPts val="0"/>
              </a:spcBef>
              <a:spcAft>
                <a:spcPts val="0"/>
              </a:spcAft>
              <a:defRPr/>
            </a:pPr>
            <a:r>
              <a:rPr lang="en-CA" sz="1606" b="1">
                <a:solidFill>
                  <a:srgbClr val="000000"/>
                </a:solidFill>
                <a:latin typeface="Arial Bold"/>
                <a:cs typeface="Arial Bold"/>
              </a:rPr>
              <a:t>Les sites des</a:t>
            </a:r>
            <a:r>
              <a:rPr lang="en-CA" sz="1596">
                <a:solidFill>
                  <a:srgbClr val="000000"/>
                </a:solidFill>
                <a:latin typeface="Times New Roman"/>
              </a:rPr>
              <a:t/>
            </a:r>
            <a:br>
              <a:rPr lang="en-CA" sz="1596">
                <a:solidFill>
                  <a:srgbClr val="000000"/>
                </a:solidFill>
                <a:latin typeface="Times New Roman"/>
              </a:rPr>
            </a:br>
            <a:r>
              <a:rPr lang="en-CA" sz="1606" b="1">
                <a:solidFill>
                  <a:srgbClr val="000000"/>
                </a:solidFill>
                <a:latin typeface="Arial Bold"/>
                <a:cs typeface="Arial Bold"/>
              </a:rPr>
              <a:t>associations</a:t>
            </a:r>
          </a:p>
          <a:p>
            <a:pPr fontAlgn="auto">
              <a:lnSpc>
                <a:spcPts val="1920"/>
              </a:lnSpc>
              <a:spcBef>
                <a:spcPts val="0"/>
              </a:spcBef>
              <a:spcAft>
                <a:spcPts val="0"/>
              </a:spcAft>
              <a:defRPr/>
            </a:pPr>
            <a:endParaRPr lang="en-CA" sz="1596">
              <a:solidFill>
                <a:srgbClr val="000000"/>
              </a:solidFill>
              <a:latin typeface="+mn-lt"/>
            </a:endParaRPr>
          </a:p>
        </p:txBody>
      </p:sp>
      <p:sp>
        <p:nvSpPr>
          <p:cNvPr id="6166" name="Oval 22"/>
          <p:cNvSpPr>
            <a:spLocks noChangeArrowheads="1"/>
          </p:cNvSpPr>
          <p:nvPr/>
        </p:nvSpPr>
        <p:spPr bwMode="auto">
          <a:xfrm>
            <a:off x="900114" y="1477698"/>
            <a:ext cx="2879725" cy="660135"/>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fr-FR" b="1"/>
              <a:t>Presse</a:t>
            </a:r>
          </a:p>
        </p:txBody>
      </p:sp>
      <p:sp>
        <p:nvSpPr>
          <p:cNvPr id="6167" name="Oval 23"/>
          <p:cNvSpPr>
            <a:spLocks noChangeArrowheads="1"/>
          </p:cNvSpPr>
          <p:nvPr/>
        </p:nvSpPr>
        <p:spPr bwMode="auto">
          <a:xfrm>
            <a:off x="5435600" y="1537230"/>
            <a:ext cx="3097213" cy="660136"/>
          </a:xfrm>
          <a:prstGeom prst="ellipse">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fr-FR" b="1" dirty="0"/>
              <a:t>Web (Internet)</a:t>
            </a:r>
          </a:p>
        </p:txBody>
      </p:sp>
      <p:sp>
        <p:nvSpPr>
          <p:cNvPr id="6169" name="Line 25"/>
          <p:cNvSpPr>
            <a:spLocks noChangeShapeType="1"/>
          </p:cNvSpPr>
          <p:nvPr/>
        </p:nvSpPr>
        <p:spPr bwMode="auto">
          <a:xfrm>
            <a:off x="1116013" y="2017449"/>
            <a:ext cx="0" cy="780521"/>
          </a:xfrm>
          <a:prstGeom prst="line">
            <a:avLst/>
          </a:prstGeom>
          <a:noFill/>
          <a:ln w="25400">
            <a:solidFill>
              <a:schemeClr val="tx1"/>
            </a:solidFill>
            <a:round/>
            <a:headEnd/>
            <a:tailEnd type="arrow" w="med" len="med"/>
          </a:ln>
        </p:spPr>
        <p:txBody>
          <a:bodyPr/>
          <a:lstStyle/>
          <a:p>
            <a:endParaRPr lang="fr-FR"/>
          </a:p>
        </p:txBody>
      </p:sp>
      <p:sp>
        <p:nvSpPr>
          <p:cNvPr id="6170" name="Line 26"/>
          <p:cNvSpPr>
            <a:spLocks noChangeShapeType="1"/>
          </p:cNvSpPr>
          <p:nvPr/>
        </p:nvSpPr>
        <p:spPr bwMode="auto">
          <a:xfrm>
            <a:off x="6659563" y="2197366"/>
            <a:ext cx="0" cy="1140354"/>
          </a:xfrm>
          <a:prstGeom prst="line">
            <a:avLst/>
          </a:prstGeom>
          <a:noFill/>
          <a:ln w="25400">
            <a:solidFill>
              <a:schemeClr val="tx1"/>
            </a:solidFill>
            <a:round/>
            <a:headEnd/>
            <a:tailEnd type="arrow" w="med" len="med"/>
          </a:ln>
        </p:spPr>
        <p:txBody>
          <a:bodyPr/>
          <a:lstStyle/>
          <a:p>
            <a:endParaRPr lang="fr-FR"/>
          </a:p>
        </p:txBody>
      </p:sp>
      <p:sp>
        <p:nvSpPr>
          <p:cNvPr id="6171" name="Line 27"/>
          <p:cNvSpPr>
            <a:spLocks noChangeShapeType="1"/>
          </p:cNvSpPr>
          <p:nvPr/>
        </p:nvSpPr>
        <p:spPr bwMode="auto">
          <a:xfrm>
            <a:off x="7092950" y="2197365"/>
            <a:ext cx="0" cy="1620573"/>
          </a:xfrm>
          <a:prstGeom prst="line">
            <a:avLst/>
          </a:prstGeom>
          <a:noFill/>
          <a:ln w="25400">
            <a:solidFill>
              <a:schemeClr val="tx1"/>
            </a:solidFill>
            <a:round/>
            <a:headEnd/>
            <a:tailEnd type="arrow" w="med" len="med"/>
          </a:ln>
        </p:spPr>
        <p:txBody>
          <a:bodyPr/>
          <a:lstStyle/>
          <a:p>
            <a:endParaRPr lang="fr-FR"/>
          </a:p>
        </p:txBody>
      </p:sp>
      <p:sp>
        <p:nvSpPr>
          <p:cNvPr id="6172" name="Line 28"/>
          <p:cNvSpPr>
            <a:spLocks noChangeShapeType="1"/>
          </p:cNvSpPr>
          <p:nvPr/>
        </p:nvSpPr>
        <p:spPr bwMode="auto">
          <a:xfrm>
            <a:off x="7524750" y="2197366"/>
            <a:ext cx="0" cy="2219854"/>
          </a:xfrm>
          <a:prstGeom prst="line">
            <a:avLst/>
          </a:prstGeom>
          <a:noFill/>
          <a:ln w="25400">
            <a:solidFill>
              <a:schemeClr val="tx1"/>
            </a:solidFill>
            <a:round/>
            <a:headEnd/>
            <a:tailEnd type="arrow" w="med" len="med"/>
          </a:ln>
        </p:spPr>
        <p:txBody>
          <a:bodyPr/>
          <a:lstStyle/>
          <a:p>
            <a:endParaRPr lang="fr-FR"/>
          </a:p>
        </p:txBody>
      </p:sp>
      <p:sp>
        <p:nvSpPr>
          <p:cNvPr id="6173" name="Line 29"/>
          <p:cNvSpPr>
            <a:spLocks noChangeShapeType="1"/>
          </p:cNvSpPr>
          <p:nvPr/>
        </p:nvSpPr>
        <p:spPr bwMode="auto">
          <a:xfrm>
            <a:off x="8316913" y="2076979"/>
            <a:ext cx="0" cy="900907"/>
          </a:xfrm>
          <a:prstGeom prst="line">
            <a:avLst/>
          </a:prstGeom>
          <a:noFill/>
          <a:ln w="25400">
            <a:solidFill>
              <a:schemeClr val="tx1"/>
            </a:solidFill>
            <a:round/>
            <a:headEnd/>
            <a:tailEnd type="arrow" w="med" len="med"/>
          </a:ln>
        </p:spPr>
        <p:txBody>
          <a:bodyPr/>
          <a:lstStyle/>
          <a:p>
            <a:endParaRPr lang="fr-FR"/>
          </a:p>
        </p:txBody>
      </p:sp>
      <p:sp>
        <p:nvSpPr>
          <p:cNvPr id="6174" name="Line 30"/>
          <p:cNvSpPr>
            <a:spLocks noChangeShapeType="1"/>
          </p:cNvSpPr>
          <p:nvPr/>
        </p:nvSpPr>
        <p:spPr bwMode="auto">
          <a:xfrm>
            <a:off x="2484438" y="2137833"/>
            <a:ext cx="0" cy="1259417"/>
          </a:xfrm>
          <a:prstGeom prst="line">
            <a:avLst/>
          </a:prstGeom>
          <a:noFill/>
          <a:ln w="25400">
            <a:solidFill>
              <a:schemeClr val="tx1"/>
            </a:solidFill>
            <a:round/>
            <a:headEnd/>
            <a:tailEnd type="arrow" w="med" len="med"/>
          </a:ln>
        </p:spPr>
        <p:txBody>
          <a:bodyPr/>
          <a:lstStyle/>
          <a:p>
            <a:endParaRPr lang="fr-FR"/>
          </a:p>
        </p:txBody>
      </p:sp>
      <p:sp>
        <p:nvSpPr>
          <p:cNvPr id="6175" name="Line 31"/>
          <p:cNvSpPr>
            <a:spLocks noChangeShapeType="1"/>
          </p:cNvSpPr>
          <p:nvPr/>
        </p:nvSpPr>
        <p:spPr bwMode="auto">
          <a:xfrm>
            <a:off x="3276600" y="2076980"/>
            <a:ext cx="0" cy="600604"/>
          </a:xfrm>
          <a:prstGeom prst="line">
            <a:avLst/>
          </a:prstGeom>
          <a:noFill/>
          <a:ln w="25400">
            <a:solidFill>
              <a:schemeClr val="tx1"/>
            </a:solidFill>
            <a:round/>
            <a:headEnd/>
            <a:tailEnd type="arrow" w="med" len="med"/>
          </a:ln>
        </p:spPr>
        <p:txBody>
          <a:bodyPr/>
          <a:lstStyle/>
          <a:p>
            <a:endParaRPr lang="fr-FR"/>
          </a:p>
        </p:txBody>
      </p:sp>
      <p:sp>
        <p:nvSpPr>
          <p:cNvPr id="6176" name="Line 32"/>
          <p:cNvSpPr>
            <a:spLocks noChangeShapeType="1"/>
          </p:cNvSpPr>
          <p:nvPr/>
        </p:nvSpPr>
        <p:spPr bwMode="auto">
          <a:xfrm>
            <a:off x="5795963" y="2076980"/>
            <a:ext cx="0" cy="660136"/>
          </a:xfrm>
          <a:prstGeom prst="line">
            <a:avLst/>
          </a:prstGeom>
          <a:noFill/>
          <a:ln w="25400">
            <a:solidFill>
              <a:schemeClr val="tx1"/>
            </a:solidFill>
            <a:round/>
            <a:headEnd/>
            <a:tailEnd type="arrow" w="med" len="med"/>
          </a:ln>
        </p:spPr>
        <p:txBody>
          <a:bodyPr/>
          <a:lstStyle/>
          <a:p>
            <a:endParaRPr lang="fr-FR"/>
          </a:p>
        </p:txBody>
      </p:sp>
      <p:sp>
        <p:nvSpPr>
          <p:cNvPr id="6177" name="Line 33"/>
          <p:cNvSpPr>
            <a:spLocks noChangeShapeType="1"/>
          </p:cNvSpPr>
          <p:nvPr/>
        </p:nvSpPr>
        <p:spPr bwMode="auto">
          <a:xfrm>
            <a:off x="2124076" y="4177771"/>
            <a:ext cx="3960813" cy="0"/>
          </a:xfrm>
          <a:prstGeom prst="line">
            <a:avLst/>
          </a:prstGeom>
          <a:noFill/>
          <a:ln w="15875">
            <a:solidFill>
              <a:schemeClr val="tx1"/>
            </a:solidFill>
            <a:prstDash val="dash"/>
            <a:round/>
            <a:headEnd type="triangle" w="med" len="med"/>
            <a:tailEnd type="arrow" w="med" len="med"/>
          </a:ln>
        </p:spPr>
        <p:txBody>
          <a:bodyPr/>
          <a:lstStyle/>
          <a:p>
            <a:endParaRPr lang="fr-FR"/>
          </a:p>
        </p:txBody>
      </p:sp>
      <p:sp>
        <p:nvSpPr>
          <p:cNvPr id="6178" name="Line 34"/>
          <p:cNvSpPr>
            <a:spLocks noChangeShapeType="1"/>
          </p:cNvSpPr>
          <p:nvPr/>
        </p:nvSpPr>
        <p:spPr bwMode="auto">
          <a:xfrm>
            <a:off x="3635375" y="3638021"/>
            <a:ext cx="1873250" cy="0"/>
          </a:xfrm>
          <a:prstGeom prst="line">
            <a:avLst/>
          </a:prstGeom>
          <a:noFill/>
          <a:ln w="15875">
            <a:solidFill>
              <a:schemeClr val="tx1"/>
            </a:solidFill>
            <a:prstDash val="dash"/>
            <a:round/>
            <a:headEnd type="triangle" w="med" len="med"/>
            <a:tailEnd type="arrow" w="med" len="med"/>
          </a:ln>
        </p:spPr>
        <p:txBody>
          <a:bodyPr/>
          <a:lstStyle/>
          <a:p>
            <a:endParaRPr lang="fr-FR"/>
          </a:p>
        </p:txBody>
      </p:sp>
      <p:sp>
        <p:nvSpPr>
          <p:cNvPr id="6179" name="Line 35"/>
          <p:cNvSpPr>
            <a:spLocks noChangeShapeType="1"/>
          </p:cNvSpPr>
          <p:nvPr/>
        </p:nvSpPr>
        <p:spPr bwMode="auto">
          <a:xfrm>
            <a:off x="3995738" y="3096948"/>
            <a:ext cx="792162" cy="0"/>
          </a:xfrm>
          <a:prstGeom prst="line">
            <a:avLst/>
          </a:prstGeom>
          <a:noFill/>
          <a:ln w="15875">
            <a:solidFill>
              <a:schemeClr val="tx1"/>
            </a:solidFill>
            <a:prstDash val="dash"/>
            <a:round/>
            <a:headEnd type="triangle" w="med" len="med"/>
            <a:tailEnd type="arrow" w="med" len="med"/>
          </a:ln>
        </p:spPr>
        <p:txBody>
          <a:bodyPr/>
          <a:lstStyle/>
          <a:p>
            <a:endParaRPr lang="fr-FR"/>
          </a:p>
        </p:txBody>
      </p:sp>
      <p:sp>
        <p:nvSpPr>
          <p:cNvPr id="31" name="ZoneTexte 30"/>
          <p:cNvSpPr txBox="1"/>
          <p:nvPr/>
        </p:nvSpPr>
        <p:spPr>
          <a:xfrm>
            <a:off x="2267744" y="193204"/>
            <a:ext cx="5184576" cy="461665"/>
          </a:xfrm>
          <a:prstGeom prst="rect">
            <a:avLst/>
          </a:prstGeom>
          <a:noFill/>
        </p:spPr>
        <p:txBody>
          <a:bodyPr wrap="square" rtlCol="0">
            <a:spAutoFit/>
          </a:bodyPr>
          <a:lstStyle/>
          <a:p>
            <a:r>
              <a:rPr lang="fr-FR" sz="2400" b="1" dirty="0" smtClean="0"/>
              <a:t>Etape 3 : la recherche d’informations</a:t>
            </a:r>
            <a:endParaRPr lang="fr-FR" sz="2400" b="1" dirty="0"/>
          </a:p>
        </p:txBody>
      </p:sp>
      <p:sp>
        <p:nvSpPr>
          <p:cNvPr id="32" name="Espace réservé de la date 31"/>
          <p:cNvSpPr>
            <a:spLocks noGrp="1"/>
          </p:cNvSpPr>
          <p:nvPr>
            <p:ph type="dt" sz="half" idx="10"/>
          </p:nvPr>
        </p:nvSpPr>
        <p:spPr/>
        <p:txBody>
          <a:bodyPr/>
          <a:lstStyle/>
          <a:p>
            <a:pPr>
              <a:defRPr/>
            </a:pPr>
            <a:r>
              <a:rPr lang="fr-FR" smtClean="0"/>
              <a:t>12/04/2012</a:t>
            </a:r>
            <a:endParaRPr lang="fr-FR"/>
          </a:p>
        </p:txBody>
      </p:sp>
      <p:sp>
        <p:nvSpPr>
          <p:cNvPr id="33" name="Espace réservé du numéro de diapositive 32"/>
          <p:cNvSpPr>
            <a:spLocks noGrp="1"/>
          </p:cNvSpPr>
          <p:nvPr>
            <p:ph type="sldNum" sz="quarter" idx="12"/>
          </p:nvPr>
        </p:nvSpPr>
        <p:spPr/>
        <p:txBody>
          <a:bodyPr/>
          <a:lstStyle/>
          <a:p>
            <a:pPr>
              <a:defRPr/>
            </a:pPr>
            <a:fld id="{0590F5C1-92FD-4C40-AA83-1864B71F3268}" type="slidenum">
              <a:rPr lang="fr-FR" smtClean="0"/>
              <a:pPr>
                <a:defRPr/>
              </a:pPr>
              <a:t>32</a:t>
            </a:fld>
            <a:endParaRPr lang="fr-FR"/>
          </a:p>
        </p:txBody>
      </p:sp>
      <p:sp>
        <p:nvSpPr>
          <p:cNvPr id="34" name="Espace réservé du pied de page 33"/>
          <p:cNvSpPr>
            <a:spLocks noGrp="1"/>
          </p:cNvSpPr>
          <p:nvPr>
            <p:ph type="ftr" sz="quarter" idx="11"/>
          </p:nvPr>
        </p:nvSpPr>
        <p:spPr/>
        <p:txBody>
          <a:bodyPr/>
          <a:lstStyle/>
          <a:p>
            <a:pPr>
              <a:defRPr/>
            </a:pPr>
            <a:r>
              <a:rPr lang="fr-FR" smtClean="0"/>
              <a:t>D. HOFFSTETTER - V. DURAND</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5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500"/>
                                        <p:tgtEl>
                                          <p:spTgt spid="1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ox(in)">
                                      <p:cBhvr>
                                        <p:cTn id="34" dur="500"/>
                                        <p:tgtEl>
                                          <p:spTgt spid="16"/>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500"/>
                                        <p:tgtEl>
                                          <p:spTgt spid="19"/>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500"/>
                                        <p:tgtEl>
                                          <p:spTgt spid="20"/>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6166"/>
                                        </p:tgtEl>
                                        <p:attrNameLst>
                                          <p:attrName>style.visibility</p:attrName>
                                        </p:attrNameLst>
                                      </p:cBhvr>
                                      <p:to>
                                        <p:strVal val="visible"/>
                                      </p:to>
                                    </p:set>
                                    <p:animEffect transition="in" filter="box(in)">
                                      <p:cBhvr>
                                        <p:cTn id="49" dur="500"/>
                                        <p:tgtEl>
                                          <p:spTgt spid="616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6167"/>
                                        </p:tgtEl>
                                        <p:attrNameLst>
                                          <p:attrName>style.visibility</p:attrName>
                                        </p:attrNameLst>
                                      </p:cBhvr>
                                      <p:to>
                                        <p:strVal val="visible"/>
                                      </p:to>
                                    </p:set>
                                    <p:animEffect transition="in" filter="box(in)">
                                      <p:cBhvr>
                                        <p:cTn id="52" dur="500"/>
                                        <p:tgtEl>
                                          <p:spTgt spid="616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6169"/>
                                        </p:tgtEl>
                                        <p:attrNameLst>
                                          <p:attrName>style.visibility</p:attrName>
                                        </p:attrNameLst>
                                      </p:cBhvr>
                                      <p:to>
                                        <p:strVal val="visible"/>
                                      </p:to>
                                    </p:set>
                                    <p:animEffect transition="in" filter="box(in)">
                                      <p:cBhvr>
                                        <p:cTn id="55" dur="500"/>
                                        <p:tgtEl>
                                          <p:spTgt spid="6169"/>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6170"/>
                                        </p:tgtEl>
                                        <p:attrNameLst>
                                          <p:attrName>style.visibility</p:attrName>
                                        </p:attrNameLst>
                                      </p:cBhvr>
                                      <p:to>
                                        <p:strVal val="visible"/>
                                      </p:to>
                                    </p:set>
                                    <p:animEffect transition="in" filter="box(in)">
                                      <p:cBhvr>
                                        <p:cTn id="58" dur="500"/>
                                        <p:tgtEl>
                                          <p:spTgt spid="6170"/>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6171"/>
                                        </p:tgtEl>
                                        <p:attrNameLst>
                                          <p:attrName>style.visibility</p:attrName>
                                        </p:attrNameLst>
                                      </p:cBhvr>
                                      <p:to>
                                        <p:strVal val="visible"/>
                                      </p:to>
                                    </p:set>
                                    <p:animEffect transition="in" filter="box(in)">
                                      <p:cBhvr>
                                        <p:cTn id="61" dur="500"/>
                                        <p:tgtEl>
                                          <p:spTgt spid="6171"/>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6172"/>
                                        </p:tgtEl>
                                        <p:attrNameLst>
                                          <p:attrName>style.visibility</p:attrName>
                                        </p:attrNameLst>
                                      </p:cBhvr>
                                      <p:to>
                                        <p:strVal val="visible"/>
                                      </p:to>
                                    </p:set>
                                    <p:animEffect transition="in" filter="box(in)">
                                      <p:cBhvr>
                                        <p:cTn id="64" dur="500"/>
                                        <p:tgtEl>
                                          <p:spTgt spid="6172"/>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6173"/>
                                        </p:tgtEl>
                                        <p:attrNameLst>
                                          <p:attrName>style.visibility</p:attrName>
                                        </p:attrNameLst>
                                      </p:cBhvr>
                                      <p:to>
                                        <p:strVal val="visible"/>
                                      </p:to>
                                    </p:set>
                                    <p:animEffect transition="in" filter="box(in)">
                                      <p:cBhvr>
                                        <p:cTn id="67" dur="500"/>
                                        <p:tgtEl>
                                          <p:spTgt spid="6173"/>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6174"/>
                                        </p:tgtEl>
                                        <p:attrNameLst>
                                          <p:attrName>style.visibility</p:attrName>
                                        </p:attrNameLst>
                                      </p:cBhvr>
                                      <p:to>
                                        <p:strVal val="visible"/>
                                      </p:to>
                                    </p:set>
                                    <p:animEffect transition="in" filter="box(in)">
                                      <p:cBhvr>
                                        <p:cTn id="70" dur="500"/>
                                        <p:tgtEl>
                                          <p:spTgt spid="6174"/>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6175"/>
                                        </p:tgtEl>
                                        <p:attrNameLst>
                                          <p:attrName>style.visibility</p:attrName>
                                        </p:attrNameLst>
                                      </p:cBhvr>
                                      <p:to>
                                        <p:strVal val="visible"/>
                                      </p:to>
                                    </p:set>
                                    <p:animEffect transition="in" filter="box(in)">
                                      <p:cBhvr>
                                        <p:cTn id="73" dur="500"/>
                                        <p:tgtEl>
                                          <p:spTgt spid="6175"/>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6176"/>
                                        </p:tgtEl>
                                        <p:attrNameLst>
                                          <p:attrName>style.visibility</p:attrName>
                                        </p:attrNameLst>
                                      </p:cBhvr>
                                      <p:to>
                                        <p:strVal val="visible"/>
                                      </p:to>
                                    </p:set>
                                    <p:animEffect transition="in" filter="box(in)">
                                      <p:cBhvr>
                                        <p:cTn id="76" dur="500"/>
                                        <p:tgtEl>
                                          <p:spTgt spid="6176"/>
                                        </p:tgtEl>
                                      </p:cBhvr>
                                    </p:animEffect>
                                  </p:childTnLst>
                                </p:cTn>
                              </p:par>
                              <p:par>
                                <p:cTn id="77" presetID="4" presetClass="entr" presetSubtype="16" fill="hold" grpId="0" nodeType="withEffect">
                                  <p:stCondLst>
                                    <p:cond delay="0"/>
                                  </p:stCondLst>
                                  <p:childTnLst>
                                    <p:set>
                                      <p:cBhvr>
                                        <p:cTn id="78" dur="1" fill="hold">
                                          <p:stCondLst>
                                            <p:cond delay="0"/>
                                          </p:stCondLst>
                                        </p:cTn>
                                        <p:tgtEl>
                                          <p:spTgt spid="6177"/>
                                        </p:tgtEl>
                                        <p:attrNameLst>
                                          <p:attrName>style.visibility</p:attrName>
                                        </p:attrNameLst>
                                      </p:cBhvr>
                                      <p:to>
                                        <p:strVal val="visible"/>
                                      </p:to>
                                    </p:set>
                                    <p:animEffect transition="in" filter="box(in)">
                                      <p:cBhvr>
                                        <p:cTn id="79" dur="500"/>
                                        <p:tgtEl>
                                          <p:spTgt spid="6177"/>
                                        </p:tgtEl>
                                      </p:cBhvr>
                                    </p:animEffect>
                                  </p:childTnLst>
                                </p:cTn>
                              </p:par>
                              <p:par>
                                <p:cTn id="80" presetID="4" presetClass="entr" presetSubtype="16" fill="hold" grpId="0" nodeType="withEffect">
                                  <p:stCondLst>
                                    <p:cond delay="0"/>
                                  </p:stCondLst>
                                  <p:childTnLst>
                                    <p:set>
                                      <p:cBhvr>
                                        <p:cTn id="81" dur="1" fill="hold">
                                          <p:stCondLst>
                                            <p:cond delay="0"/>
                                          </p:stCondLst>
                                        </p:cTn>
                                        <p:tgtEl>
                                          <p:spTgt spid="6178"/>
                                        </p:tgtEl>
                                        <p:attrNameLst>
                                          <p:attrName>style.visibility</p:attrName>
                                        </p:attrNameLst>
                                      </p:cBhvr>
                                      <p:to>
                                        <p:strVal val="visible"/>
                                      </p:to>
                                    </p:set>
                                    <p:animEffect transition="in" filter="box(in)">
                                      <p:cBhvr>
                                        <p:cTn id="82" dur="500"/>
                                        <p:tgtEl>
                                          <p:spTgt spid="6178"/>
                                        </p:tgtEl>
                                      </p:cBhvr>
                                    </p:animEffect>
                                  </p:childTnLst>
                                </p:cTn>
                              </p:par>
                              <p:par>
                                <p:cTn id="83" presetID="4" presetClass="entr" presetSubtype="16" fill="hold" grpId="0" nodeType="withEffect">
                                  <p:stCondLst>
                                    <p:cond delay="0"/>
                                  </p:stCondLst>
                                  <p:childTnLst>
                                    <p:set>
                                      <p:cBhvr>
                                        <p:cTn id="84" dur="1" fill="hold">
                                          <p:stCondLst>
                                            <p:cond delay="0"/>
                                          </p:stCondLst>
                                        </p:cTn>
                                        <p:tgtEl>
                                          <p:spTgt spid="6179"/>
                                        </p:tgtEl>
                                        <p:attrNameLst>
                                          <p:attrName>style.visibility</p:attrName>
                                        </p:attrNameLst>
                                      </p:cBhvr>
                                      <p:to>
                                        <p:strVal val="visible"/>
                                      </p:to>
                                    </p:set>
                                    <p:animEffect transition="in" filter="box(in)">
                                      <p:cBhvr>
                                        <p:cTn id="85" dur="500"/>
                                        <p:tgtEl>
                                          <p:spTgt spid="6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p:bldP spid="12" grpId="0"/>
      <p:bldP spid="13" grpId="0"/>
      <p:bldP spid="14" grpId="0"/>
      <p:bldP spid="15" grpId="0"/>
      <p:bldP spid="16" grpId="0"/>
      <p:bldP spid="17" grpId="0"/>
      <p:bldP spid="18" grpId="0"/>
      <p:bldP spid="19" grpId="0"/>
      <p:bldP spid="20" grpId="0"/>
      <p:bldP spid="6166" grpId="0" animBg="1"/>
      <p:bldP spid="6167" grpId="0" animBg="1"/>
      <p:bldP spid="6169" grpId="0" animBg="1"/>
      <p:bldP spid="6170" grpId="0" animBg="1"/>
      <p:bldP spid="6171" grpId="0" animBg="1"/>
      <p:bldP spid="6172" grpId="0" animBg="1"/>
      <p:bldP spid="6173" grpId="0" animBg="1"/>
      <p:bldP spid="6174" grpId="0" animBg="1"/>
      <p:bldP spid="6175" grpId="0" animBg="1"/>
      <p:bldP spid="6176" grpId="0" animBg="1"/>
      <p:bldP spid="6177" grpId="0" animBg="1"/>
      <p:bldP spid="6178" grpId="0" animBg="1"/>
      <p:bldP spid="617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bwMode="auto">
          <a:xfrm>
            <a:off x="14402" y="1188848"/>
            <a:ext cx="3721630" cy="363712"/>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a:extLst/>
        </p:spPr>
        <p:txBody>
          <a:bodyPr tIns="36000">
            <a:spAutoFit/>
          </a:bodyPr>
          <a:lstStyle/>
          <a:p>
            <a:pPr defTabSz="449263">
              <a:buClr>
                <a:srgbClr val="000000"/>
              </a:buClr>
              <a:buSzPct val="100000"/>
              <a:buFont typeface="Arial" charset="0"/>
              <a:buNone/>
              <a:defRPr/>
            </a:pPr>
            <a:r>
              <a:rPr lang="fr-FR" sz="1600" dirty="0">
                <a:solidFill>
                  <a:schemeClr val="accent4"/>
                </a:solidFill>
                <a:latin typeface="Arial" charset="0"/>
              </a:rPr>
              <a:t>http://www.enviedagir.jeunes.gouv.fr/</a:t>
            </a:r>
          </a:p>
        </p:txBody>
      </p:sp>
      <p:pic>
        <p:nvPicPr>
          <p:cNvPr id="3074" name="Picture 2"/>
          <p:cNvPicPr>
            <a:picLocks noChangeAspect="1" noChangeArrowheads="1"/>
          </p:cNvPicPr>
          <p:nvPr/>
        </p:nvPicPr>
        <p:blipFill>
          <a:blip r:embed="rId2" cstate="print"/>
          <a:srcRect/>
          <a:stretch>
            <a:fillRect/>
          </a:stretch>
        </p:blipFill>
        <p:spPr bwMode="auto">
          <a:xfrm>
            <a:off x="4986339" y="1221052"/>
            <a:ext cx="3686175" cy="1951302"/>
          </a:xfrm>
          <a:prstGeom prst="rect">
            <a:avLst/>
          </a:prstGeom>
          <a:noFill/>
          <a:ln w="9525">
            <a:noFill/>
            <a:miter lim="800000"/>
            <a:headEnd/>
            <a:tailEnd/>
          </a:ln>
        </p:spPr>
      </p:pic>
      <p:pic>
        <p:nvPicPr>
          <p:cNvPr id="20" name="Picture 3"/>
          <p:cNvPicPr>
            <a:picLocks noChangeAspect="1" noChangeArrowheads="1"/>
          </p:cNvPicPr>
          <p:nvPr/>
        </p:nvPicPr>
        <p:blipFill>
          <a:blip r:embed="rId3" cstate="print"/>
          <a:srcRect/>
          <a:stretch>
            <a:fillRect/>
          </a:stretch>
        </p:blipFill>
        <p:spPr bwMode="auto">
          <a:xfrm>
            <a:off x="5394325" y="3260990"/>
            <a:ext cx="3475038" cy="1800489"/>
          </a:xfrm>
          <a:prstGeom prst="rect">
            <a:avLst/>
          </a:prstGeom>
          <a:noFill/>
          <a:ln w="9525">
            <a:noFill/>
            <a:miter lim="800000"/>
            <a:headEnd/>
            <a:tailEnd/>
          </a:ln>
        </p:spPr>
      </p:pic>
      <p:sp>
        <p:nvSpPr>
          <p:cNvPr id="25" name="Rectangle à coins arrondis 24"/>
          <p:cNvSpPr/>
          <p:nvPr/>
        </p:nvSpPr>
        <p:spPr bwMode="auto">
          <a:xfrm>
            <a:off x="618551" y="2361316"/>
            <a:ext cx="2766371" cy="363712"/>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a:extLst/>
        </p:spPr>
        <p:txBody>
          <a:bodyPr tIns="36000">
            <a:spAutoFit/>
          </a:bodyPr>
          <a:lstStyle/>
          <a:p>
            <a:pPr defTabSz="449263">
              <a:buClr>
                <a:srgbClr val="000000"/>
              </a:buClr>
              <a:buSzPct val="100000"/>
              <a:buFont typeface="Arial" charset="0"/>
              <a:buNone/>
              <a:defRPr/>
            </a:pPr>
            <a:r>
              <a:rPr lang="fr-FR" sz="1600" dirty="0">
                <a:solidFill>
                  <a:schemeClr val="accent4"/>
                </a:solidFill>
                <a:latin typeface="Arial" charset="0"/>
              </a:rPr>
              <a:t>http://www.espritmetis.com/</a:t>
            </a:r>
          </a:p>
        </p:txBody>
      </p:sp>
      <p:sp>
        <p:nvSpPr>
          <p:cNvPr id="26" name="Rectangle à coins arrondis 25"/>
          <p:cNvSpPr/>
          <p:nvPr/>
        </p:nvSpPr>
        <p:spPr bwMode="auto">
          <a:xfrm>
            <a:off x="12700" y="1847008"/>
            <a:ext cx="5161914" cy="363712"/>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a:innerShdw blurRad="63500" dist="50800" dir="2700000">
              <a:prstClr val="black">
                <a:alpha val="50000"/>
              </a:prstClr>
            </a:innerShdw>
          </a:effectLst>
          <a:extLst/>
        </p:spPr>
        <p:txBody>
          <a:bodyPr tIns="36000">
            <a:spAutoFit/>
          </a:bodyPr>
          <a:lstStyle/>
          <a:p>
            <a:pPr defTabSz="449263">
              <a:buClr>
                <a:srgbClr val="000000"/>
              </a:buClr>
              <a:buSzPct val="100000"/>
              <a:buFont typeface="Arial" charset="0"/>
              <a:buNone/>
              <a:defRPr/>
            </a:pPr>
            <a:r>
              <a:rPr lang="fr-FR" sz="1600" dirty="0">
                <a:solidFill>
                  <a:schemeClr val="accent4"/>
                </a:solidFill>
                <a:latin typeface="Arial" charset="0"/>
              </a:rPr>
              <a:t>http://espritmetis.wordpress.com/esprit-metis-le-blog/</a:t>
            </a:r>
          </a:p>
        </p:txBody>
      </p:sp>
      <p:pic>
        <p:nvPicPr>
          <p:cNvPr id="3077" name="Picture 5"/>
          <p:cNvPicPr>
            <a:picLocks noChangeAspect="1" noChangeArrowheads="1"/>
          </p:cNvPicPr>
          <p:nvPr/>
        </p:nvPicPr>
        <p:blipFill>
          <a:blip r:embed="rId4" cstate="print"/>
          <a:srcRect/>
          <a:stretch>
            <a:fillRect/>
          </a:stretch>
        </p:blipFill>
        <p:spPr bwMode="auto">
          <a:xfrm>
            <a:off x="1" y="2737115"/>
            <a:ext cx="1814513" cy="2848239"/>
          </a:xfrm>
          <a:prstGeom prst="rect">
            <a:avLst/>
          </a:prstGeom>
          <a:noFill/>
          <a:ln w="9525">
            <a:noFill/>
            <a:miter lim="800000"/>
            <a:headEnd/>
            <a:tailEnd/>
          </a:ln>
        </p:spPr>
      </p:pic>
      <p:cxnSp>
        <p:nvCxnSpPr>
          <p:cNvPr id="23" name="Connecteur droit avec flèche 22"/>
          <p:cNvCxnSpPr/>
          <p:nvPr/>
        </p:nvCxnSpPr>
        <p:spPr bwMode="auto">
          <a:xfrm>
            <a:off x="3387725" y="1580886"/>
            <a:ext cx="0" cy="300302"/>
          </a:xfrm>
          <a:prstGeom prst="straightConnector1">
            <a:avLst/>
          </a:prstGeom>
          <a:solidFill>
            <a:srgbClr val="00B8FF"/>
          </a:solidFill>
          <a:ln w="31750" cap="flat" cmpd="sng" algn="ctr">
            <a:solidFill>
              <a:schemeClr val="accent6"/>
            </a:solidFill>
            <a:prstDash val="solid"/>
            <a:round/>
            <a:headEnd type="none" w="med" len="med"/>
            <a:tailEnd type="arrow"/>
          </a:ln>
          <a:effectLst/>
          <a:extLst>
            <a:ext uri="{AF507438-7753-43E0-B8FC-AC1667EBCBE1}"/>
          </a:extLst>
        </p:spPr>
      </p:cxnSp>
      <p:cxnSp>
        <p:nvCxnSpPr>
          <p:cNvPr id="35" name="Connecteur droit avec flèche 34"/>
          <p:cNvCxnSpPr/>
          <p:nvPr/>
        </p:nvCxnSpPr>
        <p:spPr bwMode="auto">
          <a:xfrm>
            <a:off x="795338" y="2061104"/>
            <a:ext cx="0" cy="300303"/>
          </a:xfrm>
          <a:prstGeom prst="straightConnector1">
            <a:avLst/>
          </a:prstGeom>
          <a:solidFill>
            <a:srgbClr val="00B8FF"/>
          </a:solidFill>
          <a:ln w="31750" cap="flat" cmpd="sng" algn="ctr">
            <a:solidFill>
              <a:schemeClr val="accent6"/>
            </a:solidFill>
            <a:prstDash val="solid"/>
            <a:round/>
            <a:headEnd type="none" w="med" len="med"/>
            <a:tailEnd type="arrow"/>
          </a:ln>
          <a:effectLst/>
          <a:extLst>
            <a:ext uri="{AF507438-7753-43E0-B8FC-AC1667EBCBE1}"/>
          </a:extLst>
        </p:spPr>
      </p:cxnSp>
      <p:cxnSp>
        <p:nvCxnSpPr>
          <p:cNvPr id="28" name="Connecteur droit avec flèche 27"/>
          <p:cNvCxnSpPr/>
          <p:nvPr/>
        </p:nvCxnSpPr>
        <p:spPr bwMode="auto">
          <a:xfrm>
            <a:off x="3675064" y="1492250"/>
            <a:ext cx="1944687" cy="501386"/>
          </a:xfrm>
          <a:prstGeom prst="straightConnector1">
            <a:avLst/>
          </a:prstGeom>
          <a:solidFill>
            <a:srgbClr val="00B8FF"/>
          </a:solidFill>
          <a:ln w="19050" cap="flat" cmpd="sng" algn="ctr">
            <a:solidFill>
              <a:schemeClr val="accent6"/>
            </a:solidFill>
            <a:prstDash val="sysDash"/>
            <a:round/>
            <a:headEnd type="none" w="med" len="med"/>
            <a:tailEnd type="arrow"/>
          </a:ln>
          <a:effectLst/>
          <a:extLst>
            <a:ext uri="{AF507438-7753-43E0-B8FC-AC1667EBCBE1}"/>
          </a:extLst>
        </p:spPr>
      </p:cxnSp>
      <p:cxnSp>
        <p:nvCxnSpPr>
          <p:cNvPr id="38" name="Connecteur droit avec flèche 37"/>
          <p:cNvCxnSpPr/>
          <p:nvPr/>
        </p:nvCxnSpPr>
        <p:spPr bwMode="auto">
          <a:xfrm>
            <a:off x="2235201" y="2639219"/>
            <a:ext cx="576263" cy="928688"/>
          </a:xfrm>
          <a:prstGeom prst="straightConnector1">
            <a:avLst/>
          </a:prstGeom>
          <a:solidFill>
            <a:srgbClr val="00B8FF"/>
          </a:solidFill>
          <a:ln w="19050" cap="flat" cmpd="sng" algn="ctr">
            <a:solidFill>
              <a:schemeClr val="accent6"/>
            </a:solidFill>
            <a:prstDash val="sysDash"/>
            <a:round/>
            <a:headEnd type="none" w="med" len="med"/>
            <a:tailEnd type="arrow"/>
          </a:ln>
          <a:effectLst/>
          <a:extLst>
            <a:ext uri="{AF507438-7753-43E0-B8FC-AC1667EBCBE1}"/>
          </a:extLst>
        </p:spPr>
      </p:cxnSp>
      <p:cxnSp>
        <p:nvCxnSpPr>
          <p:cNvPr id="40" name="Connecteur droit avec flèche 39"/>
          <p:cNvCxnSpPr/>
          <p:nvPr/>
        </p:nvCxnSpPr>
        <p:spPr bwMode="auto">
          <a:xfrm flipH="1">
            <a:off x="795338" y="2664354"/>
            <a:ext cx="215900" cy="439208"/>
          </a:xfrm>
          <a:prstGeom prst="straightConnector1">
            <a:avLst/>
          </a:prstGeom>
          <a:solidFill>
            <a:srgbClr val="00B8FF"/>
          </a:solidFill>
          <a:ln w="19050" cap="flat" cmpd="sng" algn="ctr">
            <a:solidFill>
              <a:schemeClr val="accent6"/>
            </a:solidFill>
            <a:prstDash val="sysDash"/>
            <a:round/>
            <a:headEnd type="none" w="med" len="med"/>
            <a:tailEnd type="arrow"/>
          </a:ln>
          <a:effectLst/>
          <a:extLst>
            <a:ext uri="{AF507438-7753-43E0-B8FC-AC1667EBCBE1}"/>
          </a:extLst>
        </p:spPr>
      </p:cxnSp>
      <p:cxnSp>
        <p:nvCxnSpPr>
          <p:cNvPr id="42" name="Connecteur droit avec flèche 41"/>
          <p:cNvCxnSpPr/>
          <p:nvPr/>
        </p:nvCxnSpPr>
        <p:spPr bwMode="auto">
          <a:xfrm>
            <a:off x="3395663" y="2639219"/>
            <a:ext cx="2665412" cy="928688"/>
          </a:xfrm>
          <a:prstGeom prst="straightConnector1">
            <a:avLst/>
          </a:prstGeom>
          <a:solidFill>
            <a:srgbClr val="00B8FF"/>
          </a:solidFill>
          <a:ln w="19050" cap="flat" cmpd="sng" algn="ctr">
            <a:solidFill>
              <a:schemeClr val="accent6"/>
            </a:solidFill>
            <a:prstDash val="sysDash"/>
            <a:round/>
            <a:headEnd type="none" w="med" len="med"/>
            <a:tailEnd type="arrow"/>
          </a:ln>
          <a:effectLst/>
          <a:extLst>
            <a:ext uri="{AF507438-7753-43E0-B8FC-AC1667EBCBE1}"/>
          </a:extLst>
        </p:spPr>
      </p:cxnSp>
      <p:pic>
        <p:nvPicPr>
          <p:cNvPr id="7191" name="Picture 23"/>
          <p:cNvPicPr>
            <a:picLocks noChangeAspect="1" noChangeArrowheads="1"/>
          </p:cNvPicPr>
          <p:nvPr/>
        </p:nvPicPr>
        <p:blipFill>
          <a:blip r:embed="rId5" cstate="print"/>
          <a:srcRect/>
          <a:stretch>
            <a:fillRect/>
          </a:stretch>
        </p:blipFill>
        <p:spPr bwMode="auto">
          <a:xfrm>
            <a:off x="2136775" y="3567907"/>
            <a:ext cx="2838450" cy="1833563"/>
          </a:xfrm>
          <a:prstGeom prst="rect">
            <a:avLst/>
          </a:prstGeom>
          <a:noFill/>
          <a:ln w="9525">
            <a:noFill/>
            <a:miter lim="800000"/>
            <a:headEnd/>
            <a:tailEnd/>
          </a:ln>
        </p:spPr>
      </p:pic>
      <p:sp>
        <p:nvSpPr>
          <p:cNvPr id="16" name="ZoneTexte 15"/>
          <p:cNvSpPr txBox="1"/>
          <p:nvPr/>
        </p:nvSpPr>
        <p:spPr>
          <a:xfrm>
            <a:off x="1979712" y="265212"/>
            <a:ext cx="4248472" cy="461665"/>
          </a:xfrm>
          <a:prstGeom prst="rect">
            <a:avLst/>
          </a:prstGeom>
          <a:noFill/>
        </p:spPr>
        <p:txBody>
          <a:bodyPr wrap="square" rtlCol="0">
            <a:spAutoFit/>
          </a:bodyPr>
          <a:lstStyle/>
          <a:p>
            <a:r>
              <a:rPr lang="fr-FR" sz="2400" b="1" dirty="0" smtClean="0"/>
              <a:t>Exemple : le cas « esprit métis »</a:t>
            </a:r>
            <a:endParaRPr lang="fr-FR" sz="2400" b="1" dirty="0"/>
          </a:p>
        </p:txBody>
      </p:sp>
      <p:sp>
        <p:nvSpPr>
          <p:cNvPr id="17" name="Espace réservé de la date 16"/>
          <p:cNvSpPr>
            <a:spLocks noGrp="1"/>
          </p:cNvSpPr>
          <p:nvPr>
            <p:ph type="dt" sz="half" idx="10"/>
          </p:nvPr>
        </p:nvSpPr>
        <p:spPr/>
        <p:txBody>
          <a:bodyPr/>
          <a:lstStyle/>
          <a:p>
            <a:pPr>
              <a:defRPr/>
            </a:pPr>
            <a:r>
              <a:rPr lang="fr-FR" smtClean="0"/>
              <a:t>12/04/2012</a:t>
            </a:r>
            <a:endParaRPr lang="fr-FR"/>
          </a:p>
        </p:txBody>
      </p:sp>
      <p:sp>
        <p:nvSpPr>
          <p:cNvPr id="18" name="Espace réservé du numéro de diapositive 17"/>
          <p:cNvSpPr>
            <a:spLocks noGrp="1"/>
          </p:cNvSpPr>
          <p:nvPr>
            <p:ph type="sldNum" sz="quarter" idx="12"/>
          </p:nvPr>
        </p:nvSpPr>
        <p:spPr/>
        <p:txBody>
          <a:bodyPr/>
          <a:lstStyle/>
          <a:p>
            <a:pPr>
              <a:defRPr/>
            </a:pPr>
            <a:fld id="{0590F5C1-92FD-4C40-AA83-1864B71F3268}" type="slidenum">
              <a:rPr lang="fr-FR" smtClean="0"/>
              <a:pPr>
                <a:defRPr/>
              </a:pPr>
              <a:t>33</a:t>
            </a:fld>
            <a:endParaRPr lang="fr-FR"/>
          </a:p>
        </p:txBody>
      </p:sp>
      <p:sp>
        <p:nvSpPr>
          <p:cNvPr id="19" name="Espace réservé du pied de page 18"/>
          <p:cNvSpPr>
            <a:spLocks noGrp="1"/>
          </p:cNvSpPr>
          <p:nvPr>
            <p:ph type="ftr" sz="quarter" idx="11"/>
          </p:nvPr>
        </p:nvSpPr>
        <p:spPr/>
        <p:txBody>
          <a:bodyPr/>
          <a:lstStyle/>
          <a:p>
            <a:pPr>
              <a:defRPr/>
            </a:pPr>
            <a:r>
              <a:rPr lang="fr-FR" smtClean="0"/>
              <a:t>D. HOFFSTETTER - V. DURAND</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box(out)">
                                      <p:cBhvr>
                                        <p:cTn id="17" dur="10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right)">
                                      <p:cBhvr>
                                        <p:cTn id="27" dur="1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up)">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1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up)">
                                      <p:cBhvr>
                                        <p:cTn id="42" dur="500"/>
                                        <p:tgtEl>
                                          <p:spTgt spid="42"/>
                                        </p:tgtEl>
                                      </p:cBhvr>
                                    </p:animEffect>
                                  </p:childTnLst>
                                </p:cTn>
                              </p:par>
                              <p:par>
                                <p:cTn id="43" presetID="22" presetClass="entr" presetSubtype="1"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wipe(up)">
                                      <p:cBhvr>
                                        <p:cTn id="45" dur="500"/>
                                        <p:tgtEl>
                                          <p:spTgt spid="38"/>
                                        </p:tgtEl>
                                      </p:cBhvr>
                                    </p:animEffect>
                                  </p:childTnLst>
                                </p:cTn>
                              </p:par>
                              <p:par>
                                <p:cTn id="46" presetID="22" presetClass="entr" presetSubtype="1"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up)">
                                      <p:cBhvr>
                                        <p:cTn id="48" dur="500"/>
                                        <p:tgtEl>
                                          <p:spTgt spid="40"/>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32" fill="hold"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box(out)">
                                      <p:cBhvr>
                                        <p:cTn id="53" dur="2000"/>
                                        <p:tgtEl>
                                          <p:spTgt spid="20"/>
                                        </p:tgtEl>
                                      </p:cBhvr>
                                    </p:animEffect>
                                  </p:childTnLst>
                                </p:cTn>
                              </p:par>
                              <p:par>
                                <p:cTn id="54" presetID="4" presetClass="entr" presetSubtype="32" fill="hold" nodeType="withEffect">
                                  <p:stCondLst>
                                    <p:cond delay="0"/>
                                  </p:stCondLst>
                                  <p:childTnLst>
                                    <p:set>
                                      <p:cBhvr>
                                        <p:cTn id="55" dur="1" fill="hold">
                                          <p:stCondLst>
                                            <p:cond delay="0"/>
                                          </p:stCondLst>
                                        </p:cTn>
                                        <p:tgtEl>
                                          <p:spTgt spid="3077"/>
                                        </p:tgtEl>
                                        <p:attrNameLst>
                                          <p:attrName>style.visibility</p:attrName>
                                        </p:attrNameLst>
                                      </p:cBhvr>
                                      <p:to>
                                        <p:strVal val="visible"/>
                                      </p:to>
                                    </p:set>
                                    <p:animEffect transition="in" filter="box(out)">
                                      <p:cBhvr>
                                        <p:cTn id="56" dur="2000"/>
                                        <p:tgtEl>
                                          <p:spTgt spid="3077"/>
                                        </p:tgtEl>
                                      </p:cBhvr>
                                    </p:animEffect>
                                  </p:childTnLst>
                                </p:cTn>
                              </p:par>
                              <p:par>
                                <p:cTn id="57" presetID="4" presetClass="entr" presetSubtype="32" fill="hold" nodeType="withEffect">
                                  <p:stCondLst>
                                    <p:cond delay="0"/>
                                  </p:stCondLst>
                                  <p:childTnLst>
                                    <p:set>
                                      <p:cBhvr>
                                        <p:cTn id="58" dur="1" fill="hold">
                                          <p:stCondLst>
                                            <p:cond delay="0"/>
                                          </p:stCondLst>
                                        </p:cTn>
                                        <p:tgtEl>
                                          <p:spTgt spid="7191"/>
                                        </p:tgtEl>
                                        <p:attrNameLst>
                                          <p:attrName>style.visibility</p:attrName>
                                        </p:attrNameLst>
                                      </p:cBhvr>
                                      <p:to>
                                        <p:strVal val="visible"/>
                                      </p:to>
                                    </p:set>
                                    <p:animEffect transition="in" filter="box(out)">
                                      <p:cBhvr>
                                        <p:cTn id="59" dur="2000"/>
                                        <p:tgtEl>
                                          <p:spTgt spid="7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755576" y="265212"/>
            <a:ext cx="6976012" cy="584775"/>
          </a:xfrm>
          <a:prstGeom prst="rect">
            <a:avLst/>
          </a:prstGeom>
          <a:noFill/>
          <a:ln w="9525">
            <a:noFill/>
            <a:miter lim="800000"/>
            <a:headEnd/>
            <a:tailEnd/>
          </a:ln>
        </p:spPr>
        <p:txBody>
          <a:bodyPr wrap="none" anchor="ctr">
            <a:spAutoFit/>
          </a:bodyPr>
          <a:lstStyle/>
          <a:p>
            <a:pPr marL="342900" indent="-342900" algn="just">
              <a:tabLst>
                <a:tab pos="677863" algn="l"/>
              </a:tabLst>
            </a:pPr>
            <a:r>
              <a:rPr lang="fr-FR" sz="3200" b="1" i="1" dirty="0" smtClean="0"/>
              <a:t>Etape 4 : la construction du cas pratique</a:t>
            </a:r>
            <a:endParaRPr lang="fr-FR" sz="3200" b="1" i="1" dirty="0"/>
          </a:p>
        </p:txBody>
      </p:sp>
      <p:pic>
        <p:nvPicPr>
          <p:cNvPr id="4101" name="Picture 5"/>
          <p:cNvPicPr>
            <a:picLocks noChangeAspect="1" noChangeArrowheads="1"/>
          </p:cNvPicPr>
          <p:nvPr/>
        </p:nvPicPr>
        <p:blipFill>
          <a:blip r:embed="rId2" cstate="print"/>
          <a:srcRect/>
          <a:stretch>
            <a:fillRect/>
          </a:stretch>
        </p:blipFill>
        <p:spPr bwMode="auto">
          <a:xfrm>
            <a:off x="4554539" y="1264709"/>
            <a:ext cx="4446587" cy="2591594"/>
          </a:xfrm>
          <a:prstGeom prst="rect">
            <a:avLst/>
          </a:prstGeom>
          <a:noFill/>
          <a:ln w="9525">
            <a:noFill/>
            <a:miter lim="800000"/>
            <a:headEnd/>
            <a:tailEnd/>
          </a:ln>
        </p:spPr>
      </p:pic>
      <p:pic>
        <p:nvPicPr>
          <p:cNvPr id="4102" name="Picture 6"/>
          <p:cNvPicPr>
            <a:picLocks noChangeAspect="1" noChangeArrowheads="1"/>
          </p:cNvPicPr>
          <p:nvPr/>
        </p:nvPicPr>
        <p:blipFill>
          <a:blip r:embed="rId3" cstate="print"/>
          <a:srcRect/>
          <a:stretch>
            <a:fillRect/>
          </a:stretch>
        </p:blipFill>
        <p:spPr bwMode="auto">
          <a:xfrm>
            <a:off x="106363" y="2555875"/>
            <a:ext cx="4316412" cy="2602178"/>
          </a:xfrm>
          <a:prstGeom prst="rect">
            <a:avLst/>
          </a:prstGeom>
          <a:noFill/>
          <a:ln w="9525">
            <a:noFill/>
            <a:miter lim="800000"/>
            <a:headEnd/>
            <a:tailEnd/>
          </a:ln>
        </p:spPr>
      </p:pic>
      <p:sp>
        <p:nvSpPr>
          <p:cNvPr id="3" name="Rectangle à coins arrondis 2"/>
          <p:cNvSpPr/>
          <p:nvPr/>
        </p:nvSpPr>
        <p:spPr bwMode="auto">
          <a:xfrm>
            <a:off x="395536" y="1563310"/>
            <a:ext cx="3456384" cy="919401"/>
          </a:xfrm>
          <a:prstGeom prst="wedgeRoundRectCallout">
            <a:avLst>
              <a:gd name="adj1" fmla="val 109906"/>
              <a:gd name="adj2" fmla="val -62699"/>
              <a:gd name="adj3" fmla="val 16667"/>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defTabSz="449263">
              <a:buClr>
                <a:srgbClr val="000000"/>
              </a:buClr>
              <a:buSzPct val="100000"/>
              <a:buFont typeface="Arial" charset="0"/>
              <a:buNone/>
              <a:defRPr/>
            </a:pPr>
            <a:r>
              <a:rPr lang="fr-FR" sz="1600" dirty="0">
                <a:solidFill>
                  <a:schemeClr val="tx1"/>
                </a:solidFill>
                <a:latin typeface="Arial" charset="0"/>
              </a:rPr>
              <a:t>Le cas proprement dit : </a:t>
            </a:r>
          </a:p>
          <a:p>
            <a:pPr defTabSz="449263">
              <a:buClr>
                <a:srgbClr val="000000"/>
              </a:buClr>
              <a:buSzPct val="100000"/>
              <a:buFont typeface="Arial" charset="0"/>
              <a:buNone/>
              <a:defRPr/>
            </a:pPr>
            <a:r>
              <a:rPr lang="fr-FR" sz="1600" dirty="0">
                <a:solidFill>
                  <a:schemeClr val="tx1"/>
                </a:solidFill>
                <a:latin typeface="Arial" charset="0"/>
              </a:rPr>
              <a:t>- Présentation de l’association</a:t>
            </a:r>
          </a:p>
          <a:p>
            <a:pPr defTabSz="449263">
              <a:buClr>
                <a:srgbClr val="000000"/>
              </a:buClr>
              <a:buSzPct val="100000"/>
              <a:buFont typeface="Arial" charset="0"/>
              <a:buNone/>
              <a:defRPr/>
            </a:pPr>
            <a:r>
              <a:rPr lang="fr-FR" sz="1600" dirty="0">
                <a:solidFill>
                  <a:schemeClr val="tx1"/>
                </a:solidFill>
                <a:latin typeface="Arial" charset="0"/>
              </a:rPr>
              <a:t>- Des annexes</a:t>
            </a:r>
          </a:p>
        </p:txBody>
      </p:sp>
      <p:sp>
        <p:nvSpPr>
          <p:cNvPr id="5" name="Rectangle à coins arrondis 4"/>
          <p:cNvSpPr/>
          <p:nvPr/>
        </p:nvSpPr>
        <p:spPr bwMode="auto">
          <a:xfrm>
            <a:off x="4860032" y="4177647"/>
            <a:ext cx="2897696" cy="646986"/>
          </a:xfrm>
          <a:prstGeom prst="wedgeRoundRectCallout">
            <a:avLst>
              <a:gd name="adj1" fmla="val -145680"/>
              <a:gd name="adj2" fmla="val -179140"/>
              <a:gd name="adj3" fmla="val 16667"/>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defTabSz="449263">
              <a:buClr>
                <a:srgbClr val="000000"/>
              </a:buClr>
              <a:buSzPct val="100000"/>
              <a:buFont typeface="Arial" charset="0"/>
              <a:buNone/>
              <a:defRPr/>
            </a:pPr>
            <a:r>
              <a:rPr lang="fr-FR" sz="1600" dirty="0">
                <a:solidFill>
                  <a:schemeClr val="tx1"/>
                </a:solidFill>
                <a:latin typeface="Arial" charset="0"/>
              </a:rPr>
              <a:t>Les ressources nécessaires à l’analyse du cas</a:t>
            </a:r>
            <a:endParaRPr lang="fr-FR" dirty="0">
              <a:solidFill>
                <a:schemeClr val="tx1"/>
              </a:solidFill>
              <a:latin typeface="Arial" charset="0"/>
            </a:endParaRPr>
          </a:p>
        </p:txBody>
      </p:sp>
      <p:sp>
        <p:nvSpPr>
          <p:cNvPr id="7" name="Espace réservé de la date 6"/>
          <p:cNvSpPr>
            <a:spLocks noGrp="1"/>
          </p:cNvSpPr>
          <p:nvPr>
            <p:ph type="dt" sz="half" idx="10"/>
          </p:nvPr>
        </p:nvSpPr>
        <p:spPr/>
        <p:txBody>
          <a:bodyPr/>
          <a:lstStyle/>
          <a:p>
            <a:pPr>
              <a:defRPr/>
            </a:pPr>
            <a:r>
              <a:rPr lang="fr-FR" smtClean="0"/>
              <a:t>12/04/2012</a:t>
            </a:r>
            <a:endParaRPr lang="fr-FR"/>
          </a:p>
        </p:txBody>
      </p:sp>
      <p:sp>
        <p:nvSpPr>
          <p:cNvPr id="8" name="Espace réservé du numéro de diapositive 7"/>
          <p:cNvSpPr>
            <a:spLocks noGrp="1"/>
          </p:cNvSpPr>
          <p:nvPr>
            <p:ph type="sldNum" sz="quarter" idx="12"/>
          </p:nvPr>
        </p:nvSpPr>
        <p:spPr/>
        <p:txBody>
          <a:bodyPr/>
          <a:lstStyle/>
          <a:p>
            <a:pPr>
              <a:defRPr/>
            </a:pPr>
            <a:fld id="{25B78FD5-056A-44CF-8BF5-EFD025491317}" type="slidenum">
              <a:rPr lang="fr-FR" smtClean="0"/>
              <a:pPr>
                <a:defRPr/>
              </a:pPr>
              <a:t>34</a:t>
            </a:fld>
            <a:endParaRPr lang="fr-FR"/>
          </a:p>
        </p:txBody>
      </p:sp>
      <p:sp>
        <p:nvSpPr>
          <p:cNvPr id="9" name="Espace réservé du pied de page 8"/>
          <p:cNvSpPr>
            <a:spLocks noGrp="1"/>
          </p:cNvSpPr>
          <p:nvPr>
            <p:ph type="ftr" sz="quarter" idx="11"/>
          </p:nvPr>
        </p:nvSpPr>
        <p:spPr/>
        <p:txBody>
          <a:bodyPr/>
          <a:lstStyle/>
          <a:p>
            <a:pPr>
              <a:defRPr/>
            </a:pPr>
            <a:r>
              <a:rPr lang="fr-FR" smtClean="0"/>
              <a:t>D. HOFFSTETTER - V. DURAND</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ox(out)">
                                      <p:cBhvr>
                                        <p:cTn id="7" dur="1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box(out)">
                                      <p:cBhvr>
                                        <p:cTn id="17" dur="10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1475656" y="337220"/>
            <a:ext cx="5917069" cy="523220"/>
          </a:xfrm>
          <a:prstGeom prst="rect">
            <a:avLst/>
          </a:prstGeom>
          <a:noFill/>
          <a:ln w="9525">
            <a:noFill/>
            <a:miter lim="800000"/>
            <a:headEnd/>
            <a:tailEnd/>
          </a:ln>
        </p:spPr>
        <p:txBody>
          <a:bodyPr wrap="none" anchor="ctr">
            <a:spAutoFit/>
          </a:bodyPr>
          <a:lstStyle/>
          <a:p>
            <a:pPr marL="342900" indent="-342900" algn="just">
              <a:tabLst>
                <a:tab pos="677863" algn="l"/>
              </a:tabLst>
            </a:pPr>
            <a:r>
              <a:rPr lang="fr-FR" sz="2800" b="1" i="1" dirty="0" smtClean="0"/>
              <a:t>Etape 5 : L’exploitation </a:t>
            </a:r>
            <a:r>
              <a:rPr lang="fr-FR" sz="2800" b="1" i="1" dirty="0"/>
              <a:t>du cas pratique</a:t>
            </a:r>
          </a:p>
        </p:txBody>
      </p:sp>
      <p:pic>
        <p:nvPicPr>
          <p:cNvPr id="5125" name="Picture 5"/>
          <p:cNvPicPr>
            <a:picLocks noChangeAspect="1" noChangeArrowheads="1"/>
          </p:cNvPicPr>
          <p:nvPr/>
        </p:nvPicPr>
        <p:blipFill>
          <a:blip r:embed="rId2" cstate="print"/>
          <a:srcRect/>
          <a:stretch>
            <a:fillRect/>
          </a:stretch>
        </p:blipFill>
        <p:spPr bwMode="auto">
          <a:xfrm>
            <a:off x="3703638" y="1416844"/>
            <a:ext cx="5410200" cy="1119188"/>
          </a:xfrm>
          <a:prstGeom prst="rect">
            <a:avLst/>
          </a:prstGeom>
          <a:noFill/>
          <a:ln w="9525">
            <a:noFill/>
            <a:miter lim="800000"/>
            <a:headEnd/>
            <a:tailEnd/>
          </a:ln>
        </p:spPr>
      </p:pic>
      <p:graphicFrame>
        <p:nvGraphicFramePr>
          <p:cNvPr id="2" name="Tableau 1"/>
          <p:cNvGraphicFramePr>
            <a:graphicFrameLocks noGrp="1"/>
          </p:cNvGraphicFramePr>
          <p:nvPr/>
        </p:nvGraphicFramePr>
        <p:xfrm>
          <a:off x="250826" y="1301750"/>
          <a:ext cx="2881313" cy="762000"/>
        </p:xfrm>
        <a:graphic>
          <a:graphicData uri="http://schemas.openxmlformats.org/drawingml/2006/table">
            <a:tbl>
              <a:tblPr/>
              <a:tblGrid>
                <a:gridCol w="2881313"/>
              </a:tblGrid>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34" charset="0"/>
                          <a:cs typeface="Arial" pitchFamily="34" charset="0"/>
                        </a:rPr>
                        <a:t>QUESTIONS / PARTIES</a:t>
                      </a:r>
                      <a:endParaRPr kumimoji="0" lang="fr-FR" sz="1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ADEB"/>
                    </a:solid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chemeClr val="tx1"/>
                          </a:solidFill>
                          <a:effectLst/>
                          <a:latin typeface="Arial" pitchFamily="34" charset="0"/>
                          <a:cs typeface="Arial" pitchFamily="34" charset="0"/>
                        </a:rPr>
                        <a:t>Comment distinguer action individuelle et action collective ? Pourquoi conduire une action collective ? Pourquoi une action collective doit-elle être organisée ?</a:t>
                      </a:r>
                    </a:p>
                  </a:txBody>
                  <a:tcPr marL="56826" marR="568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bl>
          </a:graphicData>
        </a:graphic>
      </p:graphicFrame>
      <p:graphicFrame>
        <p:nvGraphicFramePr>
          <p:cNvPr id="3" name="Tableau 2"/>
          <p:cNvGraphicFramePr>
            <a:graphicFrameLocks noGrp="1"/>
          </p:cNvGraphicFramePr>
          <p:nvPr/>
        </p:nvGraphicFramePr>
        <p:xfrm>
          <a:off x="250826" y="2017449"/>
          <a:ext cx="2881313" cy="467519"/>
        </p:xfrm>
        <a:graphic>
          <a:graphicData uri="http://schemas.openxmlformats.org/drawingml/2006/table">
            <a:tbl>
              <a:tblPr/>
              <a:tblGrid>
                <a:gridCol w="2881313"/>
              </a:tblGrid>
              <a:tr h="1627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4. CAPACITÉS</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ADEB"/>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Distinguer action individuelle et action collective</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r>
            </a:tbl>
          </a:graphicData>
        </a:graphic>
      </p:graphicFrame>
      <p:graphicFrame>
        <p:nvGraphicFramePr>
          <p:cNvPr id="4" name="Tableau 3"/>
          <p:cNvGraphicFramePr>
            <a:graphicFrameLocks noGrp="1"/>
          </p:cNvGraphicFramePr>
          <p:nvPr/>
        </p:nvGraphicFramePr>
        <p:xfrm>
          <a:off x="250826" y="2317750"/>
          <a:ext cx="2881313" cy="457200"/>
        </p:xfrm>
        <a:graphic>
          <a:graphicData uri="http://schemas.openxmlformats.org/drawingml/2006/table">
            <a:tbl>
              <a:tblPr/>
              <a:tblGrid>
                <a:gridCol w="2881313"/>
              </a:tblGrid>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5. NOTIONS</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E9"/>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Action collective, objectifs, groupe organisé</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r>
            </a:tbl>
          </a:graphicData>
        </a:graphic>
      </p:graphicFrame>
      <p:sp>
        <p:nvSpPr>
          <p:cNvPr id="8" name="Accolade ouvrante 7"/>
          <p:cNvSpPr/>
          <p:nvPr/>
        </p:nvSpPr>
        <p:spPr bwMode="auto">
          <a:xfrm flipH="1">
            <a:off x="3171826" y="1316303"/>
            <a:ext cx="498475" cy="1240896"/>
          </a:xfrm>
          <a:prstGeom prst="leftBrace">
            <a:avLst/>
          </a:prstGeom>
          <a:noFill/>
          <a:ln w="25400" cap="flat" cmpd="sng" algn="ctr">
            <a:solidFill>
              <a:schemeClr val="accent6"/>
            </a:solidFill>
            <a:prstDash val="solid"/>
            <a:round/>
            <a:headEnd type="none" w="med" len="med"/>
            <a:tailEnd type="none" w="med" len="med"/>
          </a:ln>
          <a:effectLst/>
          <a:extLst/>
        </p:spPr>
        <p:txBody>
          <a:bodyPr/>
          <a:lstStyle/>
          <a:p>
            <a:pPr defTabSz="449263">
              <a:buClr>
                <a:srgbClr val="000000"/>
              </a:buClr>
              <a:buSzPct val="100000"/>
              <a:buFont typeface="Arial" charset="0"/>
              <a:buNone/>
              <a:defRPr/>
            </a:pPr>
            <a:endParaRPr lang="fr-FR">
              <a:solidFill>
                <a:schemeClr val="bg1"/>
              </a:solidFill>
              <a:latin typeface="Arial" charset="0"/>
            </a:endParaRPr>
          </a:p>
        </p:txBody>
      </p:sp>
      <p:pic>
        <p:nvPicPr>
          <p:cNvPr id="5126" name="Picture 6"/>
          <p:cNvPicPr>
            <a:picLocks noChangeAspect="1" noChangeArrowheads="1"/>
          </p:cNvPicPr>
          <p:nvPr/>
        </p:nvPicPr>
        <p:blipFill>
          <a:blip r:embed="rId3" cstate="print"/>
          <a:srcRect/>
          <a:stretch>
            <a:fillRect/>
          </a:stretch>
        </p:blipFill>
        <p:spPr bwMode="auto">
          <a:xfrm>
            <a:off x="3752850" y="3000375"/>
            <a:ext cx="5391150" cy="801688"/>
          </a:xfrm>
          <a:prstGeom prst="rect">
            <a:avLst/>
          </a:prstGeom>
          <a:noFill/>
          <a:ln w="9525">
            <a:noFill/>
            <a:miter lim="800000"/>
            <a:headEnd/>
            <a:tailEnd/>
          </a:ln>
        </p:spPr>
      </p:pic>
      <p:graphicFrame>
        <p:nvGraphicFramePr>
          <p:cNvPr id="16" name="Tableau 15"/>
          <p:cNvGraphicFramePr>
            <a:graphicFrameLocks noGrp="1"/>
          </p:cNvGraphicFramePr>
          <p:nvPr/>
        </p:nvGraphicFramePr>
        <p:xfrm>
          <a:off x="250826" y="2618053"/>
          <a:ext cx="2881313" cy="914400"/>
        </p:xfrm>
        <a:graphic>
          <a:graphicData uri="http://schemas.openxmlformats.org/drawingml/2006/table">
            <a:tbl>
              <a:tblPr/>
              <a:tblGrid>
                <a:gridCol w="2881313"/>
              </a:tblGrid>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QUESTIONS / PARTIES</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ADEB"/>
                    </a:solidFill>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À quelles conditions une action collective organisée (un groupe organisé) devient-il à une organisation ? Quelles sont les éléments constitutifs d’une organisation ? </a:t>
                      </a:r>
                    </a:p>
                  </a:txBody>
                  <a:tcPr marL="56826" marR="568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bl>
          </a:graphicData>
        </a:graphic>
      </p:graphicFrame>
      <p:graphicFrame>
        <p:nvGraphicFramePr>
          <p:cNvPr id="17" name="Tableau 16"/>
          <p:cNvGraphicFramePr>
            <a:graphicFrameLocks noGrp="1"/>
          </p:cNvGraphicFramePr>
          <p:nvPr/>
        </p:nvGraphicFramePr>
        <p:xfrm>
          <a:off x="250826" y="3278188"/>
          <a:ext cx="2881313" cy="416719"/>
        </p:xfrm>
        <a:graphic>
          <a:graphicData uri="http://schemas.openxmlformats.org/drawingml/2006/table">
            <a:tbl>
              <a:tblPr/>
              <a:tblGrid>
                <a:gridCol w="2881313"/>
              </a:tblGrid>
              <a:tr h="1627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4. CAPACITÉS</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ADEB"/>
                    </a:solidFill>
                  </a:tcPr>
                </a:tc>
              </a:tr>
              <a:tr h="254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Repérer les éléments constitutifs d’une organisation</a:t>
                      </a:r>
                      <a:endParaRPr kumimoji="0" 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56826" marR="568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r>
            </a:tbl>
          </a:graphicData>
        </a:graphic>
      </p:graphicFrame>
      <p:graphicFrame>
        <p:nvGraphicFramePr>
          <p:cNvPr id="18" name="Tableau 17"/>
          <p:cNvGraphicFramePr>
            <a:graphicFrameLocks noGrp="1"/>
          </p:cNvGraphicFramePr>
          <p:nvPr/>
        </p:nvGraphicFramePr>
        <p:xfrm>
          <a:off x="250826" y="3577167"/>
          <a:ext cx="2881313" cy="304800"/>
        </p:xfrm>
        <a:graphic>
          <a:graphicData uri="http://schemas.openxmlformats.org/drawingml/2006/table">
            <a:tbl>
              <a:tblPr/>
              <a:tblGrid>
                <a:gridCol w="2881313"/>
              </a:tblGrid>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5. NOTIONS</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E9"/>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Organisation</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r>
            </a:tbl>
          </a:graphicData>
        </a:graphic>
      </p:graphicFrame>
      <p:sp>
        <p:nvSpPr>
          <p:cNvPr id="19" name="Accolade ouvrante 18"/>
          <p:cNvSpPr/>
          <p:nvPr/>
        </p:nvSpPr>
        <p:spPr bwMode="auto">
          <a:xfrm flipH="1">
            <a:off x="3203576" y="2804584"/>
            <a:ext cx="500063" cy="1013354"/>
          </a:xfrm>
          <a:prstGeom prst="leftBrace">
            <a:avLst/>
          </a:prstGeom>
          <a:noFill/>
          <a:ln w="25400" cap="flat" cmpd="sng" algn="ctr">
            <a:solidFill>
              <a:schemeClr val="accent6"/>
            </a:solidFill>
            <a:prstDash val="solid"/>
            <a:round/>
            <a:headEnd type="none" w="med" len="med"/>
            <a:tailEnd type="none" w="med" len="med"/>
          </a:ln>
          <a:effectLst/>
          <a:extLst/>
        </p:spPr>
        <p:txBody>
          <a:bodyPr/>
          <a:lstStyle/>
          <a:p>
            <a:pPr defTabSz="449263">
              <a:buClr>
                <a:srgbClr val="000000"/>
              </a:buClr>
              <a:buSzPct val="100000"/>
              <a:buFont typeface="Arial" charset="0"/>
              <a:buNone/>
              <a:defRPr/>
            </a:pPr>
            <a:endParaRPr lang="fr-FR">
              <a:solidFill>
                <a:schemeClr val="bg1"/>
              </a:solidFill>
              <a:latin typeface="Arial" charset="0"/>
            </a:endParaRPr>
          </a:p>
        </p:txBody>
      </p:sp>
      <p:graphicFrame>
        <p:nvGraphicFramePr>
          <p:cNvPr id="20" name="Tableau 19"/>
          <p:cNvGraphicFramePr>
            <a:graphicFrameLocks noGrp="1"/>
          </p:cNvGraphicFramePr>
          <p:nvPr/>
        </p:nvGraphicFramePr>
        <p:xfrm>
          <a:off x="250826" y="3877469"/>
          <a:ext cx="2881313" cy="762000"/>
        </p:xfrm>
        <a:graphic>
          <a:graphicData uri="http://schemas.openxmlformats.org/drawingml/2006/table">
            <a:tbl>
              <a:tblPr/>
              <a:tblGrid>
                <a:gridCol w="2881313"/>
              </a:tblGrid>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QUESTIONS / PARTIES</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ADEB"/>
                    </a:solid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Comment identifier les caractéristiques  d’une organisation ? Comment fonctionne (faire fonctionner) une organisation ?</a:t>
                      </a:r>
                    </a:p>
                  </a:txBody>
                  <a:tcPr marL="56826" marR="568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6D6F5"/>
                    </a:solidFill>
                  </a:tcPr>
                </a:tc>
              </a:tr>
            </a:tbl>
          </a:graphicData>
        </a:graphic>
      </p:graphicFrame>
      <p:graphicFrame>
        <p:nvGraphicFramePr>
          <p:cNvPr id="21" name="Tableau 20"/>
          <p:cNvGraphicFramePr>
            <a:graphicFrameLocks noGrp="1"/>
          </p:cNvGraphicFramePr>
          <p:nvPr/>
        </p:nvGraphicFramePr>
        <p:xfrm>
          <a:off x="250826" y="4478074"/>
          <a:ext cx="2881313" cy="467519"/>
        </p:xfrm>
        <a:graphic>
          <a:graphicData uri="http://schemas.openxmlformats.org/drawingml/2006/table">
            <a:tbl>
              <a:tblPr/>
              <a:tblGrid>
                <a:gridCol w="2881313"/>
              </a:tblGrid>
              <a:tr h="1627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4. CAPACITÉS</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ADEB"/>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Repérer dans une organisation simple les problèmes de gestion qui se posent</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r>
            </a:tbl>
          </a:graphicData>
        </a:graphic>
      </p:graphicFrame>
      <p:graphicFrame>
        <p:nvGraphicFramePr>
          <p:cNvPr id="22" name="Tableau 21"/>
          <p:cNvGraphicFramePr>
            <a:graphicFrameLocks noGrp="1"/>
          </p:cNvGraphicFramePr>
          <p:nvPr/>
        </p:nvGraphicFramePr>
        <p:xfrm>
          <a:off x="250826" y="4910667"/>
          <a:ext cx="2881313" cy="914400"/>
        </p:xfrm>
        <a:graphic>
          <a:graphicData uri="http://schemas.openxmlformats.org/drawingml/2006/table">
            <a:tbl>
              <a:tblPr/>
              <a:tblGrid>
                <a:gridCol w="2881313"/>
              </a:tblGrid>
              <a:tr h="152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cs typeface="Arial" pitchFamily="34" charset="0"/>
                        </a:rPr>
                        <a:t>5. NOTIONS</a:t>
                      </a:r>
                      <a:endParaRPr kumimoji="0" lang="fr-FR" sz="10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56826" marR="56826"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5A5E9"/>
                    </a:solidFill>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Éléments caractéristiques d’une organisation : finalité, nature de l’activité, statut juridique, ressources, répartition du pouvoir, champ d’action géographique</a:t>
                      </a:r>
                    </a:p>
                  </a:txBody>
                  <a:tcPr marL="56826" marR="5682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2F4"/>
                    </a:solidFill>
                  </a:tcPr>
                </a:tc>
              </a:tr>
            </a:tbl>
          </a:graphicData>
        </a:graphic>
      </p:graphicFrame>
      <p:sp>
        <p:nvSpPr>
          <p:cNvPr id="23" name="Accolade ouvrante 22"/>
          <p:cNvSpPr/>
          <p:nvPr/>
        </p:nvSpPr>
        <p:spPr bwMode="auto">
          <a:xfrm flipH="1">
            <a:off x="3203576" y="3877470"/>
            <a:ext cx="500063" cy="1680104"/>
          </a:xfrm>
          <a:prstGeom prst="leftBrace">
            <a:avLst/>
          </a:prstGeom>
          <a:noFill/>
          <a:ln w="25400" cap="flat" cmpd="sng" algn="ctr">
            <a:solidFill>
              <a:schemeClr val="accent6"/>
            </a:solidFill>
            <a:prstDash val="solid"/>
            <a:round/>
            <a:headEnd type="none" w="med" len="med"/>
            <a:tailEnd type="none" w="med" len="med"/>
          </a:ln>
          <a:effectLst/>
          <a:extLst/>
        </p:spPr>
        <p:txBody>
          <a:bodyPr/>
          <a:lstStyle/>
          <a:p>
            <a:pPr defTabSz="449263">
              <a:buClr>
                <a:srgbClr val="000000"/>
              </a:buClr>
              <a:buSzPct val="100000"/>
              <a:buFont typeface="Arial" charset="0"/>
              <a:buNone/>
              <a:defRPr/>
            </a:pPr>
            <a:endParaRPr lang="fr-FR">
              <a:solidFill>
                <a:schemeClr val="bg1"/>
              </a:solidFill>
              <a:latin typeface="Arial" charset="0"/>
            </a:endParaRPr>
          </a:p>
        </p:txBody>
      </p:sp>
      <p:pic>
        <p:nvPicPr>
          <p:cNvPr id="5127" name="Picture 7"/>
          <p:cNvPicPr>
            <a:picLocks noChangeAspect="1" noChangeArrowheads="1"/>
          </p:cNvPicPr>
          <p:nvPr/>
        </p:nvPicPr>
        <p:blipFill>
          <a:blip r:embed="rId4" cstate="print"/>
          <a:srcRect/>
          <a:stretch>
            <a:fillRect/>
          </a:stretch>
        </p:blipFill>
        <p:spPr bwMode="auto">
          <a:xfrm>
            <a:off x="3713164" y="4251854"/>
            <a:ext cx="5400675" cy="976313"/>
          </a:xfrm>
          <a:prstGeom prst="rect">
            <a:avLst/>
          </a:prstGeom>
          <a:noFill/>
          <a:ln w="9525">
            <a:noFill/>
            <a:miter lim="800000"/>
            <a:headEnd/>
            <a:tailEnd/>
          </a:ln>
        </p:spPr>
      </p:pic>
      <p:sp>
        <p:nvSpPr>
          <p:cNvPr id="24" name="Espace réservé de la date 23"/>
          <p:cNvSpPr>
            <a:spLocks noGrp="1"/>
          </p:cNvSpPr>
          <p:nvPr>
            <p:ph type="dt" sz="half" idx="10"/>
          </p:nvPr>
        </p:nvSpPr>
        <p:spPr/>
        <p:txBody>
          <a:bodyPr/>
          <a:lstStyle/>
          <a:p>
            <a:pPr>
              <a:defRPr/>
            </a:pPr>
            <a:r>
              <a:rPr lang="fr-FR" smtClean="0"/>
              <a:t>12/04/2012</a:t>
            </a:r>
            <a:endParaRPr lang="fr-FR"/>
          </a:p>
        </p:txBody>
      </p:sp>
      <p:sp>
        <p:nvSpPr>
          <p:cNvPr id="25" name="Espace réservé du numéro de diapositive 24"/>
          <p:cNvSpPr>
            <a:spLocks noGrp="1"/>
          </p:cNvSpPr>
          <p:nvPr>
            <p:ph type="sldNum" sz="quarter" idx="12"/>
          </p:nvPr>
        </p:nvSpPr>
        <p:spPr/>
        <p:txBody>
          <a:bodyPr/>
          <a:lstStyle/>
          <a:p>
            <a:pPr>
              <a:defRPr/>
            </a:pPr>
            <a:fld id="{0590F5C1-92FD-4C40-AA83-1864B71F3268}" type="slidenum">
              <a:rPr lang="fr-FR" smtClean="0"/>
              <a:pPr>
                <a:defRPr/>
              </a:pPr>
              <a:t>35</a:t>
            </a:fld>
            <a:endParaRPr lang="fr-FR"/>
          </a:p>
        </p:txBody>
      </p:sp>
      <p:sp>
        <p:nvSpPr>
          <p:cNvPr id="26" name="Espace réservé du pied de page 25"/>
          <p:cNvSpPr>
            <a:spLocks noGrp="1"/>
          </p:cNvSpPr>
          <p:nvPr>
            <p:ph type="ftr" sz="quarter" idx="11"/>
          </p:nvPr>
        </p:nvSpPr>
        <p:spPr/>
        <p:txBody>
          <a:bodyPr/>
          <a:lstStyle/>
          <a:p>
            <a:pPr>
              <a:defRPr/>
            </a:pPr>
            <a:r>
              <a:rPr lang="fr-FR" smtClean="0"/>
              <a:t>D. HOFFSTETTER - V. DURAND</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10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5125"/>
                                        </p:tgtEl>
                                        <p:attrNameLst>
                                          <p:attrName>style.visibility</p:attrName>
                                        </p:attrNameLst>
                                      </p:cBhvr>
                                      <p:to>
                                        <p:strVal val="visible"/>
                                      </p:to>
                                    </p:set>
                                    <p:animEffect transition="in" filter="box(out)">
                                      <p:cBhvr>
                                        <p:cTn id="21" dur="1000"/>
                                        <p:tgtEl>
                                          <p:spTgt spid="51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1000"/>
                                        <p:tgtEl>
                                          <p:spTgt spid="16"/>
                                        </p:tgtEl>
                                      </p:cBhvr>
                                    </p:animEffect>
                                  </p:childTnLst>
                                </p:cTn>
                              </p:par>
                              <p:par>
                                <p:cTn id="27" presetID="22" presetClass="entr" presetSubtype="8"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1000"/>
                                        <p:tgtEl>
                                          <p:spTgt spid="17"/>
                                        </p:tgtEl>
                                      </p:cBhvr>
                                    </p:animEffect>
                                  </p:childTnLst>
                                </p:cTn>
                              </p:par>
                              <p:par>
                                <p:cTn id="30" presetID="22" presetClass="entr" presetSubtype="8"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1000"/>
                                        <p:tgtEl>
                                          <p:spTgt spid="1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32" fill="hold" nodeType="clickEffect">
                                  <p:stCondLst>
                                    <p:cond delay="0"/>
                                  </p:stCondLst>
                                  <p:childTnLst>
                                    <p:set>
                                      <p:cBhvr>
                                        <p:cTn id="39" dur="1" fill="hold">
                                          <p:stCondLst>
                                            <p:cond delay="0"/>
                                          </p:stCondLst>
                                        </p:cTn>
                                        <p:tgtEl>
                                          <p:spTgt spid="5126"/>
                                        </p:tgtEl>
                                        <p:attrNameLst>
                                          <p:attrName>style.visibility</p:attrName>
                                        </p:attrNameLst>
                                      </p:cBhvr>
                                      <p:to>
                                        <p:strVal val="visible"/>
                                      </p:to>
                                    </p:set>
                                    <p:animEffect transition="in" filter="box(out)">
                                      <p:cBhvr>
                                        <p:cTn id="40" dur="1000"/>
                                        <p:tgtEl>
                                          <p:spTgt spid="51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1000"/>
                                        <p:tgtEl>
                                          <p:spTgt spid="20"/>
                                        </p:tgtEl>
                                      </p:cBhvr>
                                    </p:animEffect>
                                  </p:childTnLst>
                                </p:cTn>
                              </p:par>
                              <p:par>
                                <p:cTn id="46" presetID="22" presetClass="entr" presetSubtype="8"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1000"/>
                                        <p:tgtEl>
                                          <p:spTgt spid="21"/>
                                        </p:tgtEl>
                                      </p:cBhvr>
                                    </p:animEffect>
                                  </p:childTnLst>
                                </p:cTn>
                              </p:par>
                              <p:par>
                                <p:cTn id="49" presetID="22" presetClass="entr" presetSubtype="8"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1000"/>
                                        <p:tgtEl>
                                          <p:spTgt spid="2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left)">
                                      <p:cBhvr>
                                        <p:cTn id="54" dur="1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32" fill="hold" nodeType="clickEffect">
                                  <p:stCondLst>
                                    <p:cond delay="0"/>
                                  </p:stCondLst>
                                  <p:childTnLst>
                                    <p:set>
                                      <p:cBhvr>
                                        <p:cTn id="58" dur="1" fill="hold">
                                          <p:stCondLst>
                                            <p:cond delay="0"/>
                                          </p:stCondLst>
                                        </p:cTn>
                                        <p:tgtEl>
                                          <p:spTgt spid="5127"/>
                                        </p:tgtEl>
                                        <p:attrNameLst>
                                          <p:attrName>style.visibility</p:attrName>
                                        </p:attrNameLst>
                                      </p:cBhvr>
                                      <p:to>
                                        <p:strVal val="visible"/>
                                      </p:to>
                                    </p:set>
                                    <p:animEffect transition="in" filter="box(out)">
                                      <p:cBhvr>
                                        <p:cTn id="59" dur="1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LA CONCEPTUALISATION</a:t>
            </a:r>
            <a:endParaRPr lang="fr-FR" b="1" dirty="0">
              <a:solidFill>
                <a:srgbClr val="FF0000"/>
              </a:solidFill>
            </a:endParaRPr>
          </a:p>
        </p:txBody>
      </p:sp>
      <p:sp>
        <p:nvSpPr>
          <p:cNvPr id="3" name="Espace réservé du contenu 2"/>
          <p:cNvSpPr>
            <a:spLocks noGrp="1"/>
          </p:cNvSpPr>
          <p:nvPr>
            <p:ph idx="1"/>
          </p:nvPr>
        </p:nvSpPr>
        <p:spPr/>
        <p:txBody>
          <a:bodyPr>
            <a:normAutofit lnSpcReduction="10000"/>
          </a:bodyPr>
          <a:lstStyle/>
          <a:p>
            <a:pPr>
              <a:buFont typeface="Wingdings" pitchFamily="2" charset="2"/>
              <a:buChar char="Ø"/>
            </a:pPr>
            <a:r>
              <a:rPr lang="fr-FR" dirty="0" smtClean="0"/>
              <a:t>À partir du plan dégagé lors de l’analyse du sous-thème</a:t>
            </a:r>
          </a:p>
          <a:p>
            <a:pPr>
              <a:buFont typeface="Wingdings" pitchFamily="2" charset="2"/>
              <a:buChar char="Ø"/>
            </a:pPr>
            <a:r>
              <a:rPr lang="fr-FR" dirty="0" smtClean="0"/>
              <a:t>A partir des réponses aux questions relatives au cas proposé aux élèves</a:t>
            </a:r>
          </a:p>
          <a:p>
            <a:pPr>
              <a:buFont typeface="Wingdings" pitchFamily="2" charset="2"/>
              <a:buChar char="Ø"/>
            </a:pPr>
            <a:endParaRPr lang="fr-FR" dirty="0" smtClean="0"/>
          </a:p>
          <a:p>
            <a:pPr>
              <a:buFont typeface="Wingdings" pitchFamily="2" charset="2"/>
              <a:buChar char="Ø"/>
            </a:pPr>
            <a:r>
              <a:rPr lang="fr-FR" b="1" dirty="0" smtClean="0">
                <a:solidFill>
                  <a:srgbClr val="FF0000"/>
                </a:solidFill>
              </a:rPr>
              <a:t>Chaque partie du plan comportera la ou les définitions des notions.</a:t>
            </a:r>
            <a:endParaRPr lang="fr-FR" b="1" dirty="0">
              <a:solidFill>
                <a:srgbClr val="FF0000"/>
              </a:solidFill>
            </a:endParaRPr>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36</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092280" cy="768085"/>
          </a:xfrm>
        </p:spPr>
        <p:txBody>
          <a:bodyPr>
            <a:normAutofit fontScale="90000"/>
          </a:bodyPr>
          <a:lstStyle/>
          <a:p>
            <a:r>
              <a:rPr lang="fr-FR" b="1" dirty="0" smtClean="0">
                <a:solidFill>
                  <a:srgbClr val="FF0000"/>
                </a:solidFill>
              </a:rPr>
              <a:t>PROGRAMME DE LA JOURNEE</a:t>
            </a:r>
            <a:endParaRPr lang="fr-FR" b="1" dirty="0">
              <a:solidFill>
                <a:srgbClr val="FF0000"/>
              </a:solidFill>
            </a:endParaRPr>
          </a:p>
        </p:txBody>
      </p:sp>
      <p:sp>
        <p:nvSpPr>
          <p:cNvPr id="3" name="Espace réservé du contenu 2"/>
          <p:cNvSpPr>
            <a:spLocks noGrp="1"/>
          </p:cNvSpPr>
          <p:nvPr>
            <p:ph idx="1"/>
          </p:nvPr>
        </p:nvSpPr>
        <p:spPr>
          <a:xfrm>
            <a:off x="457200" y="1777380"/>
            <a:ext cx="8229600" cy="3327756"/>
          </a:xfrm>
        </p:spPr>
        <p:txBody>
          <a:bodyPr>
            <a:normAutofit fontScale="62500" lnSpcReduction="20000"/>
          </a:bodyPr>
          <a:lstStyle/>
          <a:p>
            <a:pPr algn="ctr">
              <a:buNone/>
            </a:pPr>
            <a:r>
              <a:rPr lang="fr-FR" b="1" dirty="0" smtClean="0"/>
              <a:t>9h – 12h</a:t>
            </a:r>
          </a:p>
          <a:p>
            <a:pPr algn="ctr">
              <a:buNone/>
            </a:pPr>
            <a:r>
              <a:rPr lang="fr-FR" b="1" dirty="0" smtClean="0"/>
              <a:t>Grandes lignes et présentation du programme</a:t>
            </a:r>
          </a:p>
          <a:p>
            <a:pPr algn="ctr">
              <a:buNone/>
            </a:pPr>
            <a:endParaRPr lang="fr-FR" b="1" dirty="0" smtClean="0"/>
          </a:p>
          <a:p>
            <a:pPr marL="514350" indent="-514350">
              <a:buFont typeface="+mj-lt"/>
              <a:buAutoNum type="arabicPeriod"/>
            </a:pPr>
            <a:r>
              <a:rPr lang="fr-FR" dirty="0" smtClean="0"/>
              <a:t>Le management des organisations au cœur de la réforme STMG – Présentation</a:t>
            </a:r>
          </a:p>
          <a:p>
            <a:pPr marL="514350" indent="-514350">
              <a:buFont typeface="+mj-lt"/>
              <a:buAutoNum type="arabicPeriod"/>
            </a:pPr>
            <a:r>
              <a:rPr lang="fr-FR" dirty="0" smtClean="0"/>
              <a:t>Le programme de management des organisations</a:t>
            </a:r>
            <a:br>
              <a:rPr lang="fr-FR" dirty="0" smtClean="0"/>
            </a:br>
            <a:r>
              <a:rPr lang="fr-FR" dirty="0" smtClean="0"/>
              <a:t>2.1. Comment le lire ?</a:t>
            </a:r>
            <a:br>
              <a:rPr lang="fr-FR" dirty="0" smtClean="0"/>
            </a:br>
            <a:r>
              <a:rPr lang="fr-FR" dirty="0" smtClean="0"/>
              <a:t>2.2. Quels changements par rapport au programme STG</a:t>
            </a:r>
            <a:br>
              <a:rPr lang="fr-FR" dirty="0" smtClean="0"/>
            </a:br>
            <a:r>
              <a:rPr lang="fr-FR" dirty="0" smtClean="0"/>
              <a:t>2.3. Quelles attentes par rapport au questionnement</a:t>
            </a:r>
            <a:br>
              <a:rPr lang="fr-FR" dirty="0" smtClean="0"/>
            </a:br>
            <a:r>
              <a:rPr lang="fr-FR" dirty="0" smtClean="0"/>
              <a:t>2.4. Quelle est la place de l’argumentation dans la</a:t>
            </a:r>
            <a:br>
              <a:rPr lang="fr-FR" dirty="0" smtClean="0"/>
            </a:br>
            <a:r>
              <a:rPr lang="fr-FR" dirty="0" smtClean="0"/>
              <a:t>	  certification</a:t>
            </a:r>
          </a:p>
          <a:p>
            <a:pPr marL="514350" indent="-514350">
              <a:buFont typeface="+mj-lt"/>
              <a:buAutoNum type="arabicPeriod"/>
            </a:pPr>
            <a:r>
              <a:rPr lang="fr-FR" dirty="0" smtClean="0"/>
              <a:t>Questions/réponses</a:t>
            </a:r>
          </a:p>
          <a:p>
            <a:pPr>
              <a:buNone/>
            </a:pPr>
            <a:endParaRPr lang="fr-FR" b="1" dirty="0" smtClean="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57300"/>
            <a:ext cx="8229600" cy="4047836"/>
          </a:xfrm>
        </p:spPr>
        <p:txBody>
          <a:bodyPr>
            <a:normAutofit fontScale="92500" lnSpcReduction="10000"/>
          </a:bodyPr>
          <a:lstStyle/>
          <a:p>
            <a:pPr algn="ctr">
              <a:buNone/>
            </a:pPr>
            <a:r>
              <a:rPr lang="fr-FR" b="1" dirty="0" smtClean="0"/>
              <a:t>13h30 – 16h30</a:t>
            </a:r>
          </a:p>
          <a:p>
            <a:pPr algn="ctr">
              <a:buNone/>
            </a:pPr>
            <a:r>
              <a:rPr lang="fr-FR" b="1" dirty="0" smtClean="0"/>
              <a:t>Les pratiques pédagogiques</a:t>
            </a:r>
          </a:p>
          <a:p>
            <a:pPr>
              <a:buNone/>
            </a:pPr>
            <a:endParaRPr lang="fr-FR" dirty="0" smtClean="0"/>
          </a:p>
          <a:p>
            <a:pPr marL="514350" indent="-514350">
              <a:buFont typeface="+mj-lt"/>
              <a:buAutoNum type="arabicPeriod"/>
            </a:pPr>
            <a:r>
              <a:rPr lang="fr-FR" dirty="0" smtClean="0"/>
              <a:t>La démarche technologique</a:t>
            </a:r>
          </a:p>
          <a:p>
            <a:pPr marL="514350" indent="-514350">
              <a:buFont typeface="+mj-lt"/>
              <a:buAutoNum type="arabicPeriod"/>
            </a:pPr>
            <a:r>
              <a:rPr lang="fr-FR" dirty="0" smtClean="0"/>
              <a:t>Présentation de la conception d’une séquence pédagogique</a:t>
            </a:r>
          </a:p>
          <a:p>
            <a:pPr marL="514350" indent="-514350">
              <a:buFont typeface="+mj-lt"/>
              <a:buAutoNum type="arabicPeriod"/>
            </a:pPr>
            <a:r>
              <a:rPr lang="fr-FR" dirty="0" smtClean="0"/>
              <a:t>Travaux de groupe</a:t>
            </a:r>
          </a:p>
          <a:p>
            <a:pPr marL="514350" indent="-514350">
              <a:buFont typeface="+mj-lt"/>
              <a:buAutoNum type="arabicPeriod"/>
            </a:pPr>
            <a:r>
              <a:rPr lang="fr-FR" dirty="0" smtClean="0"/>
              <a:t>Mise en commun</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pPr>
              <a:buNone/>
            </a:pPr>
            <a:r>
              <a:rPr lang="fr-FR" dirty="0" smtClean="0"/>
              <a:t>	L’ensemble des informations données aujourd’hui sont disponibles sur le site :</a:t>
            </a:r>
          </a:p>
          <a:p>
            <a:pPr>
              <a:buNone/>
            </a:pPr>
            <a:r>
              <a:rPr lang="fr-FR" sz="2800" u="sng" dirty="0" smtClean="0">
                <a:hlinkClick r:id="rId2"/>
              </a:rPr>
              <a:t>http://sites.google.com/site/formationsstmgstrasbourg</a:t>
            </a:r>
            <a:endParaRPr lang="fr-FR" sz="2800" dirty="0" smtClean="0"/>
          </a:p>
          <a:p>
            <a:pPr>
              <a:buNone/>
            </a:pPr>
            <a:endParaRPr lang="fr-FR" dirty="0" smtClean="0"/>
          </a:p>
          <a:p>
            <a:pPr>
              <a:buNone/>
            </a:pP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7092280" cy="1368496"/>
          </a:xfrm>
        </p:spPr>
        <p:txBody>
          <a:bodyPr>
            <a:normAutofit fontScale="90000"/>
          </a:bodyPr>
          <a:lstStyle/>
          <a:p>
            <a:pPr algn="l"/>
            <a:r>
              <a:rPr lang="fr-FR" sz="3200" b="1" dirty="0" smtClean="0">
                <a:solidFill>
                  <a:srgbClr val="FF0000"/>
                </a:solidFill>
              </a:rPr>
              <a:t>LE MANAGEMENT DES ORGANISATIONS :</a:t>
            </a:r>
            <a:br>
              <a:rPr lang="fr-FR" sz="3200" b="1" dirty="0" smtClean="0">
                <a:solidFill>
                  <a:srgbClr val="FF0000"/>
                </a:solidFill>
              </a:rPr>
            </a:br>
            <a:r>
              <a:rPr lang="fr-FR" sz="3200" b="1" dirty="0" smtClean="0">
                <a:solidFill>
                  <a:srgbClr val="FF0000"/>
                </a:solidFill>
              </a:rPr>
              <a:t>AU CŒUR DE LA REFORME STMG</a:t>
            </a:r>
            <a:endParaRPr lang="fr-FR" sz="3200" b="1" dirty="0">
              <a:solidFill>
                <a:srgbClr val="FF0000"/>
              </a:solidFill>
            </a:endParaRPr>
          </a:p>
        </p:txBody>
      </p:sp>
      <p:sp>
        <p:nvSpPr>
          <p:cNvPr id="3" name="Espace réservé du contenu 2"/>
          <p:cNvSpPr>
            <a:spLocks noGrp="1"/>
          </p:cNvSpPr>
          <p:nvPr>
            <p:ph idx="1"/>
          </p:nvPr>
        </p:nvSpPr>
        <p:spPr>
          <a:xfrm>
            <a:off x="395536" y="2077415"/>
            <a:ext cx="8229600" cy="3157533"/>
          </a:xfrm>
        </p:spPr>
        <p:txBody>
          <a:bodyPr>
            <a:normAutofit/>
          </a:bodyPr>
          <a:lstStyle/>
          <a:p>
            <a:pPr>
              <a:buFont typeface="Wingdings" pitchFamily="2" charset="2"/>
              <a:buChar char="ü"/>
            </a:pPr>
            <a:r>
              <a:rPr lang="fr-FR" dirty="0" smtClean="0"/>
              <a:t> Noyau central de la réforme STMG</a:t>
            </a:r>
          </a:p>
          <a:p>
            <a:pPr>
              <a:buFont typeface="Wingdings" pitchFamily="2" charset="2"/>
              <a:buChar char="ü"/>
            </a:pPr>
            <a:r>
              <a:rPr lang="fr-FR" dirty="0" smtClean="0"/>
              <a:t>Programme remodelé</a:t>
            </a:r>
          </a:p>
          <a:p>
            <a:pPr>
              <a:buFont typeface="Wingdings" pitchFamily="2" charset="2"/>
              <a:buChar char="ü"/>
            </a:pPr>
            <a:r>
              <a:rPr lang="fr-FR" dirty="0" smtClean="0"/>
              <a:t>Volume horaire et coefficient revus</a:t>
            </a:r>
          </a:p>
          <a:p>
            <a:pPr>
              <a:buFont typeface="Wingdings" pitchFamily="2" charset="2"/>
              <a:buChar char="ü"/>
            </a:pPr>
            <a:r>
              <a:rPr lang="fr-FR" dirty="0" smtClean="0"/>
              <a:t>Transversalité</a:t>
            </a:r>
          </a:p>
          <a:p>
            <a:pPr>
              <a:buFont typeface="Wingdings" pitchFamily="2" charset="2"/>
              <a:buChar char="ü"/>
            </a:pPr>
            <a:r>
              <a:rPr lang="fr-FR" dirty="0" smtClean="0"/>
              <a:t>Projet professionnel de l’élève</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7</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LE PROGRAMME</a:t>
            </a:r>
            <a:endParaRPr lang="fr-FR" b="1" dirty="0">
              <a:solidFill>
                <a:srgbClr val="FF0000"/>
              </a:solidFill>
            </a:endParaRPr>
          </a:p>
        </p:txBody>
      </p:sp>
      <p:sp>
        <p:nvSpPr>
          <p:cNvPr id="3" name="Espace réservé du contenu 2"/>
          <p:cNvSpPr>
            <a:spLocks noGrp="1"/>
          </p:cNvSpPr>
          <p:nvPr>
            <p:ph idx="1"/>
          </p:nvPr>
        </p:nvSpPr>
        <p:spPr/>
        <p:txBody>
          <a:bodyPr/>
          <a:lstStyle/>
          <a:p>
            <a:pPr>
              <a:buFont typeface="Wingdings" pitchFamily="2" charset="2"/>
              <a:buChar char="ü"/>
            </a:pPr>
            <a:r>
              <a:rPr lang="fr-FR" dirty="0" smtClean="0"/>
              <a:t>Positionnement général : découverte, observation et analyse du fonctionnement réel des organisations</a:t>
            </a:r>
          </a:p>
          <a:p>
            <a:pPr>
              <a:buFont typeface="Wingdings" pitchFamily="2" charset="2"/>
              <a:buChar char="ü"/>
            </a:pPr>
            <a:r>
              <a:rPr lang="fr-FR" dirty="0" smtClean="0"/>
              <a:t>Sujets d’étude portent sur les PME-PMI, les associations, les organisations publiques</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8</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FF0000"/>
                </a:solidFill>
              </a:rPr>
              <a:t>Lire le programme</a:t>
            </a:r>
            <a:endParaRPr lang="fr-FR" b="1"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a:buFont typeface="Wingdings" pitchFamily="2" charset="2"/>
              <a:buChar char="ü"/>
            </a:pPr>
            <a:r>
              <a:rPr lang="fr-FR" dirty="0" smtClean="0"/>
              <a:t>Organisé autour de 7 thèmes généraux</a:t>
            </a:r>
          </a:p>
          <a:p>
            <a:pPr>
              <a:buFont typeface="Wingdings" pitchFamily="2" charset="2"/>
              <a:buChar char="ü"/>
            </a:pPr>
            <a:r>
              <a:rPr lang="fr-FR" dirty="0" smtClean="0"/>
              <a:t>Le temps consacré à chaque thème est exprimé en pourcentage</a:t>
            </a:r>
          </a:p>
          <a:p>
            <a:pPr>
              <a:buFont typeface="Wingdings" pitchFamily="2" charset="2"/>
              <a:buChar char="ü"/>
            </a:pPr>
            <a:r>
              <a:rPr lang="fr-FR" dirty="0" smtClean="0"/>
              <a:t>Chaque thème comporte un paragraphe introductif</a:t>
            </a:r>
          </a:p>
          <a:p>
            <a:pPr>
              <a:buFont typeface="Wingdings" pitchFamily="2" charset="2"/>
              <a:buChar char="ü"/>
            </a:pPr>
            <a:r>
              <a:rPr lang="fr-FR" dirty="0" smtClean="0"/>
              <a:t>Chaque thème est présenté sous forme de tableau à trois colonnes : problématique – notions et finalité</a:t>
            </a:r>
            <a:br>
              <a:rPr lang="fr-FR" dirty="0" smtClean="0"/>
            </a:br>
            <a:r>
              <a:rPr lang="fr-FR" dirty="0" smtClean="0"/>
              <a:t>La lecture se fait obligatoirement à l’horizontale</a:t>
            </a:r>
            <a:endParaRPr lang="fr-FR" dirty="0"/>
          </a:p>
        </p:txBody>
      </p:sp>
      <p:sp>
        <p:nvSpPr>
          <p:cNvPr id="4" name="Espace réservé de la date 3"/>
          <p:cNvSpPr>
            <a:spLocks noGrp="1"/>
          </p:cNvSpPr>
          <p:nvPr>
            <p:ph type="dt" sz="half" idx="10"/>
          </p:nvPr>
        </p:nvSpPr>
        <p:spPr/>
        <p:txBody>
          <a:bodyPr/>
          <a:lstStyle/>
          <a:p>
            <a:r>
              <a:rPr lang="fr-FR" smtClean="0"/>
              <a:t>12/04/2012</a:t>
            </a:r>
            <a:endParaRPr lang="fr-FR"/>
          </a:p>
        </p:txBody>
      </p:sp>
      <p:sp>
        <p:nvSpPr>
          <p:cNvPr id="5" name="Espace réservé du pied de page 4"/>
          <p:cNvSpPr>
            <a:spLocks noGrp="1"/>
          </p:cNvSpPr>
          <p:nvPr>
            <p:ph type="ftr" sz="quarter" idx="11"/>
          </p:nvPr>
        </p:nvSpPr>
        <p:spPr/>
        <p:txBody>
          <a:bodyPr/>
          <a:lstStyle/>
          <a:p>
            <a:r>
              <a:rPr lang="fr-FR" smtClean="0"/>
              <a:t>D. HOFFSTETTER - V. DURAND</a:t>
            </a:r>
            <a:endParaRPr lang="fr-FR"/>
          </a:p>
        </p:txBody>
      </p:sp>
      <p:sp>
        <p:nvSpPr>
          <p:cNvPr id="6" name="Espace réservé du numéro de diapositive 5"/>
          <p:cNvSpPr>
            <a:spLocks noGrp="1"/>
          </p:cNvSpPr>
          <p:nvPr>
            <p:ph type="sldNum" sz="quarter" idx="12"/>
          </p:nvPr>
        </p:nvSpPr>
        <p:spPr/>
        <p:txBody>
          <a:bodyPr/>
          <a:lstStyle/>
          <a:p>
            <a:fld id="{D6B82B0A-9D6D-49DB-B2F7-463363B58DAA}" type="slidenum">
              <a:rPr lang="fr-FR" smtClean="0"/>
              <a:pPr/>
              <a:t>9</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2257</Words>
  <Application>Microsoft Office PowerPoint</Application>
  <PresentationFormat>Affichage à l'écran (16:10)</PresentationFormat>
  <Paragraphs>432</Paragraphs>
  <Slides>36</Slides>
  <Notes>0</Notes>
  <HiddenSlides>0</HiddenSlides>
  <MMClips>0</MMClips>
  <ScaleCrop>false</ScaleCrop>
  <HeadingPairs>
    <vt:vector size="6" baseType="variant">
      <vt:variant>
        <vt:lpstr>Thème</vt:lpstr>
      </vt:variant>
      <vt:variant>
        <vt:i4>1</vt:i4>
      </vt:variant>
      <vt:variant>
        <vt:lpstr>Serveurs OLE incorporés</vt:lpstr>
      </vt:variant>
      <vt:variant>
        <vt:i4>2</vt:i4>
      </vt:variant>
      <vt:variant>
        <vt:lpstr>Titres des diapositives</vt:lpstr>
      </vt:variant>
      <vt:variant>
        <vt:i4>36</vt:i4>
      </vt:variant>
    </vt:vector>
  </HeadingPairs>
  <TitlesOfParts>
    <vt:vector size="39" baseType="lpstr">
      <vt:lpstr>Thème Office</vt:lpstr>
      <vt:lpstr>Diapositive</vt:lpstr>
      <vt:lpstr>Document</vt:lpstr>
      <vt:lpstr>Diapositive 1</vt:lpstr>
      <vt:lpstr>VOS FORMATEURS</vt:lpstr>
      <vt:lpstr>ORGANISATION PRATIQUE</vt:lpstr>
      <vt:lpstr>PROGRAMME DE LA JOURNEE</vt:lpstr>
      <vt:lpstr>Diapositive 5</vt:lpstr>
      <vt:lpstr>Diapositive 6</vt:lpstr>
      <vt:lpstr>LE MANAGEMENT DES ORGANISATIONS : AU CŒUR DE LA REFORME STMG</vt:lpstr>
      <vt:lpstr>LE PROGRAMME</vt:lpstr>
      <vt:lpstr>Lire le programme</vt:lpstr>
      <vt:lpstr>Diapositive 10</vt:lpstr>
      <vt:lpstr>Document  « repères pour la formation »</vt:lpstr>
      <vt:lpstr>Diapositive 12</vt:lpstr>
      <vt:lpstr>Quels changements par  rapport au programme STG ?</vt:lpstr>
      <vt:lpstr>Le programme est présenté  en trois parties</vt:lpstr>
      <vt:lpstr>Répartition sur les deux années</vt:lpstr>
      <vt:lpstr>Quelles attentes par rapport au questionnement</vt:lpstr>
      <vt:lpstr>Diapositive 17</vt:lpstr>
      <vt:lpstr>Diapositive 18</vt:lpstr>
      <vt:lpstr>La place de l’argumentation  dans la certification</vt:lpstr>
      <vt:lpstr>Diapositive 20</vt:lpstr>
      <vt:lpstr>Questions/réponses</vt:lpstr>
      <vt:lpstr>LES PRATIQUES PEDAGOGIQUES</vt:lpstr>
      <vt:lpstr>Démarche pédagogique </vt:lpstr>
      <vt:lpstr>Méthodes de travail</vt:lpstr>
      <vt:lpstr>Par conséquent :</vt:lpstr>
      <vt:lpstr>MAIS</vt:lpstr>
      <vt:lpstr>Conception d’une séquence pédagogique</vt:lpstr>
      <vt:lpstr>Diapositive 28</vt:lpstr>
      <vt:lpstr>Diapositive 29</vt:lpstr>
      <vt:lpstr>Diapositive 30</vt:lpstr>
      <vt:lpstr>Diapositive 31</vt:lpstr>
      <vt:lpstr>Diapositive 32</vt:lpstr>
      <vt:lpstr>Diapositive 33</vt:lpstr>
      <vt:lpstr>Diapositive 34</vt:lpstr>
      <vt:lpstr>Diapositive 35</vt:lpstr>
      <vt:lpstr>LA CONCEPTUALISATION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DARIA</dc:creator>
  <cp:lastModifiedBy>DARIA</cp:lastModifiedBy>
  <cp:revision>34</cp:revision>
  <dcterms:created xsi:type="dcterms:W3CDTF">2012-04-02T09:08:22Z</dcterms:created>
  <dcterms:modified xsi:type="dcterms:W3CDTF">2012-04-11T18:23:12Z</dcterms:modified>
</cp:coreProperties>
</file>