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2" r:id="rId4"/>
    <p:sldId id="263" r:id="rId5"/>
    <p:sldId id="259" r:id="rId6"/>
    <p:sldId id="264" r:id="rId7"/>
    <p:sldId id="265" r:id="rId8"/>
    <p:sldId id="261" r:id="rId9"/>
    <p:sldId id="266" r:id="rId10"/>
    <p:sldId id="268" r:id="rId11"/>
    <p:sldId id="267" r:id="rId12"/>
    <p:sldId id="269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620" y="8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1DD110-F11B-4354-AB45-D5004E76E903}" type="datetimeFigureOut">
              <a:rPr lang="fr-FR" smtClean="0"/>
              <a:t>17/03/2014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E5942-A230-4F9B-8EAC-70A808593D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5313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E9B99-14AC-4F95-A339-570518439D9B}" type="datetime1">
              <a:rPr lang="fr-FR" smtClean="0"/>
              <a:t>17/03/2014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6547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7EEFB-18F4-447E-87E9-BE0AD849A7FB}" type="datetime1">
              <a:rPr lang="fr-FR" smtClean="0"/>
              <a:t>17/03/2014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052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5E4E-DCCD-40B3-B4CD-7F7DFA68FAE4}" type="datetime1">
              <a:rPr lang="fr-FR" smtClean="0"/>
              <a:t>17/03/2014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6264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7AF87-82EA-4600-B7E2-70454BB8C669}" type="datetime1">
              <a:rPr lang="fr-FR" smtClean="0"/>
              <a:t>17/03/2014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6795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10C5-21EF-40B6-B711-604D0F8B3205}" type="datetime1">
              <a:rPr lang="fr-FR" smtClean="0"/>
              <a:t>17/03/2014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3066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7E36B-94FF-48AF-A97D-B27F66FFDA93}" type="datetime1">
              <a:rPr lang="fr-FR" smtClean="0"/>
              <a:t>17/03/2014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1293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D07D1-C071-452C-9296-2CDDBBD1ABD4}" type="datetime1">
              <a:rPr lang="fr-FR" smtClean="0"/>
              <a:t>17/03/2014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2242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283AF-BB05-40EA-A4A3-9B1319C34D5B}" type="datetime1">
              <a:rPr lang="fr-FR" smtClean="0"/>
              <a:t>17/03/2014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4064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CC7A-1DF9-442E-AE50-C76B9080420D}" type="datetime1">
              <a:rPr lang="fr-FR" smtClean="0"/>
              <a:t>17/03/2014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558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558B-831C-469B-976C-B42DCFE1ADAC}" type="datetime1">
              <a:rPr lang="fr-FR" smtClean="0"/>
              <a:t>17/03/2014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4157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88870-5881-4E27-ADE2-3943F572EEC9}" type="datetime1">
              <a:rPr lang="fr-FR" smtClean="0"/>
              <a:t>17/03/2014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507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573E9-E9BF-4D70-8600-86C35E4B7A91}" type="datetime1">
              <a:rPr lang="fr-FR" smtClean="0"/>
              <a:t>17/03/2014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CAC21-7C0F-40B6-B4B1-4DD88A0639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657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4320480"/>
          </a:xfrm>
        </p:spPr>
        <p:txBody>
          <a:bodyPr>
            <a:noAutofit/>
          </a:bodyPr>
          <a:lstStyle/>
          <a:p>
            <a:r>
              <a:rPr lang="fr-FR" sz="3200" b="1" dirty="0" smtClean="0"/>
              <a:t/>
            </a:r>
            <a:br>
              <a:rPr lang="fr-FR" sz="3200" b="1" dirty="0" smtClean="0"/>
            </a:br>
            <a:r>
              <a:rPr lang="fr-FR" sz="2400" b="1" dirty="0" smtClean="0"/>
              <a:t>BTS MANAGEMENT DES UNITES COMMERCIALES</a:t>
            </a:r>
            <a:br>
              <a:rPr lang="fr-FR" sz="2400" b="1" dirty="0" smtClean="0"/>
            </a:br>
            <a:r>
              <a:rPr lang="fr-FR" sz="2400" b="1" dirty="0" smtClean="0"/>
              <a:t/>
            </a:r>
            <a:br>
              <a:rPr lang="fr-FR" sz="2400" b="1" dirty="0" smtClean="0"/>
            </a:br>
            <a:r>
              <a:rPr lang="fr-FR" sz="2400" b="1" dirty="0" smtClean="0"/>
              <a:t/>
            </a:r>
            <a:br>
              <a:rPr lang="fr-FR" sz="2400" b="1" dirty="0" smtClean="0"/>
            </a:br>
            <a:r>
              <a:rPr lang="fr-FR" sz="2400" b="1" dirty="0" smtClean="0"/>
              <a:t>EPREUVE E5 ACRC</a:t>
            </a:r>
            <a:br>
              <a:rPr lang="fr-FR" sz="2400" b="1" dirty="0" smtClean="0"/>
            </a:b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b="1" dirty="0" smtClean="0"/>
              <a:t/>
            </a:r>
            <a:br>
              <a:rPr lang="fr-FR" sz="2400" b="1" dirty="0" smtClean="0"/>
            </a:br>
            <a:r>
              <a:rPr lang="fr-FR" sz="2400" b="1" dirty="0" smtClean="0"/>
              <a:t>Lien </a:t>
            </a:r>
            <a:r>
              <a:rPr lang="fr-FR" sz="2400" b="1" dirty="0"/>
              <a:t>entre </a:t>
            </a:r>
            <a:r>
              <a:rPr lang="fr-FR" sz="2400" b="1" dirty="0" smtClean="0"/>
              <a:t>:</a:t>
            </a:r>
            <a:br>
              <a:rPr lang="fr-FR" sz="2400" b="1" dirty="0" smtClean="0"/>
            </a:br>
            <a:r>
              <a:rPr lang="fr-FR" sz="2400" b="1" dirty="0" smtClean="0"/>
              <a:t>référentiel </a:t>
            </a:r>
            <a:r>
              <a:rPr lang="fr-FR" sz="2400" b="1" dirty="0"/>
              <a:t>d’activités </a:t>
            </a:r>
            <a:r>
              <a:rPr lang="fr-FR" sz="2400" b="1" dirty="0" smtClean="0"/>
              <a:t> </a:t>
            </a:r>
            <a:br>
              <a:rPr lang="fr-FR" sz="2400" b="1" dirty="0" smtClean="0"/>
            </a:br>
            <a:r>
              <a:rPr lang="fr-FR" sz="2400" b="1" dirty="0" smtClean="0"/>
              <a:t>référentiel de certification du </a:t>
            </a:r>
            <a:r>
              <a:rPr lang="fr-FR" sz="2400" b="1" dirty="0"/>
              <a:t>diplôme </a:t>
            </a:r>
            <a:r>
              <a:rPr lang="fr-FR" sz="2400" b="1" dirty="0" smtClean="0"/>
              <a:t/>
            </a:r>
            <a:br>
              <a:rPr lang="fr-FR" sz="2400" b="1" dirty="0" smtClean="0"/>
            </a:b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b="1" dirty="0" smtClean="0"/>
              <a:t>et </a:t>
            </a:r>
            <a:r>
              <a:rPr lang="fr-FR" sz="2400" b="1" dirty="0"/>
              <a:t>compétences à </a:t>
            </a:r>
            <a:r>
              <a:rPr lang="fr-FR" sz="2400" b="1" dirty="0" smtClean="0"/>
              <a:t>atteindre</a:t>
            </a:r>
            <a:endParaRPr lang="fr-FR" sz="24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03648" y="5373216"/>
            <a:ext cx="6400800" cy="720080"/>
          </a:xfrm>
        </p:spPr>
        <p:txBody>
          <a:bodyPr>
            <a:normAutofit fontScale="92500" lnSpcReduction="20000"/>
          </a:bodyPr>
          <a:lstStyle/>
          <a:p>
            <a:r>
              <a:rPr lang="fr-FR" sz="2400" dirty="0"/>
              <a:t>L’épreuve E5 évalue les compétences </a:t>
            </a:r>
            <a:endParaRPr lang="fr-FR" sz="2400" dirty="0" smtClean="0"/>
          </a:p>
          <a:p>
            <a:r>
              <a:rPr lang="fr-FR" sz="2400" dirty="0" smtClean="0"/>
              <a:t>C41 – C42 – C53 – C54 – C6</a:t>
            </a:r>
            <a:endParaRPr lang="fr-FR" sz="2400" dirty="0"/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20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23940" y="160852"/>
            <a:ext cx="8640960" cy="13239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/>
              <a:t>C6 Rechercher et exploiter l’information nécessaire à l’activité commerciale</a:t>
            </a:r>
          </a:p>
          <a:p>
            <a:endParaRPr lang="fr-FR" sz="2000" b="1" dirty="0"/>
          </a:p>
          <a:p>
            <a:r>
              <a:rPr lang="fr-FR" sz="1800" b="1" dirty="0"/>
              <a:t>Référentiel de certification C62 Réaliser et exploiter des études commerciales</a:t>
            </a:r>
          </a:p>
          <a:p>
            <a:r>
              <a:rPr lang="fr-FR" sz="1800" b="1" dirty="0"/>
              <a:t>et C63 Enrichir et exploiter le système </a:t>
            </a:r>
            <a:r>
              <a:rPr lang="fr-FR" sz="1400" dirty="0" smtClean="0"/>
              <a:t>(page 40)</a:t>
            </a:r>
            <a:endParaRPr lang="fr-FR" sz="1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1484784"/>
            <a:ext cx="8277225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19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79512" y="404664"/>
            <a:ext cx="878497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/>
              <a:t>C6 Rechercher et exploiter l’information nécessaire à l’activité commerciale</a:t>
            </a:r>
          </a:p>
          <a:p>
            <a:endParaRPr lang="fr-FR" sz="2000" b="1" dirty="0"/>
          </a:p>
          <a:p>
            <a:r>
              <a:rPr lang="fr-FR" sz="1800" b="1" dirty="0"/>
              <a:t>Référentiel de certification C64 Intégrer les technologies de l’information </a:t>
            </a:r>
            <a:r>
              <a:rPr lang="fr-FR" sz="1800" b="1" dirty="0" smtClean="0"/>
              <a:t>dans </a:t>
            </a:r>
            <a:r>
              <a:rPr lang="fr-FR" sz="1800" b="1" dirty="0"/>
              <a:t>son activité </a:t>
            </a:r>
            <a:r>
              <a:rPr lang="fr-FR" sz="1400" dirty="0" smtClean="0"/>
              <a:t>(page 41)</a:t>
            </a:r>
            <a:endParaRPr lang="fr-FR" sz="1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1844824"/>
            <a:ext cx="8277225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8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000" b="1" dirty="0"/>
              <a:t>Des savoirs en relation avec les compétences à atteindre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872"/>
            <a:ext cx="8711347" cy="14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120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27984" y="152635"/>
            <a:ext cx="4564739" cy="1620181"/>
          </a:xfrm>
        </p:spPr>
        <p:txBody>
          <a:bodyPr>
            <a:noAutofit/>
          </a:bodyPr>
          <a:lstStyle/>
          <a:p>
            <a:r>
              <a:rPr lang="fr-FR" sz="1600" b="1" dirty="0" smtClean="0"/>
              <a:t>Fonction 2 du référentiel d’activités : </a:t>
            </a:r>
            <a:br>
              <a:rPr lang="fr-FR" sz="1600" b="1" dirty="0" smtClean="0"/>
            </a:br>
            <a:r>
              <a:rPr lang="fr-FR" sz="1600" b="1" dirty="0" smtClean="0"/>
              <a:t/>
            </a:r>
            <a:br>
              <a:rPr lang="fr-FR" sz="1600" b="1" dirty="0" smtClean="0"/>
            </a:br>
            <a:r>
              <a:rPr lang="fr-FR" sz="1600" b="1" dirty="0" smtClean="0"/>
              <a:t>« Gestion de la relation avec la clientèle »</a:t>
            </a:r>
            <a:br>
              <a:rPr lang="fr-FR" sz="1600" b="1" dirty="0" smtClean="0"/>
            </a:br>
            <a:r>
              <a:rPr lang="fr-FR" sz="1400" dirty="0" smtClean="0"/>
              <a:t>(pages 11 et 12)</a:t>
            </a:r>
            <a:br>
              <a:rPr lang="fr-FR" sz="1400" dirty="0" smtClean="0"/>
            </a:b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b="1" dirty="0" smtClean="0"/>
              <a:t>C41 Vendre</a:t>
            </a:r>
            <a:br>
              <a:rPr lang="fr-FR" sz="1400" b="1" dirty="0" smtClean="0"/>
            </a:br>
            <a:r>
              <a:rPr lang="fr-FR" sz="1400" b="1" dirty="0" smtClean="0"/>
              <a:t>C42 Assurer la qualité de service à la clientèle </a:t>
            </a:r>
            <a:endParaRPr lang="fr-FR" sz="1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115949"/>
            <a:ext cx="4514850" cy="671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356" y="1922237"/>
            <a:ext cx="4370834" cy="490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7150" y="404664"/>
            <a:ext cx="4298826" cy="15841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en angle 8"/>
          <p:cNvCxnSpPr/>
          <p:nvPr/>
        </p:nvCxnSpPr>
        <p:spPr>
          <a:xfrm rot="10800000" flipV="1">
            <a:off x="4362512" y="1531431"/>
            <a:ext cx="569529" cy="342038"/>
          </a:xfrm>
          <a:prstGeom prst="bentConnector3">
            <a:avLst>
              <a:gd name="adj1" fmla="val 50000"/>
            </a:avLst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6732240" y="1108751"/>
            <a:ext cx="0" cy="28803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94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373051" cy="1188132"/>
          </a:xfrm>
        </p:spPr>
        <p:txBody>
          <a:bodyPr>
            <a:noAutofit/>
          </a:bodyPr>
          <a:lstStyle/>
          <a:p>
            <a:r>
              <a:rPr lang="fr-FR" sz="1800" b="1" dirty="0" smtClean="0"/>
              <a:t>Référentiel de certification C41 Vendre</a:t>
            </a:r>
            <a:r>
              <a:rPr lang="fr-FR" sz="1600" dirty="0" smtClean="0"/>
              <a:t/>
            </a:r>
            <a:br>
              <a:rPr lang="fr-FR" sz="1600" dirty="0" smtClean="0"/>
            </a:br>
            <a:r>
              <a:rPr lang="fr-FR" sz="1600" dirty="0"/>
              <a:t/>
            </a:r>
            <a:br>
              <a:rPr lang="fr-FR" sz="1600" dirty="0"/>
            </a:br>
            <a:r>
              <a:rPr lang="fr-FR" sz="1400" dirty="0" smtClean="0"/>
              <a:t>(page 29)</a:t>
            </a:r>
            <a:endParaRPr lang="fr-FR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4963"/>
            <a:ext cx="8686800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5253038"/>
            <a:ext cx="866775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45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589075" cy="936104"/>
          </a:xfrm>
        </p:spPr>
        <p:txBody>
          <a:bodyPr>
            <a:noAutofit/>
          </a:bodyPr>
          <a:lstStyle/>
          <a:p>
            <a:r>
              <a:rPr lang="fr-FR" sz="1800" b="1" dirty="0"/>
              <a:t>Référentiel de certification </a:t>
            </a:r>
            <a:r>
              <a:rPr lang="fr-FR" sz="1800" b="1" dirty="0" smtClean="0"/>
              <a:t/>
            </a:r>
            <a:br>
              <a:rPr lang="fr-FR" sz="1800" b="1" dirty="0" smtClean="0"/>
            </a:br>
            <a:r>
              <a:rPr lang="fr-FR" sz="1800" b="1" dirty="0" smtClean="0"/>
              <a:t>C42 Assurer </a:t>
            </a:r>
            <a:r>
              <a:rPr lang="fr-FR" sz="1800" b="1" dirty="0"/>
              <a:t>la qualité de service à la clientèle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(page 30)</a:t>
            </a:r>
            <a:endParaRPr lang="fr-FR" sz="1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04" y="1268760"/>
            <a:ext cx="829627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44" y="6229493"/>
            <a:ext cx="82581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9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47714" y="332656"/>
            <a:ext cx="4369734" cy="1933498"/>
          </a:xfrm>
        </p:spPr>
        <p:txBody>
          <a:bodyPr>
            <a:noAutofit/>
          </a:bodyPr>
          <a:lstStyle/>
          <a:p>
            <a:r>
              <a:rPr lang="fr-FR" sz="1600" b="1" dirty="0" smtClean="0"/>
              <a:t>Fonction 3 du référentiel d’activités</a:t>
            </a:r>
            <a:br>
              <a:rPr lang="fr-FR" sz="1600" b="1" dirty="0" smtClean="0"/>
            </a:br>
            <a:r>
              <a:rPr lang="fr-FR" sz="1600" b="1" dirty="0" smtClean="0"/>
              <a:t>« Gestion et animation de l’offre de produits et de services »</a:t>
            </a:r>
            <a:br>
              <a:rPr lang="fr-FR" sz="1600" b="1" dirty="0" smtClean="0"/>
            </a:br>
            <a:r>
              <a:rPr lang="fr-FR" sz="1600" b="1" dirty="0" smtClean="0"/>
              <a:t/>
            </a:r>
            <a:br>
              <a:rPr lang="fr-FR" sz="1600" b="1" dirty="0" smtClean="0"/>
            </a:br>
            <a:r>
              <a:rPr lang="fr-FR" sz="1400" b="1" dirty="0" smtClean="0"/>
              <a:t>C53 </a:t>
            </a:r>
            <a:r>
              <a:rPr lang="fr-FR" sz="1400" b="1" dirty="0"/>
              <a:t>Mettre en place un espace commercial attractif et </a:t>
            </a:r>
            <a:r>
              <a:rPr lang="fr-FR" sz="1400" b="1" dirty="0" smtClean="0"/>
              <a:t>fonctionnel</a:t>
            </a:r>
            <a:r>
              <a:rPr lang="fr-FR" sz="1400" b="1" dirty="0"/>
              <a:t/>
            </a:r>
            <a:br>
              <a:rPr lang="fr-FR" sz="1400" b="1" dirty="0"/>
            </a:br>
            <a:r>
              <a:rPr lang="fr-FR" sz="1400" b="1" dirty="0"/>
              <a:t>C54 Dynamiser l’offre de produits et de </a:t>
            </a:r>
            <a:r>
              <a:rPr lang="fr-FR" sz="1400" b="1" dirty="0" smtClean="0"/>
              <a:t>service</a:t>
            </a:r>
            <a:br>
              <a:rPr lang="fr-FR" sz="1400" b="1" dirty="0" smtClean="0"/>
            </a:b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>(pages </a:t>
            </a:r>
            <a:r>
              <a:rPr lang="fr-FR" sz="1400" dirty="0"/>
              <a:t>13 et </a:t>
            </a:r>
            <a:r>
              <a:rPr lang="fr-FR" sz="1400" dirty="0" smtClean="0"/>
              <a:t>14)</a:t>
            </a:r>
            <a:endParaRPr lang="fr-FR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400"/>
            <a:ext cx="4521200" cy="683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135" y="2780928"/>
            <a:ext cx="4358313" cy="378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07504" y="1857524"/>
            <a:ext cx="4298826" cy="14994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en angle 9"/>
          <p:cNvCxnSpPr/>
          <p:nvPr/>
        </p:nvCxnSpPr>
        <p:spPr>
          <a:xfrm rot="10800000" flipV="1">
            <a:off x="4407554" y="2060848"/>
            <a:ext cx="780587" cy="576065"/>
          </a:xfrm>
          <a:prstGeom prst="bentConnector3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6732240" y="980728"/>
            <a:ext cx="0" cy="28803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836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755576" y="188640"/>
            <a:ext cx="8237147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/>
              <a:t>Référentiel de certification </a:t>
            </a:r>
          </a:p>
          <a:p>
            <a:r>
              <a:rPr lang="fr-FR" sz="1800" b="1" dirty="0"/>
              <a:t>C53 Mettre en place un espace commercial attractif et fonctionnel </a:t>
            </a:r>
            <a:r>
              <a:rPr lang="fr-FR" sz="1400" dirty="0" smtClean="0"/>
              <a:t>(page 36)</a:t>
            </a:r>
            <a:endParaRPr lang="fr-FR" sz="1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7954092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019" y="5373216"/>
            <a:ext cx="7903665" cy="1189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873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381758" y="188640"/>
            <a:ext cx="7301043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/>
              <a:t>Référentiel de certification </a:t>
            </a:r>
          </a:p>
          <a:p>
            <a:r>
              <a:rPr lang="fr-FR" sz="1800" b="1" dirty="0"/>
              <a:t>C54 Dynamiser l’offre de produits et de service</a:t>
            </a:r>
            <a:r>
              <a:rPr lang="fr-FR" sz="2000" b="1" dirty="0"/>
              <a:t/>
            </a:r>
            <a:br>
              <a:rPr lang="fr-FR" sz="2000" b="1" dirty="0"/>
            </a:br>
            <a:r>
              <a:rPr lang="fr-FR" sz="1400" dirty="0" smtClean="0"/>
              <a:t>(page 38)</a:t>
            </a:r>
            <a:endParaRPr lang="fr-FR" sz="1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1124744"/>
            <a:ext cx="8258175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804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0" y="188640"/>
            <a:ext cx="4369734" cy="1944216"/>
          </a:xfrm>
        </p:spPr>
        <p:txBody>
          <a:bodyPr>
            <a:noAutofit/>
          </a:bodyPr>
          <a:lstStyle/>
          <a:p>
            <a:r>
              <a:rPr lang="fr-FR" sz="1600" b="1" dirty="0" smtClean="0"/>
              <a:t>Fonction 4 du référentiel d’activités : </a:t>
            </a:r>
            <a:br>
              <a:rPr lang="fr-FR" sz="1600" b="1" dirty="0" smtClean="0"/>
            </a:br>
            <a:r>
              <a:rPr lang="fr-FR" sz="1600" b="1" dirty="0" smtClean="0"/>
              <a:t>« Recherche et exploitation nécessaire </a:t>
            </a:r>
            <a:br>
              <a:rPr lang="fr-FR" sz="1600" b="1" dirty="0" smtClean="0"/>
            </a:br>
            <a:r>
              <a:rPr lang="fr-FR" sz="1600" b="1" dirty="0" smtClean="0"/>
              <a:t>à l’activité commerciale »</a:t>
            </a:r>
            <a:br>
              <a:rPr lang="fr-FR" sz="1600" b="1" dirty="0" smtClean="0"/>
            </a:br>
            <a:r>
              <a:rPr lang="fr-FR" sz="1600" b="1" dirty="0"/>
              <a:t/>
            </a:r>
            <a:br>
              <a:rPr lang="fr-FR" sz="1600" b="1" dirty="0"/>
            </a:br>
            <a:r>
              <a:rPr lang="fr-FR" sz="1400" b="1" dirty="0" smtClean="0"/>
              <a:t>C6 </a:t>
            </a:r>
            <a:r>
              <a:rPr lang="fr-FR" sz="1400" b="1" dirty="0"/>
              <a:t>Rechercher et exploiter l’information nécessaire </a:t>
            </a:r>
            <a:r>
              <a:rPr lang="fr-FR" sz="1400" b="1" dirty="0" smtClean="0"/>
              <a:t/>
            </a:r>
            <a:br>
              <a:rPr lang="fr-FR" sz="1400" b="1" dirty="0" smtClean="0"/>
            </a:br>
            <a:r>
              <a:rPr lang="fr-FR" sz="1400" b="1" dirty="0" smtClean="0"/>
              <a:t>à </a:t>
            </a:r>
            <a:r>
              <a:rPr lang="fr-FR" sz="1400" b="1" dirty="0"/>
              <a:t>l’activité commerciale </a:t>
            </a:r>
            <a:r>
              <a:rPr lang="fr-FR" sz="1400" b="1" dirty="0" smtClean="0"/>
              <a:t/>
            </a:r>
            <a:br>
              <a:rPr lang="fr-FR" sz="1400" b="1" dirty="0" smtClean="0"/>
            </a:b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(du </a:t>
            </a:r>
            <a:r>
              <a:rPr lang="fr-FR" sz="1400" dirty="0"/>
              <a:t>diplôme pages 15 et 16 </a:t>
            </a:r>
            <a:r>
              <a:rPr lang="fr-FR" sz="1400" dirty="0" smtClean="0"/>
              <a:t>)</a:t>
            </a:r>
            <a:endParaRPr lang="fr-FR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57150"/>
            <a:ext cx="4508500" cy="680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637" y="2303703"/>
            <a:ext cx="4504780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necteur en angle 6"/>
          <p:cNvCxnSpPr/>
          <p:nvPr/>
        </p:nvCxnSpPr>
        <p:spPr>
          <a:xfrm rot="10800000" flipV="1">
            <a:off x="4370750" y="1772816"/>
            <a:ext cx="504056" cy="360040"/>
          </a:xfrm>
          <a:prstGeom prst="bentConnector3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3500" y="423049"/>
            <a:ext cx="4298826" cy="23586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" name="Connecteur droit avec flèche 3"/>
          <p:cNvCxnSpPr/>
          <p:nvPr/>
        </p:nvCxnSpPr>
        <p:spPr>
          <a:xfrm>
            <a:off x="6732240" y="980728"/>
            <a:ext cx="0" cy="28803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07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442914" y="211352"/>
            <a:ext cx="8377558" cy="120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/>
              <a:t>C6 Rechercher et exploiter l’information nécessaire à l’activité commerciale</a:t>
            </a:r>
          </a:p>
          <a:p>
            <a:endParaRPr lang="fr-FR" sz="1800" b="1" dirty="0"/>
          </a:p>
          <a:p>
            <a:r>
              <a:rPr lang="fr-FR" sz="1800" b="1" dirty="0"/>
              <a:t>Référentiel de certification C61 Assurer la veille commerciale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(page 39)</a:t>
            </a:r>
            <a:endParaRPr lang="fr-FR" sz="1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1547813"/>
            <a:ext cx="8258175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AC21-7C0F-40B6-B4B1-4DD88A06390A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2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160</Words>
  <Application>Microsoft Office PowerPoint</Application>
  <PresentationFormat>Affichage à l'écran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 BTS MANAGEMENT DES UNITES COMMERCIALES   EPREUVE E5 ACRC   Lien entre : référentiel d’activités   référentiel de certification du diplôme   et compétences à atteindre</vt:lpstr>
      <vt:lpstr>Fonction 2 du référentiel d’activités :   « Gestion de la relation avec la clientèle » (pages 11 et 12)  C41 Vendre C42 Assurer la qualité de service à la clientèle </vt:lpstr>
      <vt:lpstr>Référentiel de certification C41 Vendre  (page 29)</vt:lpstr>
      <vt:lpstr>Référentiel de certification  C42 Assurer la qualité de service à la clientèle  (page 30)</vt:lpstr>
      <vt:lpstr>Fonction 3 du référentiel d’activités « Gestion et animation de l’offre de produits et de services »  C53 Mettre en place un espace commercial attractif et fonctionnel C54 Dynamiser l’offre de produits et de service  (pages 13 et 14)</vt:lpstr>
      <vt:lpstr>Présentation PowerPoint</vt:lpstr>
      <vt:lpstr>Présentation PowerPoint</vt:lpstr>
      <vt:lpstr>Fonction 4 du référentiel d’activités :  « Recherche et exploitation nécessaire  à l’activité commerciale »  C6 Rechercher et exploiter l’information nécessaire  à l’activité commerciale   (du diplôme pages 15 et 16 )</vt:lpstr>
      <vt:lpstr>Présentation PowerPoint</vt:lpstr>
      <vt:lpstr>Présentation PowerPoint</vt:lpstr>
      <vt:lpstr>Présentation PowerPoint</vt:lpstr>
      <vt:lpstr>Des savoirs en relation avec les compétences à atteindre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Lien entre référentiel d’activités du diplôme et compétences à viser</dc:title>
  <dc:creator>Standard</dc:creator>
  <cp:lastModifiedBy>Standard</cp:lastModifiedBy>
  <cp:revision>20</cp:revision>
  <dcterms:created xsi:type="dcterms:W3CDTF">2014-03-04T08:21:35Z</dcterms:created>
  <dcterms:modified xsi:type="dcterms:W3CDTF">2014-03-17T08:02:20Z</dcterms:modified>
</cp:coreProperties>
</file>