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58" r:id="rId6"/>
    <p:sldId id="262" r:id="rId7"/>
    <p:sldId id="263" r:id="rId8"/>
    <p:sldId id="259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48" y="8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F5294-CE52-445C-9456-7DDF6D3DDE15}" type="datetimeFigureOut">
              <a:rPr lang="fr-FR" smtClean="0"/>
              <a:t>17/03/2014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9A481-34D8-48AC-AFE9-79B6F1D94B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517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CAF7-1A45-4D3C-A71A-EA5AB9DEA6A4}" type="datetime1">
              <a:rPr lang="fr-FR" smtClean="0"/>
              <a:t>17/03/2014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2B016-8758-4236-A986-26E57C9F5694}" type="datetime1">
              <a:rPr lang="fr-FR" smtClean="0"/>
              <a:t>17/03/2014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3F4E-8AA4-4B05-AF3E-724250E5ADD5}" type="datetime1">
              <a:rPr lang="fr-FR" smtClean="0"/>
              <a:t>17/03/2014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D1AAD-4CCA-4792-9E60-297E9826D9AF}" type="datetime1">
              <a:rPr lang="fr-FR" smtClean="0"/>
              <a:t>17/03/2014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EFCE-841A-4207-AB47-678E29475B5A}" type="datetime1">
              <a:rPr lang="fr-FR" smtClean="0"/>
              <a:t>17/03/2014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F4C61-8E2F-42FB-B0B5-D44E2D601033}" type="datetime1">
              <a:rPr lang="fr-FR" smtClean="0"/>
              <a:t>17/03/2014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DC2F9-EFC0-4351-A357-5ED405FCE28F}" type="datetime1">
              <a:rPr lang="fr-FR" smtClean="0"/>
              <a:t>17/03/2014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461BF-455C-4780-B943-1C91EED9ADAA}" type="datetime1">
              <a:rPr lang="fr-FR" smtClean="0"/>
              <a:t>17/03/2014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7F890-AEF1-44DA-A8B5-607A9D55F9DA}" type="datetime1">
              <a:rPr lang="fr-FR" smtClean="0"/>
              <a:t>17/03/2014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AAC6-0E3D-4432-BDF1-9667178F41F1}" type="datetime1">
              <a:rPr lang="fr-FR" smtClean="0"/>
              <a:t>17/03/2014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47BB-978C-41C8-8088-D278DE79BA29}" type="datetime1">
              <a:rPr lang="fr-FR" smtClean="0"/>
              <a:t>17/03/2014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AECAA-37E2-4640-BEF2-1778F8DBF523}" type="datetime1">
              <a:rPr lang="fr-FR" smtClean="0"/>
              <a:t>17/03/2014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320480"/>
          </a:xfrm>
        </p:spPr>
        <p:txBody>
          <a:bodyPr>
            <a:noAutofit/>
          </a:bodyPr>
          <a:lstStyle/>
          <a:p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2400" b="1" dirty="0" smtClean="0"/>
              <a:t>BTS MANAGEMENT DES UNITES COMMERCIALES</a:t>
            </a:r>
            <a:br>
              <a:rPr lang="fr-FR" sz="2400" b="1" dirty="0" smtClean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>EPREUVE E6 PDUC</a:t>
            </a:r>
            <a:br>
              <a:rPr lang="fr-FR" sz="2400" b="1" dirty="0" smtClean="0"/>
            </a:b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>Lien </a:t>
            </a:r>
            <a:r>
              <a:rPr lang="fr-FR" sz="2400" b="1" dirty="0"/>
              <a:t>entre </a:t>
            </a:r>
            <a:r>
              <a:rPr lang="fr-FR" sz="2400" b="1" dirty="0" smtClean="0"/>
              <a:t>:</a:t>
            </a:r>
            <a:br>
              <a:rPr lang="fr-FR" sz="2400" b="1" dirty="0" smtClean="0"/>
            </a:br>
            <a:r>
              <a:rPr lang="fr-FR" sz="2400" b="1" dirty="0" smtClean="0"/>
              <a:t>référentiel </a:t>
            </a:r>
            <a:r>
              <a:rPr lang="fr-FR" sz="2400" b="1" dirty="0"/>
              <a:t>d’activités </a:t>
            </a:r>
            <a:r>
              <a:rPr lang="fr-FR" sz="2400" b="1" dirty="0" smtClean="0"/>
              <a:t> </a:t>
            </a:r>
            <a:br>
              <a:rPr lang="fr-FR" sz="2400" b="1" dirty="0" smtClean="0"/>
            </a:br>
            <a:r>
              <a:rPr lang="fr-FR" sz="2400" b="1" dirty="0" smtClean="0"/>
              <a:t>référentiel de certification du </a:t>
            </a:r>
            <a:r>
              <a:rPr lang="fr-FR" sz="2400" b="1" dirty="0"/>
              <a:t>diplôme </a:t>
            </a: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b="1" dirty="0" smtClean="0"/>
              <a:t>et </a:t>
            </a:r>
            <a:r>
              <a:rPr lang="fr-FR" sz="2400" b="1" dirty="0"/>
              <a:t>compétences à </a:t>
            </a:r>
            <a:r>
              <a:rPr lang="fr-FR" sz="2400" b="1" dirty="0" smtClean="0"/>
              <a:t>atteindre</a:t>
            </a:r>
            <a:endParaRPr lang="fr-FR" sz="2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5373216"/>
            <a:ext cx="6400800" cy="720080"/>
          </a:xfrm>
        </p:spPr>
        <p:txBody>
          <a:bodyPr>
            <a:normAutofit fontScale="92500" lnSpcReduction="20000"/>
          </a:bodyPr>
          <a:lstStyle/>
          <a:p>
            <a:r>
              <a:rPr lang="fr-FR" sz="2400" dirty="0"/>
              <a:t>L’épreuve </a:t>
            </a:r>
            <a:r>
              <a:rPr lang="fr-FR" sz="2400" dirty="0" smtClean="0"/>
              <a:t>E6 </a:t>
            </a:r>
            <a:r>
              <a:rPr lang="fr-FR" sz="2400" dirty="0"/>
              <a:t>évalue les compétences </a:t>
            </a:r>
            <a:endParaRPr lang="fr-FR" sz="2400" dirty="0" smtClean="0"/>
          </a:p>
          <a:p>
            <a:r>
              <a:rPr lang="fr-FR" sz="2400" dirty="0" smtClean="0"/>
              <a:t>C3 – C43 – C51</a:t>
            </a:r>
            <a:endParaRPr lang="fr-FR" sz="240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595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000" b="1" dirty="0"/>
              <a:t>Des savoirs en relation avec les compétences à atteindre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2843213"/>
            <a:ext cx="79629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2322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27984" y="152635"/>
            <a:ext cx="4564739" cy="1620181"/>
          </a:xfrm>
        </p:spPr>
        <p:txBody>
          <a:bodyPr>
            <a:noAutofit/>
          </a:bodyPr>
          <a:lstStyle/>
          <a:p>
            <a:r>
              <a:rPr lang="fr-FR" sz="1600" b="1" dirty="0" smtClean="0"/>
              <a:t>Fonction 1 du référentiel d’activités : </a:t>
            </a:r>
            <a:br>
              <a:rPr lang="fr-FR" sz="1600" b="1" dirty="0" smtClean="0"/>
            </a:br>
            <a:r>
              <a:rPr lang="fr-FR" sz="1600" b="1" dirty="0" smtClean="0"/>
              <a:t/>
            </a:r>
            <a:br>
              <a:rPr lang="fr-FR" sz="1600" b="1" dirty="0" smtClean="0"/>
            </a:br>
            <a:r>
              <a:rPr lang="fr-FR" sz="1600" b="1" dirty="0" smtClean="0"/>
              <a:t>« Management de l’unité commerciale »</a:t>
            </a:r>
            <a:br>
              <a:rPr lang="fr-FR" sz="1600" b="1" dirty="0" smtClean="0"/>
            </a:br>
            <a:r>
              <a:rPr lang="fr-FR" sz="1400" dirty="0" smtClean="0"/>
              <a:t>(pages 9 et 10)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b="1" dirty="0" smtClean="0"/>
              <a:t>C3 Piloter des projets d’action commerciale </a:t>
            </a:r>
            <a:br>
              <a:rPr lang="fr-FR" sz="1400" b="1" dirty="0" smtClean="0"/>
            </a:br>
            <a:r>
              <a:rPr lang="fr-FR" sz="1400" b="1" dirty="0" smtClean="0"/>
              <a:t>ou de management</a:t>
            </a:r>
            <a:endParaRPr lang="fr-FR" sz="1400" b="1" dirty="0"/>
          </a:p>
        </p:txBody>
      </p:sp>
      <p:cxnSp>
        <p:nvCxnSpPr>
          <p:cNvPr id="9" name="Connecteur en angle 8"/>
          <p:cNvCxnSpPr/>
          <p:nvPr/>
        </p:nvCxnSpPr>
        <p:spPr>
          <a:xfrm rot="10800000" flipV="1">
            <a:off x="4403318" y="1700806"/>
            <a:ext cx="1176796" cy="576063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6732240" y="1108751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1" y="116632"/>
            <a:ext cx="4337367" cy="646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8476" y="2088854"/>
            <a:ext cx="4055491" cy="8360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455" y="2420888"/>
            <a:ext cx="4587771" cy="387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8485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42914" y="211352"/>
            <a:ext cx="8377558" cy="120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 smtClean="0"/>
              <a:t>C3 Piloter des projets d’action commerciale ou de management</a:t>
            </a:r>
            <a:endParaRPr lang="fr-FR" sz="2000" b="1" dirty="0"/>
          </a:p>
          <a:p>
            <a:endParaRPr lang="fr-FR" sz="1800" b="1" dirty="0"/>
          </a:p>
          <a:p>
            <a:r>
              <a:rPr lang="fr-FR" sz="1800" b="1" dirty="0"/>
              <a:t>Référentiel de certification </a:t>
            </a:r>
            <a:r>
              <a:rPr lang="fr-FR" sz="1800" b="1" dirty="0" smtClean="0"/>
              <a:t>C31 Concevoir le projet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(page 27)</a:t>
            </a:r>
            <a:endParaRPr lang="fr-FR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1771650"/>
            <a:ext cx="82677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948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42914" y="211352"/>
            <a:ext cx="8377558" cy="120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 smtClean="0"/>
              <a:t>C3 Piloter des projets d’action commerciale ou de management</a:t>
            </a:r>
            <a:endParaRPr lang="fr-FR" sz="2000" b="1" dirty="0"/>
          </a:p>
          <a:p>
            <a:endParaRPr lang="fr-FR" sz="1800" b="1" dirty="0"/>
          </a:p>
          <a:p>
            <a:r>
              <a:rPr lang="fr-FR" sz="1800" b="1" dirty="0"/>
              <a:t>Référentiel de certification </a:t>
            </a:r>
            <a:r>
              <a:rPr lang="fr-FR" sz="1800" b="1" dirty="0" smtClean="0"/>
              <a:t>C32 Conduire le projet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(page 28)</a:t>
            </a:r>
            <a:endParaRPr lang="fr-FR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87" y="1916832"/>
            <a:ext cx="82772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41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27984" y="152635"/>
            <a:ext cx="4564739" cy="1620181"/>
          </a:xfrm>
        </p:spPr>
        <p:txBody>
          <a:bodyPr>
            <a:noAutofit/>
          </a:bodyPr>
          <a:lstStyle/>
          <a:p>
            <a:r>
              <a:rPr lang="fr-FR" sz="1600" b="1" dirty="0" smtClean="0"/>
              <a:t>Fonction 2 du référentiel d’activités : </a:t>
            </a:r>
            <a:br>
              <a:rPr lang="fr-FR" sz="1600" b="1" dirty="0" smtClean="0"/>
            </a:br>
            <a:r>
              <a:rPr lang="fr-FR" sz="1600" b="1" dirty="0" smtClean="0"/>
              <a:t/>
            </a:r>
            <a:br>
              <a:rPr lang="fr-FR" sz="1600" b="1" dirty="0" smtClean="0"/>
            </a:br>
            <a:r>
              <a:rPr lang="fr-FR" sz="1600" b="1" dirty="0" smtClean="0"/>
              <a:t>« Gestion de la relation avec la clientèle »</a:t>
            </a:r>
            <a:br>
              <a:rPr lang="fr-FR" sz="1600" b="1" dirty="0" smtClean="0"/>
            </a:br>
            <a:r>
              <a:rPr lang="fr-FR" sz="1400" dirty="0" smtClean="0"/>
              <a:t>(pages 11 et 12)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b="1" dirty="0" smtClean="0"/>
              <a:t>C43 Développer et maintenir la clientèle </a:t>
            </a:r>
            <a:br>
              <a:rPr lang="fr-FR" sz="1400" b="1" dirty="0" smtClean="0"/>
            </a:br>
            <a:r>
              <a:rPr lang="fr-FR" sz="1400" b="1" dirty="0" smtClean="0"/>
              <a:t>de l’unité commerciale </a:t>
            </a:r>
            <a:endParaRPr lang="fr-FR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15949"/>
            <a:ext cx="4514850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356" y="1922237"/>
            <a:ext cx="4370834" cy="490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3686" y="1922237"/>
            <a:ext cx="4298826" cy="7706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en angle 8"/>
          <p:cNvCxnSpPr/>
          <p:nvPr/>
        </p:nvCxnSpPr>
        <p:spPr>
          <a:xfrm rot="10800000" flipV="1">
            <a:off x="4362512" y="1531431"/>
            <a:ext cx="569529" cy="342038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6732240" y="1108751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4029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373051" cy="118813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Référentiel de certification </a:t>
            </a:r>
            <a:r>
              <a:rPr lang="fr-FR" sz="1800" b="1" dirty="0"/>
              <a:t>C43 Développer et maintenir la clientèle </a:t>
            </a:r>
            <a:br>
              <a:rPr lang="fr-FR" sz="1800" b="1" dirty="0"/>
            </a:br>
            <a:r>
              <a:rPr lang="fr-FR" sz="1800" b="1" dirty="0"/>
              <a:t>de l’unité commerciale </a:t>
            </a: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400" dirty="0" smtClean="0"/>
              <a:t>(page 31)</a:t>
            </a:r>
            <a:endParaRPr lang="fr-FR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628800"/>
            <a:ext cx="829627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689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373051" cy="118813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Référentiel de certification </a:t>
            </a:r>
            <a:r>
              <a:rPr lang="fr-FR" sz="1800" b="1" dirty="0"/>
              <a:t>C43 Développer et maintenir la clientèle </a:t>
            </a:r>
            <a:br>
              <a:rPr lang="fr-FR" sz="1800" b="1" dirty="0"/>
            </a:br>
            <a:r>
              <a:rPr lang="fr-FR" sz="1800" b="1" dirty="0"/>
              <a:t>de l’unité commerciale </a:t>
            </a:r>
            <a:r>
              <a:rPr lang="fr-FR" sz="1800" b="1" dirty="0" smtClean="0"/>
              <a:t>(suite)</a:t>
            </a: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400" dirty="0" smtClean="0"/>
              <a:t>(page 32)</a:t>
            </a:r>
            <a:endParaRPr lang="fr-FR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357438"/>
            <a:ext cx="8286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7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47714" y="332656"/>
            <a:ext cx="4369734" cy="1933498"/>
          </a:xfrm>
        </p:spPr>
        <p:txBody>
          <a:bodyPr>
            <a:noAutofit/>
          </a:bodyPr>
          <a:lstStyle/>
          <a:p>
            <a:r>
              <a:rPr lang="fr-FR" sz="1600" b="1" dirty="0" smtClean="0"/>
              <a:t>Fonction 3 du référentiel d’activités</a:t>
            </a:r>
            <a:br>
              <a:rPr lang="fr-FR" sz="1600" b="1" dirty="0" smtClean="0"/>
            </a:br>
            <a:r>
              <a:rPr lang="fr-FR" sz="1600" b="1" dirty="0" smtClean="0"/>
              <a:t>« Gestion et animation de l’offre de produits et de services »</a:t>
            </a:r>
            <a:br>
              <a:rPr lang="fr-FR" sz="1600" b="1" dirty="0" smtClean="0"/>
            </a:br>
            <a:r>
              <a:rPr lang="fr-FR" sz="1600" b="1" dirty="0" smtClean="0"/>
              <a:t/>
            </a:r>
            <a:br>
              <a:rPr lang="fr-FR" sz="1600" b="1" dirty="0" smtClean="0"/>
            </a:br>
            <a:r>
              <a:rPr lang="fr-FR" sz="1400" b="1" dirty="0" smtClean="0"/>
              <a:t>C51 Elaborer une offre commerciale </a:t>
            </a:r>
            <a:br>
              <a:rPr lang="fr-FR" sz="1400" b="1" dirty="0" smtClean="0"/>
            </a:br>
            <a:r>
              <a:rPr lang="fr-FR" sz="1400" b="1" dirty="0" smtClean="0"/>
              <a:t>adaptée à la clientèle</a:t>
            </a:r>
            <a:br>
              <a:rPr lang="fr-FR" sz="1400" b="1" dirty="0" smtClean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(pages </a:t>
            </a:r>
            <a:r>
              <a:rPr lang="fr-FR" sz="1400" dirty="0"/>
              <a:t>13 et </a:t>
            </a:r>
            <a:r>
              <a:rPr lang="fr-FR" sz="1400" dirty="0" smtClean="0"/>
              <a:t>14)</a:t>
            </a:r>
            <a:endParaRPr lang="fr-FR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400"/>
            <a:ext cx="4521200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135" y="2780928"/>
            <a:ext cx="4358313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8728" y="343972"/>
            <a:ext cx="4298826" cy="7497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en angle 9"/>
          <p:cNvCxnSpPr/>
          <p:nvPr/>
        </p:nvCxnSpPr>
        <p:spPr>
          <a:xfrm rot="10800000">
            <a:off x="4407554" y="908720"/>
            <a:ext cx="792088" cy="720080"/>
          </a:xfrm>
          <a:prstGeom prst="bentConnector3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6732240" y="1093706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007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373051" cy="1188132"/>
          </a:xfrm>
        </p:spPr>
        <p:txBody>
          <a:bodyPr>
            <a:noAutofit/>
          </a:bodyPr>
          <a:lstStyle/>
          <a:p>
            <a:r>
              <a:rPr lang="fr-FR" sz="1800" b="1" smtClean="0"/>
              <a:t>Référentiel de certification C51</a:t>
            </a:r>
            <a:r>
              <a:rPr lang="fr-FR" sz="1600" smtClean="0"/>
              <a:t/>
            </a:r>
            <a:br>
              <a:rPr lang="fr-FR" sz="1600" smtClean="0"/>
            </a:br>
            <a:r>
              <a:rPr lang="fr-FR" sz="1600" smtClean="0"/>
              <a:t/>
            </a:r>
            <a:br>
              <a:rPr lang="fr-FR" sz="1600" smtClean="0"/>
            </a:br>
            <a:r>
              <a:rPr lang="fr-FR" sz="1400" smtClean="0"/>
              <a:t>(page 33)</a:t>
            </a:r>
            <a:endParaRPr lang="fr-FR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61" y="2060848"/>
            <a:ext cx="828675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853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100</Words>
  <Application>Microsoft Office PowerPoint</Application>
  <PresentationFormat>Affichage à l'écran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 BTS MANAGEMENT DES UNITES COMMERCIALES   EPREUVE E6 PDUC   Lien entre : référentiel d’activités   référentiel de certification du diplôme   et compétences à atteindre</vt:lpstr>
      <vt:lpstr>Fonction 1 du référentiel d’activités :   « Management de l’unité commerciale » (pages 9 et 10)  C3 Piloter des projets d’action commerciale  ou de management</vt:lpstr>
      <vt:lpstr>Présentation PowerPoint</vt:lpstr>
      <vt:lpstr>Présentation PowerPoint</vt:lpstr>
      <vt:lpstr>Fonction 2 du référentiel d’activités :   « Gestion de la relation avec la clientèle » (pages 11 et 12)  C43 Développer et maintenir la clientèle  de l’unité commerciale </vt:lpstr>
      <vt:lpstr>Référentiel de certification C43 Développer et maintenir la clientèle  de l’unité commerciale   (page 31)</vt:lpstr>
      <vt:lpstr>Référentiel de certification C43 Développer et maintenir la clientèle  de l’unité commerciale (suite)  (page 32)</vt:lpstr>
      <vt:lpstr>Fonction 3 du référentiel d’activités « Gestion et animation de l’offre de produits et de services »  C51 Elaborer une offre commerciale  adaptée à la clientèle  (pages 13 et 14)</vt:lpstr>
      <vt:lpstr>Référentiel de certification C51  (page 33)</vt:lpstr>
      <vt:lpstr>Des savoirs en relation avec les compétences à atteindre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BTS MANAGEMENT DES UNITES COMMERCIALES   EPREUVE E6 PDUC   Lien entre : référentiel d’activités   référentiel de certification du diplôme   et compétences à atteindre</dc:title>
  <dc:creator>Olivier</dc:creator>
  <cp:lastModifiedBy>Standard</cp:lastModifiedBy>
  <cp:revision>11</cp:revision>
  <dcterms:created xsi:type="dcterms:W3CDTF">2014-03-04T10:29:12Z</dcterms:created>
  <dcterms:modified xsi:type="dcterms:W3CDTF">2014-03-17T08:03:14Z</dcterms:modified>
</cp:coreProperties>
</file>