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6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37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52"/>
  </p:notesMasterIdLst>
  <p:handoutMasterIdLst>
    <p:handoutMasterId r:id="rId53"/>
  </p:handoutMasterIdLst>
  <p:sldIdLst>
    <p:sldId id="281" r:id="rId2"/>
    <p:sldId id="307" r:id="rId3"/>
    <p:sldId id="275" r:id="rId4"/>
    <p:sldId id="278" r:id="rId5"/>
    <p:sldId id="310" r:id="rId6"/>
    <p:sldId id="309" r:id="rId7"/>
    <p:sldId id="259" r:id="rId8"/>
    <p:sldId id="311" r:id="rId9"/>
    <p:sldId id="322" r:id="rId10"/>
    <p:sldId id="323" r:id="rId11"/>
    <p:sldId id="314" r:id="rId12"/>
    <p:sldId id="315" r:id="rId13"/>
    <p:sldId id="316" r:id="rId14"/>
    <p:sldId id="317" r:id="rId15"/>
    <p:sldId id="318" r:id="rId16"/>
    <p:sldId id="319" r:id="rId17"/>
    <p:sldId id="320" r:id="rId18"/>
    <p:sldId id="349" r:id="rId19"/>
    <p:sldId id="350" r:id="rId20"/>
    <p:sldId id="351" r:id="rId21"/>
    <p:sldId id="352" r:id="rId22"/>
    <p:sldId id="353" r:id="rId23"/>
    <p:sldId id="354" r:id="rId24"/>
    <p:sldId id="355" r:id="rId25"/>
    <p:sldId id="356" r:id="rId26"/>
    <p:sldId id="357" r:id="rId27"/>
    <p:sldId id="328" r:id="rId28"/>
    <p:sldId id="360" r:id="rId29"/>
    <p:sldId id="361" r:id="rId30"/>
    <p:sldId id="362" r:id="rId31"/>
    <p:sldId id="363" r:id="rId32"/>
    <p:sldId id="364" r:id="rId33"/>
    <p:sldId id="365" r:id="rId34"/>
    <p:sldId id="380" r:id="rId35"/>
    <p:sldId id="379" r:id="rId36"/>
    <p:sldId id="381" r:id="rId37"/>
    <p:sldId id="377" r:id="rId38"/>
    <p:sldId id="382" r:id="rId39"/>
    <p:sldId id="367" r:id="rId40"/>
    <p:sldId id="368" r:id="rId41"/>
    <p:sldId id="369" r:id="rId42"/>
    <p:sldId id="370" r:id="rId43"/>
    <p:sldId id="371" r:id="rId44"/>
    <p:sldId id="372" r:id="rId45"/>
    <p:sldId id="386" r:id="rId46"/>
    <p:sldId id="384" r:id="rId47"/>
    <p:sldId id="385" r:id="rId48"/>
    <p:sldId id="373" r:id="rId49"/>
    <p:sldId id="374" r:id="rId50"/>
    <p:sldId id="375" r:id="rId51"/>
  </p:sldIdLst>
  <p:sldSz cx="9906000" cy="6858000" type="A4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7419"/>
    <a:srgbClr val="00BD01"/>
    <a:srgbClr val="FF00FF"/>
    <a:srgbClr val="2729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B1032C-EA38-4F05-BA0D-38AFFFC7BED3}" styleName="Style léger 3 - Accentuation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70" d="100"/>
          <a:sy n="70" d="100"/>
        </p:scale>
        <p:origin x="-976" y="-20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#3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#4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8046E37-606C-4591-926B-33ECB8E30246}" type="doc">
      <dgm:prSet loTypeId="urn:microsoft.com/office/officeart/2005/8/layout/radial1" loCatId="cycle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fr-FR"/>
        </a:p>
      </dgm:t>
    </dgm:pt>
    <dgm:pt modelId="{B7E7F26B-306E-417A-9307-0D7C438C954D}">
      <dgm:prSet phldrT="[Texte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r-FR" dirty="0" smtClean="0"/>
            <a:t>Compétence </a:t>
          </a:r>
          <a:endParaRPr lang="fr-FR" dirty="0"/>
        </a:p>
      </dgm:t>
    </dgm:pt>
    <dgm:pt modelId="{B382D135-9AAD-4EC1-ADAA-67B4D07E83B4}" type="parTrans" cxnId="{0EC35EFB-3F7C-40B3-993A-BA3DB9FB6099}">
      <dgm:prSet/>
      <dgm:spPr/>
      <dgm:t>
        <a:bodyPr/>
        <a:lstStyle/>
        <a:p>
          <a:endParaRPr lang="fr-FR"/>
        </a:p>
      </dgm:t>
    </dgm:pt>
    <dgm:pt modelId="{335FB030-D11B-475D-9AD4-5D2611CABC34}" type="sibTrans" cxnId="{0EC35EFB-3F7C-40B3-993A-BA3DB9FB6099}">
      <dgm:prSet/>
      <dgm:spPr/>
      <dgm:t>
        <a:bodyPr/>
        <a:lstStyle/>
        <a:p>
          <a:endParaRPr lang="fr-FR"/>
        </a:p>
      </dgm:t>
    </dgm:pt>
    <dgm:pt modelId="{F90D5CEE-5927-49E3-BF51-AA4D0BFB1AD8}">
      <dgm:prSet phldrT="[Texte]"/>
      <dgm:spPr/>
      <dgm:t>
        <a:bodyPr/>
        <a:lstStyle/>
        <a:p>
          <a:r>
            <a:rPr lang="fr-FR" dirty="0" smtClean="0"/>
            <a:t>Définit, suit  des objectifs </a:t>
          </a:r>
          <a:endParaRPr lang="fr-FR" dirty="0"/>
        </a:p>
      </dgm:t>
    </dgm:pt>
    <dgm:pt modelId="{6F559D3B-689A-4037-B906-1B70E0BB4857}" type="parTrans" cxnId="{45B3DC56-1692-45F7-BF85-13ED8EBB195C}">
      <dgm:prSet/>
      <dgm:spPr/>
      <dgm:t>
        <a:bodyPr/>
        <a:lstStyle/>
        <a:p>
          <a:endParaRPr lang="fr-FR"/>
        </a:p>
      </dgm:t>
    </dgm:pt>
    <dgm:pt modelId="{CF38377C-5C02-4BF6-B2E4-2733E9DECA13}" type="sibTrans" cxnId="{45B3DC56-1692-45F7-BF85-13ED8EBB195C}">
      <dgm:prSet/>
      <dgm:spPr/>
      <dgm:t>
        <a:bodyPr/>
        <a:lstStyle/>
        <a:p>
          <a:endParaRPr lang="fr-FR"/>
        </a:p>
      </dgm:t>
    </dgm:pt>
    <dgm:pt modelId="{C397E045-4868-4DF2-B347-88484E3F299E}">
      <dgm:prSet phldrT="[Texte]"/>
      <dgm:spPr/>
      <dgm:t>
        <a:bodyPr/>
        <a:lstStyle/>
        <a:p>
          <a:r>
            <a:rPr lang="fr-FR" dirty="0" smtClean="0"/>
            <a:t>Analyse </a:t>
          </a:r>
          <a:endParaRPr lang="fr-FR" dirty="0"/>
        </a:p>
      </dgm:t>
    </dgm:pt>
    <dgm:pt modelId="{EE831A8F-1F39-42FC-BAF4-745EF3ADD7FD}" type="parTrans" cxnId="{87E8B475-B3BB-481D-9030-CCE210D870B3}">
      <dgm:prSet/>
      <dgm:spPr/>
      <dgm:t>
        <a:bodyPr/>
        <a:lstStyle/>
        <a:p>
          <a:endParaRPr lang="fr-FR"/>
        </a:p>
      </dgm:t>
    </dgm:pt>
    <dgm:pt modelId="{8E1771E4-E0C8-4752-B2DF-46AE92992DD5}" type="sibTrans" cxnId="{87E8B475-B3BB-481D-9030-CCE210D870B3}">
      <dgm:prSet/>
      <dgm:spPr/>
      <dgm:t>
        <a:bodyPr/>
        <a:lstStyle/>
        <a:p>
          <a:endParaRPr lang="fr-FR"/>
        </a:p>
      </dgm:t>
    </dgm:pt>
    <dgm:pt modelId="{91E8EE7A-BBF2-4F8F-970F-91F9799C2CD4}">
      <dgm:prSet phldrT="[Texte]"/>
      <dgm:spPr/>
      <dgm:t>
        <a:bodyPr/>
        <a:lstStyle/>
        <a:p>
          <a:r>
            <a:rPr lang="fr-FR" dirty="0" smtClean="0"/>
            <a:t>Préconise des actions</a:t>
          </a:r>
          <a:endParaRPr lang="fr-FR" dirty="0"/>
        </a:p>
      </dgm:t>
    </dgm:pt>
    <dgm:pt modelId="{8FE37E35-8507-49F8-B43D-4301C0CBF060}" type="parTrans" cxnId="{82CBEF8E-EC7E-4FDA-B3E0-A7564C639BC1}">
      <dgm:prSet/>
      <dgm:spPr/>
      <dgm:t>
        <a:bodyPr/>
        <a:lstStyle/>
        <a:p>
          <a:endParaRPr lang="fr-FR"/>
        </a:p>
      </dgm:t>
    </dgm:pt>
    <dgm:pt modelId="{054E95CE-908D-4370-AE95-A88491AB508F}" type="sibTrans" cxnId="{82CBEF8E-EC7E-4FDA-B3E0-A7564C639BC1}">
      <dgm:prSet/>
      <dgm:spPr/>
      <dgm:t>
        <a:bodyPr/>
        <a:lstStyle/>
        <a:p>
          <a:endParaRPr lang="fr-FR"/>
        </a:p>
      </dgm:t>
    </dgm:pt>
    <dgm:pt modelId="{12C0FEB9-5735-40EE-8347-C5ACA7F4EB2A}">
      <dgm:prSet phldrT="[Texte]"/>
      <dgm:spPr/>
      <dgm:t>
        <a:bodyPr/>
        <a:lstStyle/>
        <a:p>
          <a:r>
            <a:rPr lang="fr-FR" dirty="0" smtClean="0"/>
            <a:t>Utilise démarche et méthodes </a:t>
          </a:r>
          <a:endParaRPr lang="fr-FR" dirty="0"/>
        </a:p>
      </dgm:t>
    </dgm:pt>
    <dgm:pt modelId="{6AA01E7F-660A-4449-A54F-43D869034C05}" type="parTrans" cxnId="{F5109884-A743-45E7-9F4A-DF15C49DC2C8}">
      <dgm:prSet/>
      <dgm:spPr/>
      <dgm:t>
        <a:bodyPr/>
        <a:lstStyle/>
        <a:p>
          <a:endParaRPr lang="fr-FR"/>
        </a:p>
      </dgm:t>
    </dgm:pt>
    <dgm:pt modelId="{EE9943C4-44E8-455C-93BB-54D1D89F4120}" type="sibTrans" cxnId="{F5109884-A743-45E7-9F4A-DF15C49DC2C8}">
      <dgm:prSet/>
      <dgm:spPr/>
      <dgm:t>
        <a:bodyPr/>
        <a:lstStyle/>
        <a:p>
          <a:endParaRPr lang="fr-FR"/>
        </a:p>
      </dgm:t>
    </dgm:pt>
    <dgm:pt modelId="{452AE80A-3339-4B38-B6BB-32707858D78B}">
      <dgm:prSet phldrT="[Texte]"/>
      <dgm:spPr/>
      <dgm:t>
        <a:bodyPr/>
        <a:lstStyle/>
        <a:p>
          <a:r>
            <a:rPr lang="fr-FR" dirty="0" smtClean="0"/>
            <a:t>Mobilise des données, des informations </a:t>
          </a:r>
          <a:endParaRPr lang="fr-FR" dirty="0"/>
        </a:p>
      </dgm:t>
    </dgm:pt>
    <dgm:pt modelId="{57248A3C-A788-483D-8F05-B708EE78FFB9}" type="parTrans" cxnId="{F9BDA90B-DEBB-4B5E-BEA9-442D519F87C1}">
      <dgm:prSet/>
      <dgm:spPr/>
      <dgm:t>
        <a:bodyPr/>
        <a:lstStyle/>
        <a:p>
          <a:endParaRPr lang="fr-FR"/>
        </a:p>
      </dgm:t>
    </dgm:pt>
    <dgm:pt modelId="{11C8EE8E-3F56-4CC1-ACA0-95C571A0DAD4}" type="sibTrans" cxnId="{F9BDA90B-DEBB-4B5E-BEA9-442D519F87C1}">
      <dgm:prSet/>
      <dgm:spPr/>
      <dgm:t>
        <a:bodyPr/>
        <a:lstStyle/>
        <a:p>
          <a:endParaRPr lang="fr-FR"/>
        </a:p>
      </dgm:t>
    </dgm:pt>
    <dgm:pt modelId="{637754B6-3E92-4997-915E-0E0D15B1D06A}">
      <dgm:prSet phldrT="[Texte]"/>
      <dgm:spPr/>
      <dgm:t>
        <a:bodyPr/>
        <a:lstStyle/>
        <a:p>
          <a:r>
            <a:rPr lang="fr-FR" dirty="0" smtClean="0"/>
            <a:t>Mobilise outils et moyens </a:t>
          </a:r>
          <a:endParaRPr lang="fr-FR" dirty="0"/>
        </a:p>
      </dgm:t>
    </dgm:pt>
    <dgm:pt modelId="{5B7455E5-037D-4045-9FDA-96B727B41E56}" type="parTrans" cxnId="{CDA16EC1-7BF7-4B43-A900-AAF960AF4299}">
      <dgm:prSet/>
      <dgm:spPr/>
      <dgm:t>
        <a:bodyPr/>
        <a:lstStyle/>
        <a:p>
          <a:endParaRPr lang="fr-FR"/>
        </a:p>
      </dgm:t>
    </dgm:pt>
    <dgm:pt modelId="{BCE56C58-3F62-4CD2-A82D-108D13522241}" type="sibTrans" cxnId="{CDA16EC1-7BF7-4B43-A900-AAF960AF4299}">
      <dgm:prSet/>
      <dgm:spPr/>
      <dgm:t>
        <a:bodyPr/>
        <a:lstStyle/>
        <a:p>
          <a:endParaRPr lang="fr-FR"/>
        </a:p>
      </dgm:t>
    </dgm:pt>
    <dgm:pt modelId="{987192E8-7B19-4BA5-8EBF-8C7778CC4D35}">
      <dgm:prSet phldrT="[Texte]"/>
      <dgm:spPr/>
      <dgm:t>
        <a:bodyPr/>
        <a:lstStyle/>
        <a:p>
          <a:r>
            <a:rPr lang="fr-FR" dirty="0" smtClean="0"/>
            <a:t>Repère des implications</a:t>
          </a:r>
          <a:endParaRPr lang="fr-FR" dirty="0"/>
        </a:p>
      </dgm:t>
    </dgm:pt>
    <dgm:pt modelId="{3AE4C32A-C189-46FB-93DF-BBEB805AC8D0}" type="parTrans" cxnId="{C5604163-AAC4-4861-9434-CE006A2B004F}">
      <dgm:prSet/>
      <dgm:spPr/>
      <dgm:t>
        <a:bodyPr/>
        <a:lstStyle/>
        <a:p>
          <a:endParaRPr lang="fr-FR"/>
        </a:p>
      </dgm:t>
    </dgm:pt>
    <dgm:pt modelId="{16B5837D-BB0A-4E65-9DCB-94B2D28E78CB}" type="sibTrans" cxnId="{C5604163-AAC4-4861-9434-CE006A2B004F}">
      <dgm:prSet/>
      <dgm:spPr/>
      <dgm:t>
        <a:bodyPr/>
        <a:lstStyle/>
        <a:p>
          <a:endParaRPr lang="fr-FR"/>
        </a:p>
      </dgm:t>
    </dgm:pt>
    <dgm:pt modelId="{A6DCC43A-77D1-48A7-A935-5D095AB7B571}">
      <dgm:prSet phldrT="[Texte]"/>
      <dgm:spPr/>
      <dgm:t>
        <a:bodyPr/>
        <a:lstStyle/>
        <a:p>
          <a:r>
            <a:rPr lang="fr-FR" dirty="0" smtClean="0"/>
            <a:t>Argumente ses choix</a:t>
          </a:r>
          <a:endParaRPr lang="fr-FR" dirty="0"/>
        </a:p>
      </dgm:t>
    </dgm:pt>
    <dgm:pt modelId="{422F9F77-CFA4-4D9A-9BED-37582ED52FAE}" type="parTrans" cxnId="{ED460098-3B83-45DE-90FB-92CBC5C7BF84}">
      <dgm:prSet/>
      <dgm:spPr/>
      <dgm:t>
        <a:bodyPr/>
        <a:lstStyle/>
        <a:p>
          <a:endParaRPr lang="fr-FR"/>
        </a:p>
      </dgm:t>
    </dgm:pt>
    <dgm:pt modelId="{61F8276B-FF82-411E-B4FA-DD0A94A26DA5}" type="sibTrans" cxnId="{ED460098-3B83-45DE-90FB-92CBC5C7BF84}">
      <dgm:prSet/>
      <dgm:spPr/>
      <dgm:t>
        <a:bodyPr/>
        <a:lstStyle/>
        <a:p>
          <a:endParaRPr lang="fr-FR"/>
        </a:p>
      </dgm:t>
    </dgm:pt>
    <dgm:pt modelId="{3E78710C-460E-4275-949D-5B4C62807E2F}">
      <dgm:prSet phldrT="[Texte]" custScaleX="171683" custScaleY="153444"/>
      <dgm:spPr/>
      <dgm:t>
        <a:bodyPr/>
        <a:lstStyle/>
        <a:p>
          <a:endParaRPr lang="fr-FR" dirty="0"/>
        </a:p>
      </dgm:t>
    </dgm:pt>
    <dgm:pt modelId="{30FB7DC3-2580-48D3-853A-92BB3B92ED62}" type="parTrans" cxnId="{BA4073FB-363B-4F2E-B59B-882F59775BEF}">
      <dgm:prSet/>
      <dgm:spPr/>
      <dgm:t>
        <a:bodyPr/>
        <a:lstStyle/>
        <a:p>
          <a:endParaRPr lang="fr-FR"/>
        </a:p>
      </dgm:t>
    </dgm:pt>
    <dgm:pt modelId="{C2C0201E-8801-400E-94D0-38D4F868CC9B}" type="sibTrans" cxnId="{BA4073FB-363B-4F2E-B59B-882F59775BEF}">
      <dgm:prSet/>
      <dgm:spPr/>
      <dgm:t>
        <a:bodyPr/>
        <a:lstStyle/>
        <a:p>
          <a:endParaRPr lang="fr-FR"/>
        </a:p>
      </dgm:t>
    </dgm:pt>
    <dgm:pt modelId="{6B69F8E3-8311-4D27-9975-C24E8DF4760E}">
      <dgm:prSet phldrT="[Texte]" custScaleX="171683" custScaleY="153444"/>
      <dgm:spPr/>
      <dgm:t>
        <a:bodyPr/>
        <a:lstStyle/>
        <a:p>
          <a:endParaRPr lang="fr-FR" dirty="0"/>
        </a:p>
      </dgm:t>
    </dgm:pt>
    <dgm:pt modelId="{4DCC89C9-4C8A-4F3F-9990-DCC38BF92709}" type="parTrans" cxnId="{79916ED5-A6BC-4172-848C-7E23FB94C6B7}">
      <dgm:prSet/>
      <dgm:spPr/>
      <dgm:t>
        <a:bodyPr/>
        <a:lstStyle/>
        <a:p>
          <a:endParaRPr lang="fr-FR"/>
        </a:p>
      </dgm:t>
    </dgm:pt>
    <dgm:pt modelId="{BA48A4C6-A073-45E8-B58E-3C3C7E5F4B7B}" type="sibTrans" cxnId="{79916ED5-A6BC-4172-848C-7E23FB94C6B7}">
      <dgm:prSet/>
      <dgm:spPr/>
      <dgm:t>
        <a:bodyPr/>
        <a:lstStyle/>
        <a:p>
          <a:endParaRPr lang="fr-FR"/>
        </a:p>
      </dgm:t>
    </dgm:pt>
    <dgm:pt modelId="{01AFC9DC-BB1D-40CF-991D-C30EB36326A1}" type="pres">
      <dgm:prSet presAssocID="{B8046E37-606C-4591-926B-33ECB8E30246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A2E2D4F6-FBCE-4C0C-B07F-C4F5A5C54424}" type="pres">
      <dgm:prSet presAssocID="{B7E7F26B-306E-417A-9307-0D7C438C954D}" presName="centerShape" presStyleLbl="node0" presStyleIdx="0" presStyleCnt="1" custScaleX="171683" custScaleY="153444"/>
      <dgm:spPr/>
      <dgm:t>
        <a:bodyPr/>
        <a:lstStyle/>
        <a:p>
          <a:endParaRPr lang="fr-FR"/>
        </a:p>
      </dgm:t>
    </dgm:pt>
    <dgm:pt modelId="{649C068A-7081-4B6A-BFC8-DCD3BA381FE3}" type="pres">
      <dgm:prSet presAssocID="{57248A3C-A788-483D-8F05-B708EE78FFB9}" presName="Name9" presStyleLbl="parChTrans1D2" presStyleIdx="0" presStyleCnt="8"/>
      <dgm:spPr/>
      <dgm:t>
        <a:bodyPr/>
        <a:lstStyle/>
        <a:p>
          <a:endParaRPr lang="fr-FR"/>
        </a:p>
      </dgm:t>
    </dgm:pt>
    <dgm:pt modelId="{409AE796-EDCF-4DF4-95A9-5F4DF5AEFF4E}" type="pres">
      <dgm:prSet presAssocID="{57248A3C-A788-483D-8F05-B708EE78FFB9}" presName="connTx" presStyleLbl="parChTrans1D2" presStyleIdx="0" presStyleCnt="8"/>
      <dgm:spPr/>
      <dgm:t>
        <a:bodyPr/>
        <a:lstStyle/>
        <a:p>
          <a:endParaRPr lang="fr-FR"/>
        </a:p>
      </dgm:t>
    </dgm:pt>
    <dgm:pt modelId="{A7FAEB6E-C355-4B94-A05E-01E6F0E6A561}" type="pres">
      <dgm:prSet presAssocID="{452AE80A-3339-4B38-B6BB-32707858D78B}" presName="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D392187-1ABC-402C-99A7-B9777DA25087}" type="pres">
      <dgm:prSet presAssocID="{6F559D3B-689A-4037-B906-1B70E0BB4857}" presName="Name9" presStyleLbl="parChTrans1D2" presStyleIdx="1" presStyleCnt="8"/>
      <dgm:spPr/>
      <dgm:t>
        <a:bodyPr/>
        <a:lstStyle/>
        <a:p>
          <a:endParaRPr lang="fr-FR"/>
        </a:p>
      </dgm:t>
    </dgm:pt>
    <dgm:pt modelId="{1C220105-C279-4705-B53E-B9FE05B4B2B8}" type="pres">
      <dgm:prSet presAssocID="{6F559D3B-689A-4037-B906-1B70E0BB4857}" presName="connTx" presStyleLbl="parChTrans1D2" presStyleIdx="1" presStyleCnt="8"/>
      <dgm:spPr/>
      <dgm:t>
        <a:bodyPr/>
        <a:lstStyle/>
        <a:p>
          <a:endParaRPr lang="fr-FR"/>
        </a:p>
      </dgm:t>
    </dgm:pt>
    <dgm:pt modelId="{74FAF878-89B2-4465-9F9B-A1B42AFE0265}" type="pres">
      <dgm:prSet presAssocID="{F90D5CEE-5927-49E3-BF51-AA4D0BFB1AD8}" presName="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E682ECB-4C30-4BEE-B19C-FB95EA616786}" type="pres">
      <dgm:prSet presAssocID="{EE831A8F-1F39-42FC-BAF4-745EF3ADD7FD}" presName="Name9" presStyleLbl="parChTrans1D2" presStyleIdx="2" presStyleCnt="8"/>
      <dgm:spPr/>
      <dgm:t>
        <a:bodyPr/>
        <a:lstStyle/>
        <a:p>
          <a:endParaRPr lang="fr-FR"/>
        </a:p>
      </dgm:t>
    </dgm:pt>
    <dgm:pt modelId="{0A8E24D2-E9A4-4732-B332-4ED673A8E91B}" type="pres">
      <dgm:prSet presAssocID="{EE831A8F-1F39-42FC-BAF4-745EF3ADD7FD}" presName="connTx" presStyleLbl="parChTrans1D2" presStyleIdx="2" presStyleCnt="8"/>
      <dgm:spPr/>
      <dgm:t>
        <a:bodyPr/>
        <a:lstStyle/>
        <a:p>
          <a:endParaRPr lang="fr-FR"/>
        </a:p>
      </dgm:t>
    </dgm:pt>
    <dgm:pt modelId="{2DA389FD-EB7E-4233-8DBC-E85F47E4F0EB}" type="pres">
      <dgm:prSet presAssocID="{C397E045-4868-4DF2-B347-88484E3F299E}" presName="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809365D-6A1A-46C2-89A8-E06ADD217752}" type="pres">
      <dgm:prSet presAssocID="{8FE37E35-8507-49F8-B43D-4301C0CBF060}" presName="Name9" presStyleLbl="parChTrans1D2" presStyleIdx="3" presStyleCnt="8"/>
      <dgm:spPr/>
      <dgm:t>
        <a:bodyPr/>
        <a:lstStyle/>
        <a:p>
          <a:endParaRPr lang="fr-FR"/>
        </a:p>
      </dgm:t>
    </dgm:pt>
    <dgm:pt modelId="{B5A57E13-EAB0-496F-A0B6-030274F0590B}" type="pres">
      <dgm:prSet presAssocID="{8FE37E35-8507-49F8-B43D-4301C0CBF060}" presName="connTx" presStyleLbl="parChTrans1D2" presStyleIdx="3" presStyleCnt="8"/>
      <dgm:spPr/>
      <dgm:t>
        <a:bodyPr/>
        <a:lstStyle/>
        <a:p>
          <a:endParaRPr lang="fr-FR"/>
        </a:p>
      </dgm:t>
    </dgm:pt>
    <dgm:pt modelId="{550E6A65-9F85-47D4-819A-98C13F0A2B99}" type="pres">
      <dgm:prSet presAssocID="{91E8EE7A-BBF2-4F8F-970F-91F9799C2CD4}" presName="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24B27DB-A0A8-4BFB-96F5-766A12E27411}" type="pres">
      <dgm:prSet presAssocID="{6AA01E7F-660A-4449-A54F-43D869034C05}" presName="Name9" presStyleLbl="parChTrans1D2" presStyleIdx="4" presStyleCnt="8"/>
      <dgm:spPr/>
      <dgm:t>
        <a:bodyPr/>
        <a:lstStyle/>
        <a:p>
          <a:endParaRPr lang="fr-FR"/>
        </a:p>
      </dgm:t>
    </dgm:pt>
    <dgm:pt modelId="{D5CAB120-786E-4FBA-9BF2-94E793E9BE81}" type="pres">
      <dgm:prSet presAssocID="{6AA01E7F-660A-4449-A54F-43D869034C05}" presName="connTx" presStyleLbl="parChTrans1D2" presStyleIdx="4" presStyleCnt="8"/>
      <dgm:spPr/>
      <dgm:t>
        <a:bodyPr/>
        <a:lstStyle/>
        <a:p>
          <a:endParaRPr lang="fr-FR"/>
        </a:p>
      </dgm:t>
    </dgm:pt>
    <dgm:pt modelId="{CCC9C12C-0DA9-4633-9800-B0A72BB34643}" type="pres">
      <dgm:prSet presAssocID="{12C0FEB9-5735-40EE-8347-C5ACA7F4EB2A}" presName="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F90BB5B-E426-46D8-9C42-1392411080BE}" type="pres">
      <dgm:prSet presAssocID="{5B7455E5-037D-4045-9FDA-96B727B41E56}" presName="Name9" presStyleLbl="parChTrans1D2" presStyleIdx="5" presStyleCnt="8"/>
      <dgm:spPr/>
      <dgm:t>
        <a:bodyPr/>
        <a:lstStyle/>
        <a:p>
          <a:endParaRPr lang="fr-FR"/>
        </a:p>
      </dgm:t>
    </dgm:pt>
    <dgm:pt modelId="{332E8279-55A8-4345-9FA9-4ADC5070DBD5}" type="pres">
      <dgm:prSet presAssocID="{5B7455E5-037D-4045-9FDA-96B727B41E56}" presName="connTx" presStyleLbl="parChTrans1D2" presStyleIdx="5" presStyleCnt="8"/>
      <dgm:spPr/>
      <dgm:t>
        <a:bodyPr/>
        <a:lstStyle/>
        <a:p>
          <a:endParaRPr lang="fr-FR"/>
        </a:p>
      </dgm:t>
    </dgm:pt>
    <dgm:pt modelId="{F63CCB4B-4F17-45FE-93AE-393CDFED879D}" type="pres">
      <dgm:prSet presAssocID="{637754B6-3E92-4997-915E-0E0D15B1D06A}" presName="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EC11E9B-7D49-4AC3-914F-0ADA4DDAABBB}" type="pres">
      <dgm:prSet presAssocID="{3AE4C32A-C189-46FB-93DF-BBEB805AC8D0}" presName="Name9" presStyleLbl="parChTrans1D2" presStyleIdx="6" presStyleCnt="8"/>
      <dgm:spPr/>
      <dgm:t>
        <a:bodyPr/>
        <a:lstStyle/>
        <a:p>
          <a:endParaRPr lang="fr-FR"/>
        </a:p>
      </dgm:t>
    </dgm:pt>
    <dgm:pt modelId="{24B9EBCB-5DD3-4D41-A8CD-980D95CFA074}" type="pres">
      <dgm:prSet presAssocID="{3AE4C32A-C189-46FB-93DF-BBEB805AC8D0}" presName="connTx" presStyleLbl="parChTrans1D2" presStyleIdx="6" presStyleCnt="8"/>
      <dgm:spPr/>
      <dgm:t>
        <a:bodyPr/>
        <a:lstStyle/>
        <a:p>
          <a:endParaRPr lang="fr-FR"/>
        </a:p>
      </dgm:t>
    </dgm:pt>
    <dgm:pt modelId="{6BA528B9-314A-4940-AE5B-350BD719C5B4}" type="pres">
      <dgm:prSet presAssocID="{987192E8-7B19-4BA5-8EBF-8C7778CC4D35}" presName="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67A86B7-AE2A-48BB-A4A3-4BAFDFFAAEAE}" type="pres">
      <dgm:prSet presAssocID="{422F9F77-CFA4-4D9A-9BED-37582ED52FAE}" presName="Name9" presStyleLbl="parChTrans1D2" presStyleIdx="7" presStyleCnt="8"/>
      <dgm:spPr/>
      <dgm:t>
        <a:bodyPr/>
        <a:lstStyle/>
        <a:p>
          <a:endParaRPr lang="fr-FR"/>
        </a:p>
      </dgm:t>
    </dgm:pt>
    <dgm:pt modelId="{3578D01F-4F38-4127-9B2A-A5FCAD58CC34}" type="pres">
      <dgm:prSet presAssocID="{422F9F77-CFA4-4D9A-9BED-37582ED52FAE}" presName="connTx" presStyleLbl="parChTrans1D2" presStyleIdx="7" presStyleCnt="8"/>
      <dgm:spPr/>
      <dgm:t>
        <a:bodyPr/>
        <a:lstStyle/>
        <a:p>
          <a:endParaRPr lang="fr-FR"/>
        </a:p>
      </dgm:t>
    </dgm:pt>
    <dgm:pt modelId="{FC4353BB-F56D-46C4-AAF1-3E72A3DEA8A6}" type="pres">
      <dgm:prSet presAssocID="{A6DCC43A-77D1-48A7-A935-5D095AB7B571}" presName="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87E8B475-B3BB-481D-9030-CCE210D870B3}" srcId="{B7E7F26B-306E-417A-9307-0D7C438C954D}" destId="{C397E045-4868-4DF2-B347-88484E3F299E}" srcOrd="2" destOrd="0" parTransId="{EE831A8F-1F39-42FC-BAF4-745EF3ADD7FD}" sibTransId="{8E1771E4-E0C8-4752-B2DF-46AE92992DD5}"/>
    <dgm:cxn modelId="{C839BD29-3B24-4A5F-B989-ABF96859612D}" type="presOf" srcId="{B8046E37-606C-4591-926B-33ECB8E30246}" destId="{01AFC9DC-BB1D-40CF-991D-C30EB36326A1}" srcOrd="0" destOrd="0" presId="urn:microsoft.com/office/officeart/2005/8/layout/radial1"/>
    <dgm:cxn modelId="{CFFC605F-6E46-47CC-A359-E18F3538E60A}" type="presOf" srcId="{422F9F77-CFA4-4D9A-9BED-37582ED52FAE}" destId="{3578D01F-4F38-4127-9B2A-A5FCAD58CC34}" srcOrd="1" destOrd="0" presId="urn:microsoft.com/office/officeart/2005/8/layout/radial1"/>
    <dgm:cxn modelId="{5E594C92-DD15-4B80-8A54-37EC843EF763}" type="presOf" srcId="{6F559D3B-689A-4037-B906-1B70E0BB4857}" destId="{4D392187-1ABC-402C-99A7-B9777DA25087}" srcOrd="0" destOrd="0" presId="urn:microsoft.com/office/officeart/2005/8/layout/radial1"/>
    <dgm:cxn modelId="{60A34ECC-D3EA-4209-8EA3-A7F9EFE7FDB8}" type="presOf" srcId="{422F9F77-CFA4-4D9A-9BED-37582ED52FAE}" destId="{F67A86B7-AE2A-48BB-A4A3-4BAFDFFAAEAE}" srcOrd="0" destOrd="0" presId="urn:microsoft.com/office/officeart/2005/8/layout/radial1"/>
    <dgm:cxn modelId="{9095D446-1B54-4C1E-82C5-04FEC4B3AD6C}" type="presOf" srcId="{EE831A8F-1F39-42FC-BAF4-745EF3ADD7FD}" destId="{7E682ECB-4C30-4BEE-B19C-FB95EA616786}" srcOrd="0" destOrd="0" presId="urn:microsoft.com/office/officeart/2005/8/layout/radial1"/>
    <dgm:cxn modelId="{49B4F6C3-B6B5-4E5D-8A62-7E5D78C09B06}" type="presOf" srcId="{6AA01E7F-660A-4449-A54F-43D869034C05}" destId="{824B27DB-A0A8-4BFB-96F5-766A12E27411}" srcOrd="0" destOrd="0" presId="urn:microsoft.com/office/officeart/2005/8/layout/radial1"/>
    <dgm:cxn modelId="{B09C4F7B-C5F5-47E7-B143-6B05A00DC73C}" type="presOf" srcId="{987192E8-7B19-4BA5-8EBF-8C7778CC4D35}" destId="{6BA528B9-314A-4940-AE5B-350BD719C5B4}" srcOrd="0" destOrd="0" presId="urn:microsoft.com/office/officeart/2005/8/layout/radial1"/>
    <dgm:cxn modelId="{CDA16EC1-7BF7-4B43-A900-AAF960AF4299}" srcId="{B7E7F26B-306E-417A-9307-0D7C438C954D}" destId="{637754B6-3E92-4997-915E-0E0D15B1D06A}" srcOrd="5" destOrd="0" parTransId="{5B7455E5-037D-4045-9FDA-96B727B41E56}" sibTransId="{BCE56C58-3F62-4CD2-A82D-108D13522241}"/>
    <dgm:cxn modelId="{FB25E70B-9AAE-4932-B917-EA721CC3736F}" type="presOf" srcId="{6AA01E7F-660A-4449-A54F-43D869034C05}" destId="{D5CAB120-786E-4FBA-9BF2-94E793E9BE81}" srcOrd="1" destOrd="0" presId="urn:microsoft.com/office/officeart/2005/8/layout/radial1"/>
    <dgm:cxn modelId="{E61504F7-3E08-4A4D-88B4-B778B56195A0}" type="presOf" srcId="{91E8EE7A-BBF2-4F8F-970F-91F9799C2CD4}" destId="{550E6A65-9F85-47D4-819A-98C13F0A2B99}" srcOrd="0" destOrd="0" presId="urn:microsoft.com/office/officeart/2005/8/layout/radial1"/>
    <dgm:cxn modelId="{79916ED5-A6BC-4172-848C-7E23FB94C6B7}" srcId="{B8046E37-606C-4591-926B-33ECB8E30246}" destId="{6B69F8E3-8311-4D27-9975-C24E8DF4760E}" srcOrd="1" destOrd="0" parTransId="{4DCC89C9-4C8A-4F3F-9990-DCC38BF92709}" sibTransId="{BA48A4C6-A073-45E8-B58E-3C3C7E5F4B7B}"/>
    <dgm:cxn modelId="{F9BDA90B-DEBB-4B5E-BEA9-442D519F87C1}" srcId="{B7E7F26B-306E-417A-9307-0D7C438C954D}" destId="{452AE80A-3339-4B38-B6BB-32707858D78B}" srcOrd="0" destOrd="0" parTransId="{57248A3C-A788-483D-8F05-B708EE78FFB9}" sibTransId="{11C8EE8E-3F56-4CC1-ACA0-95C571A0DAD4}"/>
    <dgm:cxn modelId="{BA4073FB-363B-4F2E-B59B-882F59775BEF}" srcId="{B8046E37-606C-4591-926B-33ECB8E30246}" destId="{3E78710C-460E-4275-949D-5B4C62807E2F}" srcOrd="2" destOrd="0" parTransId="{30FB7DC3-2580-48D3-853A-92BB3B92ED62}" sibTransId="{C2C0201E-8801-400E-94D0-38D4F868CC9B}"/>
    <dgm:cxn modelId="{0EC35EFB-3F7C-40B3-993A-BA3DB9FB6099}" srcId="{B8046E37-606C-4591-926B-33ECB8E30246}" destId="{B7E7F26B-306E-417A-9307-0D7C438C954D}" srcOrd="0" destOrd="0" parTransId="{B382D135-9AAD-4EC1-ADAA-67B4D07E83B4}" sibTransId="{335FB030-D11B-475D-9AD4-5D2611CABC34}"/>
    <dgm:cxn modelId="{4F3E7D54-8CE6-4CDC-9DC5-49980B755390}" type="presOf" srcId="{F90D5CEE-5927-49E3-BF51-AA4D0BFB1AD8}" destId="{74FAF878-89B2-4465-9F9B-A1B42AFE0265}" srcOrd="0" destOrd="0" presId="urn:microsoft.com/office/officeart/2005/8/layout/radial1"/>
    <dgm:cxn modelId="{B9D6283C-CF48-4456-9C29-620A6CCA7F06}" type="presOf" srcId="{A6DCC43A-77D1-48A7-A935-5D095AB7B571}" destId="{FC4353BB-F56D-46C4-AAF1-3E72A3DEA8A6}" srcOrd="0" destOrd="0" presId="urn:microsoft.com/office/officeart/2005/8/layout/radial1"/>
    <dgm:cxn modelId="{4442AC2F-FBA5-48B3-B2D2-6F0117B56122}" type="presOf" srcId="{B7E7F26B-306E-417A-9307-0D7C438C954D}" destId="{A2E2D4F6-FBCE-4C0C-B07F-C4F5A5C54424}" srcOrd="0" destOrd="0" presId="urn:microsoft.com/office/officeart/2005/8/layout/radial1"/>
    <dgm:cxn modelId="{01937D47-F146-4BC4-9D9D-436ACB413E19}" type="presOf" srcId="{57248A3C-A788-483D-8F05-B708EE78FFB9}" destId="{409AE796-EDCF-4DF4-95A9-5F4DF5AEFF4E}" srcOrd="1" destOrd="0" presId="urn:microsoft.com/office/officeart/2005/8/layout/radial1"/>
    <dgm:cxn modelId="{1DE21E89-3FCA-41CF-9751-504150BC4B84}" type="presOf" srcId="{5B7455E5-037D-4045-9FDA-96B727B41E56}" destId="{332E8279-55A8-4345-9FA9-4ADC5070DBD5}" srcOrd="1" destOrd="0" presId="urn:microsoft.com/office/officeart/2005/8/layout/radial1"/>
    <dgm:cxn modelId="{D1FDB811-F185-4314-A8A4-5539EFC06D13}" type="presOf" srcId="{3AE4C32A-C189-46FB-93DF-BBEB805AC8D0}" destId="{DEC11E9B-7D49-4AC3-914F-0ADA4DDAABBB}" srcOrd="0" destOrd="0" presId="urn:microsoft.com/office/officeart/2005/8/layout/radial1"/>
    <dgm:cxn modelId="{86E9BD61-EEFE-460D-B5C1-ED1156F23C4D}" type="presOf" srcId="{452AE80A-3339-4B38-B6BB-32707858D78B}" destId="{A7FAEB6E-C355-4B94-A05E-01E6F0E6A561}" srcOrd="0" destOrd="0" presId="urn:microsoft.com/office/officeart/2005/8/layout/radial1"/>
    <dgm:cxn modelId="{C5604163-AAC4-4861-9434-CE006A2B004F}" srcId="{B7E7F26B-306E-417A-9307-0D7C438C954D}" destId="{987192E8-7B19-4BA5-8EBF-8C7778CC4D35}" srcOrd="6" destOrd="0" parTransId="{3AE4C32A-C189-46FB-93DF-BBEB805AC8D0}" sibTransId="{16B5837D-BB0A-4E65-9DCB-94B2D28E78CB}"/>
    <dgm:cxn modelId="{E7D77B2C-52C5-4E47-A066-4564E4969036}" type="presOf" srcId="{3AE4C32A-C189-46FB-93DF-BBEB805AC8D0}" destId="{24B9EBCB-5DD3-4D41-A8CD-980D95CFA074}" srcOrd="1" destOrd="0" presId="urn:microsoft.com/office/officeart/2005/8/layout/radial1"/>
    <dgm:cxn modelId="{3BDB48F6-F51E-4843-8D2D-F1BE63A8FB55}" type="presOf" srcId="{637754B6-3E92-4997-915E-0E0D15B1D06A}" destId="{F63CCB4B-4F17-45FE-93AE-393CDFED879D}" srcOrd="0" destOrd="0" presId="urn:microsoft.com/office/officeart/2005/8/layout/radial1"/>
    <dgm:cxn modelId="{45B3DC56-1692-45F7-BF85-13ED8EBB195C}" srcId="{B7E7F26B-306E-417A-9307-0D7C438C954D}" destId="{F90D5CEE-5927-49E3-BF51-AA4D0BFB1AD8}" srcOrd="1" destOrd="0" parTransId="{6F559D3B-689A-4037-B906-1B70E0BB4857}" sibTransId="{CF38377C-5C02-4BF6-B2E4-2733E9DECA13}"/>
    <dgm:cxn modelId="{694C7DED-EFF0-4256-95D0-2111223859ED}" type="presOf" srcId="{6F559D3B-689A-4037-B906-1B70E0BB4857}" destId="{1C220105-C279-4705-B53E-B9FE05B4B2B8}" srcOrd="1" destOrd="0" presId="urn:microsoft.com/office/officeart/2005/8/layout/radial1"/>
    <dgm:cxn modelId="{294F5BA8-4686-4DB1-9B11-316A9DDC7F93}" type="presOf" srcId="{EE831A8F-1F39-42FC-BAF4-745EF3ADD7FD}" destId="{0A8E24D2-E9A4-4732-B332-4ED673A8E91B}" srcOrd="1" destOrd="0" presId="urn:microsoft.com/office/officeart/2005/8/layout/radial1"/>
    <dgm:cxn modelId="{14A3D072-B48E-43ED-9EEF-4079915A2CEC}" type="presOf" srcId="{C397E045-4868-4DF2-B347-88484E3F299E}" destId="{2DA389FD-EB7E-4233-8DBC-E85F47E4F0EB}" srcOrd="0" destOrd="0" presId="urn:microsoft.com/office/officeart/2005/8/layout/radial1"/>
    <dgm:cxn modelId="{ED460098-3B83-45DE-90FB-92CBC5C7BF84}" srcId="{B7E7F26B-306E-417A-9307-0D7C438C954D}" destId="{A6DCC43A-77D1-48A7-A935-5D095AB7B571}" srcOrd="7" destOrd="0" parTransId="{422F9F77-CFA4-4D9A-9BED-37582ED52FAE}" sibTransId="{61F8276B-FF82-411E-B4FA-DD0A94A26DA5}"/>
    <dgm:cxn modelId="{27EEFA51-9F18-40AB-A443-9BDBBADE4972}" type="presOf" srcId="{8FE37E35-8507-49F8-B43D-4301C0CBF060}" destId="{6809365D-6A1A-46C2-89A8-E06ADD217752}" srcOrd="0" destOrd="0" presId="urn:microsoft.com/office/officeart/2005/8/layout/radial1"/>
    <dgm:cxn modelId="{0959FCFA-4EA5-4F37-83C8-4E9434F9384A}" type="presOf" srcId="{12C0FEB9-5735-40EE-8347-C5ACA7F4EB2A}" destId="{CCC9C12C-0DA9-4633-9800-B0A72BB34643}" srcOrd="0" destOrd="0" presId="urn:microsoft.com/office/officeart/2005/8/layout/radial1"/>
    <dgm:cxn modelId="{82CBEF8E-EC7E-4FDA-B3E0-A7564C639BC1}" srcId="{B7E7F26B-306E-417A-9307-0D7C438C954D}" destId="{91E8EE7A-BBF2-4F8F-970F-91F9799C2CD4}" srcOrd="3" destOrd="0" parTransId="{8FE37E35-8507-49F8-B43D-4301C0CBF060}" sibTransId="{054E95CE-908D-4370-AE95-A88491AB508F}"/>
    <dgm:cxn modelId="{9DD4D6C4-65D9-49EF-87B6-CB72C4547C86}" type="presOf" srcId="{8FE37E35-8507-49F8-B43D-4301C0CBF060}" destId="{B5A57E13-EAB0-496F-A0B6-030274F0590B}" srcOrd="1" destOrd="0" presId="urn:microsoft.com/office/officeart/2005/8/layout/radial1"/>
    <dgm:cxn modelId="{F5109884-A743-45E7-9F4A-DF15C49DC2C8}" srcId="{B7E7F26B-306E-417A-9307-0D7C438C954D}" destId="{12C0FEB9-5735-40EE-8347-C5ACA7F4EB2A}" srcOrd="4" destOrd="0" parTransId="{6AA01E7F-660A-4449-A54F-43D869034C05}" sibTransId="{EE9943C4-44E8-455C-93BB-54D1D89F4120}"/>
    <dgm:cxn modelId="{E4518510-9B74-4823-A497-7D9D03B450F8}" type="presOf" srcId="{5B7455E5-037D-4045-9FDA-96B727B41E56}" destId="{FF90BB5B-E426-46D8-9C42-1392411080BE}" srcOrd="0" destOrd="0" presId="urn:microsoft.com/office/officeart/2005/8/layout/radial1"/>
    <dgm:cxn modelId="{524AD4BB-9093-4C02-A9E3-25094B11D8AD}" type="presOf" srcId="{57248A3C-A788-483D-8F05-B708EE78FFB9}" destId="{649C068A-7081-4B6A-BFC8-DCD3BA381FE3}" srcOrd="0" destOrd="0" presId="urn:microsoft.com/office/officeart/2005/8/layout/radial1"/>
    <dgm:cxn modelId="{E27D8A95-1ACB-49AA-AFB2-48F63080BFA5}" type="presParOf" srcId="{01AFC9DC-BB1D-40CF-991D-C30EB36326A1}" destId="{A2E2D4F6-FBCE-4C0C-B07F-C4F5A5C54424}" srcOrd="0" destOrd="0" presId="urn:microsoft.com/office/officeart/2005/8/layout/radial1"/>
    <dgm:cxn modelId="{C43132AE-2BF2-4991-8CB8-8DC3B87B3FB4}" type="presParOf" srcId="{01AFC9DC-BB1D-40CF-991D-C30EB36326A1}" destId="{649C068A-7081-4B6A-BFC8-DCD3BA381FE3}" srcOrd="1" destOrd="0" presId="urn:microsoft.com/office/officeart/2005/8/layout/radial1"/>
    <dgm:cxn modelId="{424AF0FE-C9C8-4DDE-B926-5B3037A10B75}" type="presParOf" srcId="{649C068A-7081-4B6A-BFC8-DCD3BA381FE3}" destId="{409AE796-EDCF-4DF4-95A9-5F4DF5AEFF4E}" srcOrd="0" destOrd="0" presId="urn:microsoft.com/office/officeart/2005/8/layout/radial1"/>
    <dgm:cxn modelId="{A88D6487-4793-49A6-83E2-109044C56812}" type="presParOf" srcId="{01AFC9DC-BB1D-40CF-991D-C30EB36326A1}" destId="{A7FAEB6E-C355-4B94-A05E-01E6F0E6A561}" srcOrd="2" destOrd="0" presId="urn:microsoft.com/office/officeart/2005/8/layout/radial1"/>
    <dgm:cxn modelId="{70E609DE-1738-4E24-BE70-0862DF005CEB}" type="presParOf" srcId="{01AFC9DC-BB1D-40CF-991D-C30EB36326A1}" destId="{4D392187-1ABC-402C-99A7-B9777DA25087}" srcOrd="3" destOrd="0" presId="urn:microsoft.com/office/officeart/2005/8/layout/radial1"/>
    <dgm:cxn modelId="{276AC0A3-1744-40B1-A271-3AAA5F245AB4}" type="presParOf" srcId="{4D392187-1ABC-402C-99A7-B9777DA25087}" destId="{1C220105-C279-4705-B53E-B9FE05B4B2B8}" srcOrd="0" destOrd="0" presId="urn:microsoft.com/office/officeart/2005/8/layout/radial1"/>
    <dgm:cxn modelId="{EB3E9C57-414C-47C8-B73C-23EE7CDB2A7A}" type="presParOf" srcId="{01AFC9DC-BB1D-40CF-991D-C30EB36326A1}" destId="{74FAF878-89B2-4465-9F9B-A1B42AFE0265}" srcOrd="4" destOrd="0" presId="urn:microsoft.com/office/officeart/2005/8/layout/radial1"/>
    <dgm:cxn modelId="{9019DB2F-3EAD-4FFE-855F-5FBC1765BFA9}" type="presParOf" srcId="{01AFC9DC-BB1D-40CF-991D-C30EB36326A1}" destId="{7E682ECB-4C30-4BEE-B19C-FB95EA616786}" srcOrd="5" destOrd="0" presId="urn:microsoft.com/office/officeart/2005/8/layout/radial1"/>
    <dgm:cxn modelId="{47F7E6C4-79CA-43C8-B026-96AFEFFFD272}" type="presParOf" srcId="{7E682ECB-4C30-4BEE-B19C-FB95EA616786}" destId="{0A8E24D2-E9A4-4732-B332-4ED673A8E91B}" srcOrd="0" destOrd="0" presId="urn:microsoft.com/office/officeart/2005/8/layout/radial1"/>
    <dgm:cxn modelId="{C672FF8A-5E0E-4E71-ACEC-AE3517EEA83E}" type="presParOf" srcId="{01AFC9DC-BB1D-40CF-991D-C30EB36326A1}" destId="{2DA389FD-EB7E-4233-8DBC-E85F47E4F0EB}" srcOrd="6" destOrd="0" presId="urn:microsoft.com/office/officeart/2005/8/layout/radial1"/>
    <dgm:cxn modelId="{5EE9125D-8092-480C-B524-926CD4DB3342}" type="presParOf" srcId="{01AFC9DC-BB1D-40CF-991D-C30EB36326A1}" destId="{6809365D-6A1A-46C2-89A8-E06ADD217752}" srcOrd="7" destOrd="0" presId="urn:microsoft.com/office/officeart/2005/8/layout/radial1"/>
    <dgm:cxn modelId="{1184580C-62B3-4BAC-83EA-82602FFB8A41}" type="presParOf" srcId="{6809365D-6A1A-46C2-89A8-E06ADD217752}" destId="{B5A57E13-EAB0-496F-A0B6-030274F0590B}" srcOrd="0" destOrd="0" presId="urn:microsoft.com/office/officeart/2005/8/layout/radial1"/>
    <dgm:cxn modelId="{9A34A5F9-533F-4351-A258-C8E84433B753}" type="presParOf" srcId="{01AFC9DC-BB1D-40CF-991D-C30EB36326A1}" destId="{550E6A65-9F85-47D4-819A-98C13F0A2B99}" srcOrd="8" destOrd="0" presId="urn:microsoft.com/office/officeart/2005/8/layout/radial1"/>
    <dgm:cxn modelId="{0D9374F0-A5B9-4CF5-A91B-732E20E5D1AF}" type="presParOf" srcId="{01AFC9DC-BB1D-40CF-991D-C30EB36326A1}" destId="{824B27DB-A0A8-4BFB-96F5-766A12E27411}" srcOrd="9" destOrd="0" presId="urn:microsoft.com/office/officeart/2005/8/layout/radial1"/>
    <dgm:cxn modelId="{76242271-42FE-4D4D-BD08-614F182281FB}" type="presParOf" srcId="{824B27DB-A0A8-4BFB-96F5-766A12E27411}" destId="{D5CAB120-786E-4FBA-9BF2-94E793E9BE81}" srcOrd="0" destOrd="0" presId="urn:microsoft.com/office/officeart/2005/8/layout/radial1"/>
    <dgm:cxn modelId="{2ADDDABB-9C0C-49C5-B4C7-A5D48DDF81BB}" type="presParOf" srcId="{01AFC9DC-BB1D-40CF-991D-C30EB36326A1}" destId="{CCC9C12C-0DA9-4633-9800-B0A72BB34643}" srcOrd="10" destOrd="0" presId="urn:microsoft.com/office/officeart/2005/8/layout/radial1"/>
    <dgm:cxn modelId="{F02D912F-753F-4300-BC52-87D104DBC05C}" type="presParOf" srcId="{01AFC9DC-BB1D-40CF-991D-C30EB36326A1}" destId="{FF90BB5B-E426-46D8-9C42-1392411080BE}" srcOrd="11" destOrd="0" presId="urn:microsoft.com/office/officeart/2005/8/layout/radial1"/>
    <dgm:cxn modelId="{2726EE3E-EA4E-443A-BDAC-4CA64E214EB4}" type="presParOf" srcId="{FF90BB5B-E426-46D8-9C42-1392411080BE}" destId="{332E8279-55A8-4345-9FA9-4ADC5070DBD5}" srcOrd="0" destOrd="0" presId="urn:microsoft.com/office/officeart/2005/8/layout/radial1"/>
    <dgm:cxn modelId="{CF585E5B-ECFF-4B82-8A43-C15A3A879257}" type="presParOf" srcId="{01AFC9DC-BB1D-40CF-991D-C30EB36326A1}" destId="{F63CCB4B-4F17-45FE-93AE-393CDFED879D}" srcOrd="12" destOrd="0" presId="urn:microsoft.com/office/officeart/2005/8/layout/radial1"/>
    <dgm:cxn modelId="{8294A6C7-0900-456B-ACF1-AFE51C1C09A8}" type="presParOf" srcId="{01AFC9DC-BB1D-40CF-991D-C30EB36326A1}" destId="{DEC11E9B-7D49-4AC3-914F-0ADA4DDAABBB}" srcOrd="13" destOrd="0" presId="urn:microsoft.com/office/officeart/2005/8/layout/radial1"/>
    <dgm:cxn modelId="{ACF91B06-1638-4D1F-BEA2-2E6F5827E4F0}" type="presParOf" srcId="{DEC11E9B-7D49-4AC3-914F-0ADA4DDAABBB}" destId="{24B9EBCB-5DD3-4D41-A8CD-980D95CFA074}" srcOrd="0" destOrd="0" presId="urn:microsoft.com/office/officeart/2005/8/layout/radial1"/>
    <dgm:cxn modelId="{0B7557E5-6DD8-46C5-89A5-A1E3BBD6B303}" type="presParOf" srcId="{01AFC9DC-BB1D-40CF-991D-C30EB36326A1}" destId="{6BA528B9-314A-4940-AE5B-350BD719C5B4}" srcOrd="14" destOrd="0" presId="urn:microsoft.com/office/officeart/2005/8/layout/radial1"/>
    <dgm:cxn modelId="{A863B2D4-CBB2-4D7E-8419-F2ECEA4553E6}" type="presParOf" srcId="{01AFC9DC-BB1D-40CF-991D-C30EB36326A1}" destId="{F67A86B7-AE2A-48BB-A4A3-4BAFDFFAAEAE}" srcOrd="15" destOrd="0" presId="urn:microsoft.com/office/officeart/2005/8/layout/radial1"/>
    <dgm:cxn modelId="{6729B80A-F1FE-4D82-9E29-FE52FEC209F3}" type="presParOf" srcId="{F67A86B7-AE2A-48BB-A4A3-4BAFDFFAAEAE}" destId="{3578D01F-4F38-4127-9B2A-A5FCAD58CC34}" srcOrd="0" destOrd="0" presId="urn:microsoft.com/office/officeart/2005/8/layout/radial1"/>
    <dgm:cxn modelId="{54F38ED0-9A4C-40B0-88E6-E26E2FB9AA21}" type="presParOf" srcId="{01AFC9DC-BB1D-40CF-991D-C30EB36326A1}" destId="{FC4353BB-F56D-46C4-AAF1-3E72A3DEA8A6}" srcOrd="16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ED5A51F-212F-41EB-B057-3C51B46F9EBC}" type="doc">
      <dgm:prSet loTypeId="urn:microsoft.com/office/officeart/2005/8/layout/radial1" loCatId="cycle" qsTypeId="urn:microsoft.com/office/officeart/2005/8/quickstyle/simple1" qsCatId="simple" csTypeId="urn:microsoft.com/office/officeart/2005/8/colors/colorful1#2" csCatId="colorful" phldr="1"/>
      <dgm:spPr/>
      <dgm:t>
        <a:bodyPr/>
        <a:lstStyle/>
        <a:p>
          <a:endParaRPr lang="fr-FR"/>
        </a:p>
      </dgm:t>
    </dgm:pt>
    <dgm:pt modelId="{46BBB9A9-116D-443C-BD7C-C7708D93E509}">
      <dgm:prSet phldrT="[Texte]"/>
      <dgm:spPr/>
      <dgm:t>
        <a:bodyPr/>
        <a:lstStyle/>
        <a:p>
          <a:r>
            <a:rPr lang="fr-FR" dirty="0" smtClean="0"/>
            <a:t>Qualité et actualité de l’analyse des spécificités de l’UC/réseau </a:t>
          </a:r>
          <a:endParaRPr lang="fr-FR" dirty="0"/>
        </a:p>
      </dgm:t>
    </dgm:pt>
    <dgm:pt modelId="{311F17B9-D83B-4758-9E05-2BEA52582491}" type="parTrans" cxnId="{6ACB4A95-A047-4ED7-81EA-A75D199A5839}">
      <dgm:prSet/>
      <dgm:spPr/>
      <dgm:t>
        <a:bodyPr/>
        <a:lstStyle/>
        <a:p>
          <a:endParaRPr lang="fr-FR"/>
        </a:p>
      </dgm:t>
    </dgm:pt>
    <dgm:pt modelId="{122CD133-104B-4ECC-B1E5-B646F4827D7A}" type="sibTrans" cxnId="{6ACB4A95-A047-4ED7-81EA-A75D199A5839}">
      <dgm:prSet/>
      <dgm:spPr/>
      <dgm:t>
        <a:bodyPr/>
        <a:lstStyle/>
        <a:p>
          <a:endParaRPr lang="fr-FR"/>
        </a:p>
      </dgm:t>
    </dgm:pt>
    <dgm:pt modelId="{B4587E62-5306-4F49-9F54-26A0700D4AEA}">
      <dgm:prSet phldrT="[Texte]"/>
      <dgm:spPr/>
      <dgm:t>
        <a:bodyPr/>
        <a:lstStyle/>
        <a:p>
          <a:r>
            <a:rPr lang="fr-FR" dirty="0" smtClean="0"/>
            <a:t>Mobilise des données, des informations </a:t>
          </a:r>
          <a:endParaRPr lang="fr-FR" dirty="0"/>
        </a:p>
      </dgm:t>
    </dgm:pt>
    <dgm:pt modelId="{D46C9622-37EF-442F-B021-D5CE59C160F3}" type="parTrans" cxnId="{419F99B1-8929-44EA-B2C6-566AA99BED3F}">
      <dgm:prSet/>
      <dgm:spPr/>
      <dgm:t>
        <a:bodyPr/>
        <a:lstStyle/>
        <a:p>
          <a:endParaRPr lang="fr-FR"/>
        </a:p>
      </dgm:t>
    </dgm:pt>
    <dgm:pt modelId="{2DFE5F02-6776-42C1-BD3F-F352840A903E}" type="sibTrans" cxnId="{419F99B1-8929-44EA-B2C6-566AA99BED3F}">
      <dgm:prSet/>
      <dgm:spPr/>
      <dgm:t>
        <a:bodyPr/>
        <a:lstStyle/>
        <a:p>
          <a:endParaRPr lang="fr-FR"/>
        </a:p>
      </dgm:t>
    </dgm:pt>
    <dgm:pt modelId="{C0194A16-AAE0-4A47-8DC1-323918EB58E2}">
      <dgm:prSet phldrT="[Texte]"/>
      <dgm:spPr/>
      <dgm:t>
        <a:bodyPr/>
        <a:lstStyle/>
        <a:p>
          <a:r>
            <a:rPr lang="fr-FR" dirty="0" smtClean="0"/>
            <a:t>Analyse </a:t>
          </a:r>
          <a:endParaRPr lang="fr-FR" dirty="0"/>
        </a:p>
      </dgm:t>
    </dgm:pt>
    <dgm:pt modelId="{D78B7534-1D29-4B44-9D3B-DAD0E6C3A0D9}" type="parTrans" cxnId="{5058F4E5-AB7E-4570-B3D2-D99095A7C179}">
      <dgm:prSet/>
      <dgm:spPr/>
      <dgm:t>
        <a:bodyPr/>
        <a:lstStyle/>
        <a:p>
          <a:endParaRPr lang="fr-FR"/>
        </a:p>
      </dgm:t>
    </dgm:pt>
    <dgm:pt modelId="{1C45403C-29D0-4D40-9C0F-1F71B5B7657F}" type="sibTrans" cxnId="{5058F4E5-AB7E-4570-B3D2-D99095A7C179}">
      <dgm:prSet/>
      <dgm:spPr/>
      <dgm:t>
        <a:bodyPr/>
        <a:lstStyle/>
        <a:p>
          <a:endParaRPr lang="fr-FR"/>
        </a:p>
      </dgm:t>
    </dgm:pt>
    <dgm:pt modelId="{3F21A929-11AF-45EA-98A9-3A210EC6378A}">
      <dgm:prSet phldrT="[Texte]"/>
      <dgm:spPr/>
      <dgm:t>
        <a:bodyPr/>
        <a:lstStyle/>
        <a:p>
          <a:r>
            <a:rPr lang="fr-FR" dirty="0" smtClean="0"/>
            <a:t>Utilise démarche et méthodes </a:t>
          </a:r>
          <a:endParaRPr lang="fr-FR" dirty="0"/>
        </a:p>
      </dgm:t>
    </dgm:pt>
    <dgm:pt modelId="{94F43E9E-8D0C-407F-8D35-D5E63E797787}" type="parTrans" cxnId="{E82AC3D3-5721-43C8-BE90-82826CF7A9F0}">
      <dgm:prSet/>
      <dgm:spPr/>
      <dgm:t>
        <a:bodyPr/>
        <a:lstStyle/>
        <a:p>
          <a:endParaRPr lang="fr-FR"/>
        </a:p>
      </dgm:t>
    </dgm:pt>
    <dgm:pt modelId="{CCC5CC9B-EEE1-4B11-AE61-15AA7F18F985}" type="sibTrans" cxnId="{E82AC3D3-5721-43C8-BE90-82826CF7A9F0}">
      <dgm:prSet/>
      <dgm:spPr/>
      <dgm:t>
        <a:bodyPr/>
        <a:lstStyle/>
        <a:p>
          <a:endParaRPr lang="fr-FR"/>
        </a:p>
      </dgm:t>
    </dgm:pt>
    <dgm:pt modelId="{0C49266E-81B5-4B0A-8CCF-D7FC3DCE23E5}">
      <dgm:prSet phldrT="[Texte]"/>
      <dgm:spPr/>
      <dgm:t>
        <a:bodyPr/>
        <a:lstStyle/>
        <a:p>
          <a:r>
            <a:rPr lang="fr-FR" dirty="0" smtClean="0"/>
            <a:t>Mobilise outils et moyens </a:t>
          </a:r>
          <a:endParaRPr lang="fr-FR" dirty="0"/>
        </a:p>
      </dgm:t>
    </dgm:pt>
    <dgm:pt modelId="{9EEB6951-3D77-4DD3-827B-1D2F8D39E625}" type="parTrans" cxnId="{5BE26EFE-2386-48E6-B643-01404FECA06B}">
      <dgm:prSet/>
      <dgm:spPr/>
      <dgm:t>
        <a:bodyPr/>
        <a:lstStyle/>
        <a:p>
          <a:endParaRPr lang="fr-FR"/>
        </a:p>
      </dgm:t>
    </dgm:pt>
    <dgm:pt modelId="{8107D064-A55D-4EB2-A32D-8034C8F48623}" type="sibTrans" cxnId="{5BE26EFE-2386-48E6-B643-01404FECA06B}">
      <dgm:prSet/>
      <dgm:spPr/>
      <dgm:t>
        <a:bodyPr/>
        <a:lstStyle/>
        <a:p>
          <a:endParaRPr lang="fr-FR"/>
        </a:p>
      </dgm:t>
    </dgm:pt>
    <dgm:pt modelId="{51C021DE-A13A-4292-BF10-B35FACECF58B}">
      <dgm:prSet phldrT="[Texte]"/>
      <dgm:spPr/>
      <dgm:t>
        <a:bodyPr/>
        <a:lstStyle/>
        <a:p>
          <a:r>
            <a:rPr lang="fr-FR" dirty="0" smtClean="0"/>
            <a:t>Repère des implications</a:t>
          </a:r>
          <a:endParaRPr lang="fr-FR" dirty="0"/>
        </a:p>
      </dgm:t>
    </dgm:pt>
    <dgm:pt modelId="{35E5E095-0F14-4E9A-8BCA-0239F2E6A103}" type="parTrans" cxnId="{DDD95CCB-8E05-4AE3-BDD8-20EA30245097}">
      <dgm:prSet/>
      <dgm:spPr/>
      <dgm:t>
        <a:bodyPr/>
        <a:lstStyle/>
        <a:p>
          <a:endParaRPr lang="fr-FR"/>
        </a:p>
      </dgm:t>
    </dgm:pt>
    <dgm:pt modelId="{89872DF6-9152-46EA-BECD-51B73A894DAB}" type="sibTrans" cxnId="{DDD95CCB-8E05-4AE3-BDD8-20EA30245097}">
      <dgm:prSet/>
      <dgm:spPr/>
      <dgm:t>
        <a:bodyPr/>
        <a:lstStyle/>
        <a:p>
          <a:endParaRPr lang="fr-FR"/>
        </a:p>
      </dgm:t>
    </dgm:pt>
    <dgm:pt modelId="{7E9942B0-41AA-405F-94EC-F0CEB19D44D1}">
      <dgm:prSet phldrT="[Texte]"/>
      <dgm:spPr/>
      <dgm:t>
        <a:bodyPr/>
        <a:lstStyle/>
        <a:p>
          <a:r>
            <a:rPr lang="fr-FR" dirty="0" smtClean="0"/>
            <a:t>Argumente ses choix</a:t>
          </a:r>
          <a:endParaRPr lang="fr-FR" dirty="0"/>
        </a:p>
      </dgm:t>
    </dgm:pt>
    <dgm:pt modelId="{BD5C0BD0-89C1-4689-B454-B951FE203895}" type="parTrans" cxnId="{BF253BAB-58CC-4CB0-A1E9-BA408F7341EF}">
      <dgm:prSet/>
      <dgm:spPr/>
      <dgm:t>
        <a:bodyPr/>
        <a:lstStyle/>
        <a:p>
          <a:endParaRPr lang="fr-FR"/>
        </a:p>
      </dgm:t>
    </dgm:pt>
    <dgm:pt modelId="{EA12F088-D66D-4C7E-A41D-D45EC9422D46}" type="sibTrans" cxnId="{BF253BAB-58CC-4CB0-A1E9-BA408F7341EF}">
      <dgm:prSet/>
      <dgm:spPr/>
      <dgm:t>
        <a:bodyPr/>
        <a:lstStyle/>
        <a:p>
          <a:endParaRPr lang="fr-FR"/>
        </a:p>
      </dgm:t>
    </dgm:pt>
    <dgm:pt modelId="{EF21B7EA-DE14-4A25-BE9E-3140D6254ABF}" type="pres">
      <dgm:prSet presAssocID="{7ED5A51F-212F-41EB-B057-3C51B46F9EBC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07F6436D-22BD-4A78-A961-6DB8CC282097}" type="pres">
      <dgm:prSet presAssocID="{46BBB9A9-116D-443C-BD7C-C7708D93E509}" presName="centerShape" presStyleLbl="node0" presStyleIdx="0" presStyleCnt="1"/>
      <dgm:spPr/>
      <dgm:t>
        <a:bodyPr/>
        <a:lstStyle/>
        <a:p>
          <a:endParaRPr lang="fr-FR"/>
        </a:p>
      </dgm:t>
    </dgm:pt>
    <dgm:pt modelId="{75F3167C-82EB-4271-B340-49CC162656A1}" type="pres">
      <dgm:prSet presAssocID="{D46C9622-37EF-442F-B021-D5CE59C160F3}" presName="Name9" presStyleLbl="parChTrans1D2" presStyleIdx="0" presStyleCnt="6"/>
      <dgm:spPr/>
      <dgm:t>
        <a:bodyPr/>
        <a:lstStyle/>
        <a:p>
          <a:endParaRPr lang="fr-FR"/>
        </a:p>
      </dgm:t>
    </dgm:pt>
    <dgm:pt modelId="{5F875256-6EB2-4148-B2D1-FB767F08E3EC}" type="pres">
      <dgm:prSet presAssocID="{D46C9622-37EF-442F-B021-D5CE59C160F3}" presName="connTx" presStyleLbl="parChTrans1D2" presStyleIdx="0" presStyleCnt="6"/>
      <dgm:spPr/>
      <dgm:t>
        <a:bodyPr/>
        <a:lstStyle/>
        <a:p>
          <a:endParaRPr lang="fr-FR"/>
        </a:p>
      </dgm:t>
    </dgm:pt>
    <dgm:pt modelId="{1AAF4237-26FC-4B77-A555-03309F087785}" type="pres">
      <dgm:prSet presAssocID="{B4587E62-5306-4F49-9F54-26A0700D4AEA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5BEA53B-B814-4444-9DDE-0CC86DC2F718}" type="pres">
      <dgm:prSet presAssocID="{D78B7534-1D29-4B44-9D3B-DAD0E6C3A0D9}" presName="Name9" presStyleLbl="parChTrans1D2" presStyleIdx="1" presStyleCnt="6"/>
      <dgm:spPr/>
      <dgm:t>
        <a:bodyPr/>
        <a:lstStyle/>
        <a:p>
          <a:endParaRPr lang="fr-FR"/>
        </a:p>
      </dgm:t>
    </dgm:pt>
    <dgm:pt modelId="{FE0F430C-85AC-4D9C-8376-B3C36ABCF3C2}" type="pres">
      <dgm:prSet presAssocID="{D78B7534-1D29-4B44-9D3B-DAD0E6C3A0D9}" presName="connTx" presStyleLbl="parChTrans1D2" presStyleIdx="1" presStyleCnt="6"/>
      <dgm:spPr/>
      <dgm:t>
        <a:bodyPr/>
        <a:lstStyle/>
        <a:p>
          <a:endParaRPr lang="fr-FR"/>
        </a:p>
      </dgm:t>
    </dgm:pt>
    <dgm:pt modelId="{7CBBE366-36FC-434C-877D-6C61CED948C1}" type="pres">
      <dgm:prSet presAssocID="{C0194A16-AAE0-4A47-8DC1-323918EB58E2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3229C43-7525-4836-B338-5FEC7499AB88}" type="pres">
      <dgm:prSet presAssocID="{94F43E9E-8D0C-407F-8D35-D5E63E797787}" presName="Name9" presStyleLbl="parChTrans1D2" presStyleIdx="2" presStyleCnt="6"/>
      <dgm:spPr/>
      <dgm:t>
        <a:bodyPr/>
        <a:lstStyle/>
        <a:p>
          <a:endParaRPr lang="fr-FR"/>
        </a:p>
      </dgm:t>
    </dgm:pt>
    <dgm:pt modelId="{466766C8-88AC-4C4B-A840-91DA4B652DC7}" type="pres">
      <dgm:prSet presAssocID="{94F43E9E-8D0C-407F-8D35-D5E63E797787}" presName="connTx" presStyleLbl="parChTrans1D2" presStyleIdx="2" presStyleCnt="6"/>
      <dgm:spPr/>
      <dgm:t>
        <a:bodyPr/>
        <a:lstStyle/>
        <a:p>
          <a:endParaRPr lang="fr-FR"/>
        </a:p>
      </dgm:t>
    </dgm:pt>
    <dgm:pt modelId="{5FDD0B5A-6AC0-405F-BE40-8158CCE7D970}" type="pres">
      <dgm:prSet presAssocID="{3F21A929-11AF-45EA-98A9-3A210EC6378A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C037080-D53C-44C7-90C1-0C641CD94FE7}" type="pres">
      <dgm:prSet presAssocID="{9EEB6951-3D77-4DD3-827B-1D2F8D39E625}" presName="Name9" presStyleLbl="parChTrans1D2" presStyleIdx="3" presStyleCnt="6"/>
      <dgm:spPr/>
      <dgm:t>
        <a:bodyPr/>
        <a:lstStyle/>
        <a:p>
          <a:endParaRPr lang="fr-FR"/>
        </a:p>
      </dgm:t>
    </dgm:pt>
    <dgm:pt modelId="{4FDED64F-DF34-4861-AFA0-3C824F6BC440}" type="pres">
      <dgm:prSet presAssocID="{9EEB6951-3D77-4DD3-827B-1D2F8D39E625}" presName="connTx" presStyleLbl="parChTrans1D2" presStyleIdx="3" presStyleCnt="6"/>
      <dgm:spPr/>
      <dgm:t>
        <a:bodyPr/>
        <a:lstStyle/>
        <a:p>
          <a:endParaRPr lang="fr-FR"/>
        </a:p>
      </dgm:t>
    </dgm:pt>
    <dgm:pt modelId="{699421A2-5773-4510-A515-27FDD7F89FB9}" type="pres">
      <dgm:prSet presAssocID="{0C49266E-81B5-4B0A-8CCF-D7FC3DCE23E5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F4C53C8-33FF-4EA3-93E1-22283CAAD177}" type="pres">
      <dgm:prSet presAssocID="{35E5E095-0F14-4E9A-8BCA-0239F2E6A103}" presName="Name9" presStyleLbl="parChTrans1D2" presStyleIdx="4" presStyleCnt="6"/>
      <dgm:spPr/>
      <dgm:t>
        <a:bodyPr/>
        <a:lstStyle/>
        <a:p>
          <a:endParaRPr lang="fr-FR"/>
        </a:p>
      </dgm:t>
    </dgm:pt>
    <dgm:pt modelId="{36955775-2754-4966-8602-D7A6CD5B15A9}" type="pres">
      <dgm:prSet presAssocID="{35E5E095-0F14-4E9A-8BCA-0239F2E6A103}" presName="connTx" presStyleLbl="parChTrans1D2" presStyleIdx="4" presStyleCnt="6"/>
      <dgm:spPr/>
      <dgm:t>
        <a:bodyPr/>
        <a:lstStyle/>
        <a:p>
          <a:endParaRPr lang="fr-FR"/>
        </a:p>
      </dgm:t>
    </dgm:pt>
    <dgm:pt modelId="{7459DD1D-B8C9-4E17-A50D-C419678E9394}" type="pres">
      <dgm:prSet presAssocID="{51C021DE-A13A-4292-BF10-B35FACECF58B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F9D1B35-1D12-45B9-B088-FE718193A40A}" type="pres">
      <dgm:prSet presAssocID="{BD5C0BD0-89C1-4689-B454-B951FE203895}" presName="Name9" presStyleLbl="parChTrans1D2" presStyleIdx="5" presStyleCnt="6"/>
      <dgm:spPr/>
      <dgm:t>
        <a:bodyPr/>
        <a:lstStyle/>
        <a:p>
          <a:endParaRPr lang="fr-FR"/>
        </a:p>
      </dgm:t>
    </dgm:pt>
    <dgm:pt modelId="{EECCB070-371D-4A48-B102-7154D03202F7}" type="pres">
      <dgm:prSet presAssocID="{BD5C0BD0-89C1-4689-B454-B951FE203895}" presName="connTx" presStyleLbl="parChTrans1D2" presStyleIdx="5" presStyleCnt="6"/>
      <dgm:spPr/>
      <dgm:t>
        <a:bodyPr/>
        <a:lstStyle/>
        <a:p>
          <a:endParaRPr lang="fr-FR"/>
        </a:p>
      </dgm:t>
    </dgm:pt>
    <dgm:pt modelId="{2F1CEC98-342F-4B52-90C7-986B3DEA6855}" type="pres">
      <dgm:prSet presAssocID="{7E9942B0-41AA-405F-94EC-F0CEB19D44D1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9241575D-324F-4ED3-830F-970164BA7F16}" type="presOf" srcId="{C0194A16-AAE0-4A47-8DC1-323918EB58E2}" destId="{7CBBE366-36FC-434C-877D-6C61CED948C1}" srcOrd="0" destOrd="0" presId="urn:microsoft.com/office/officeart/2005/8/layout/radial1"/>
    <dgm:cxn modelId="{5B75FC78-5CC6-49DF-9CAB-A149C74BB8F3}" type="presOf" srcId="{B4587E62-5306-4F49-9F54-26A0700D4AEA}" destId="{1AAF4237-26FC-4B77-A555-03309F087785}" srcOrd="0" destOrd="0" presId="urn:microsoft.com/office/officeart/2005/8/layout/radial1"/>
    <dgm:cxn modelId="{1B98CC67-0E36-40CD-970E-A47CBE497737}" type="presOf" srcId="{3F21A929-11AF-45EA-98A9-3A210EC6378A}" destId="{5FDD0B5A-6AC0-405F-BE40-8158CCE7D970}" srcOrd="0" destOrd="0" presId="urn:microsoft.com/office/officeart/2005/8/layout/radial1"/>
    <dgm:cxn modelId="{42F76355-212C-4DFB-B64D-E505D658292A}" type="presOf" srcId="{7E9942B0-41AA-405F-94EC-F0CEB19D44D1}" destId="{2F1CEC98-342F-4B52-90C7-986B3DEA6855}" srcOrd="0" destOrd="0" presId="urn:microsoft.com/office/officeart/2005/8/layout/radial1"/>
    <dgm:cxn modelId="{BF253BAB-58CC-4CB0-A1E9-BA408F7341EF}" srcId="{46BBB9A9-116D-443C-BD7C-C7708D93E509}" destId="{7E9942B0-41AA-405F-94EC-F0CEB19D44D1}" srcOrd="5" destOrd="0" parTransId="{BD5C0BD0-89C1-4689-B454-B951FE203895}" sibTransId="{EA12F088-D66D-4C7E-A41D-D45EC9422D46}"/>
    <dgm:cxn modelId="{FB0159D2-006F-4508-849A-4DDFE1C60B97}" type="presOf" srcId="{D78B7534-1D29-4B44-9D3B-DAD0E6C3A0D9}" destId="{FE0F430C-85AC-4D9C-8376-B3C36ABCF3C2}" srcOrd="1" destOrd="0" presId="urn:microsoft.com/office/officeart/2005/8/layout/radial1"/>
    <dgm:cxn modelId="{6ACB4A95-A047-4ED7-81EA-A75D199A5839}" srcId="{7ED5A51F-212F-41EB-B057-3C51B46F9EBC}" destId="{46BBB9A9-116D-443C-BD7C-C7708D93E509}" srcOrd="0" destOrd="0" parTransId="{311F17B9-D83B-4758-9E05-2BEA52582491}" sibTransId="{122CD133-104B-4ECC-B1E5-B646F4827D7A}"/>
    <dgm:cxn modelId="{CE8C589D-BA21-4C99-A233-E2EECA58E8E8}" type="presOf" srcId="{7ED5A51F-212F-41EB-B057-3C51B46F9EBC}" destId="{EF21B7EA-DE14-4A25-BE9E-3140D6254ABF}" srcOrd="0" destOrd="0" presId="urn:microsoft.com/office/officeart/2005/8/layout/radial1"/>
    <dgm:cxn modelId="{5058F4E5-AB7E-4570-B3D2-D99095A7C179}" srcId="{46BBB9A9-116D-443C-BD7C-C7708D93E509}" destId="{C0194A16-AAE0-4A47-8DC1-323918EB58E2}" srcOrd="1" destOrd="0" parTransId="{D78B7534-1D29-4B44-9D3B-DAD0E6C3A0D9}" sibTransId="{1C45403C-29D0-4D40-9C0F-1F71B5B7657F}"/>
    <dgm:cxn modelId="{38640195-A9E5-4BB6-9619-E355D23FE468}" type="presOf" srcId="{9EEB6951-3D77-4DD3-827B-1D2F8D39E625}" destId="{EC037080-D53C-44C7-90C1-0C641CD94FE7}" srcOrd="0" destOrd="0" presId="urn:microsoft.com/office/officeart/2005/8/layout/radial1"/>
    <dgm:cxn modelId="{BF235979-1340-4E04-8874-42F6D9633FA5}" type="presOf" srcId="{D46C9622-37EF-442F-B021-D5CE59C160F3}" destId="{75F3167C-82EB-4271-B340-49CC162656A1}" srcOrd="0" destOrd="0" presId="urn:microsoft.com/office/officeart/2005/8/layout/radial1"/>
    <dgm:cxn modelId="{3DD2FC83-9AB1-4A4F-8741-CDFC55F4911C}" type="presOf" srcId="{51C021DE-A13A-4292-BF10-B35FACECF58B}" destId="{7459DD1D-B8C9-4E17-A50D-C419678E9394}" srcOrd="0" destOrd="0" presId="urn:microsoft.com/office/officeart/2005/8/layout/radial1"/>
    <dgm:cxn modelId="{DDD95CCB-8E05-4AE3-BDD8-20EA30245097}" srcId="{46BBB9A9-116D-443C-BD7C-C7708D93E509}" destId="{51C021DE-A13A-4292-BF10-B35FACECF58B}" srcOrd="4" destOrd="0" parTransId="{35E5E095-0F14-4E9A-8BCA-0239F2E6A103}" sibTransId="{89872DF6-9152-46EA-BECD-51B73A894DAB}"/>
    <dgm:cxn modelId="{1366240C-0AFB-4F4A-89AA-0949CD746E38}" type="presOf" srcId="{0C49266E-81B5-4B0A-8CCF-D7FC3DCE23E5}" destId="{699421A2-5773-4510-A515-27FDD7F89FB9}" srcOrd="0" destOrd="0" presId="urn:microsoft.com/office/officeart/2005/8/layout/radial1"/>
    <dgm:cxn modelId="{E66694A1-56E8-4F28-A335-10A145951476}" type="presOf" srcId="{46BBB9A9-116D-443C-BD7C-C7708D93E509}" destId="{07F6436D-22BD-4A78-A961-6DB8CC282097}" srcOrd="0" destOrd="0" presId="urn:microsoft.com/office/officeart/2005/8/layout/radial1"/>
    <dgm:cxn modelId="{E82AC3D3-5721-43C8-BE90-82826CF7A9F0}" srcId="{46BBB9A9-116D-443C-BD7C-C7708D93E509}" destId="{3F21A929-11AF-45EA-98A9-3A210EC6378A}" srcOrd="2" destOrd="0" parTransId="{94F43E9E-8D0C-407F-8D35-D5E63E797787}" sibTransId="{CCC5CC9B-EEE1-4B11-AE61-15AA7F18F985}"/>
    <dgm:cxn modelId="{745258C8-8B96-48A6-9773-39442B04ED49}" type="presOf" srcId="{BD5C0BD0-89C1-4689-B454-B951FE203895}" destId="{FF9D1B35-1D12-45B9-B088-FE718193A40A}" srcOrd="0" destOrd="0" presId="urn:microsoft.com/office/officeart/2005/8/layout/radial1"/>
    <dgm:cxn modelId="{147076E9-A0C0-4FFE-99FA-80A45EC1B4F8}" type="presOf" srcId="{94F43E9E-8D0C-407F-8D35-D5E63E797787}" destId="{466766C8-88AC-4C4B-A840-91DA4B652DC7}" srcOrd="1" destOrd="0" presId="urn:microsoft.com/office/officeart/2005/8/layout/radial1"/>
    <dgm:cxn modelId="{4816CA68-A65F-4FA0-9DCF-16528AA827AC}" type="presOf" srcId="{9EEB6951-3D77-4DD3-827B-1D2F8D39E625}" destId="{4FDED64F-DF34-4861-AFA0-3C824F6BC440}" srcOrd="1" destOrd="0" presId="urn:microsoft.com/office/officeart/2005/8/layout/radial1"/>
    <dgm:cxn modelId="{FB030C1C-F55A-42C1-A725-E6A68F06F733}" type="presOf" srcId="{35E5E095-0F14-4E9A-8BCA-0239F2E6A103}" destId="{0F4C53C8-33FF-4EA3-93E1-22283CAAD177}" srcOrd="0" destOrd="0" presId="urn:microsoft.com/office/officeart/2005/8/layout/radial1"/>
    <dgm:cxn modelId="{DB4A0144-2976-4E23-8E99-555F9228EDAE}" type="presOf" srcId="{D78B7534-1D29-4B44-9D3B-DAD0E6C3A0D9}" destId="{95BEA53B-B814-4444-9DDE-0CC86DC2F718}" srcOrd="0" destOrd="0" presId="urn:microsoft.com/office/officeart/2005/8/layout/radial1"/>
    <dgm:cxn modelId="{419F99B1-8929-44EA-B2C6-566AA99BED3F}" srcId="{46BBB9A9-116D-443C-BD7C-C7708D93E509}" destId="{B4587E62-5306-4F49-9F54-26A0700D4AEA}" srcOrd="0" destOrd="0" parTransId="{D46C9622-37EF-442F-B021-D5CE59C160F3}" sibTransId="{2DFE5F02-6776-42C1-BD3F-F352840A903E}"/>
    <dgm:cxn modelId="{F4634C40-A321-4363-A2A9-A53B24A5EFCB}" type="presOf" srcId="{94F43E9E-8D0C-407F-8D35-D5E63E797787}" destId="{D3229C43-7525-4836-B338-5FEC7499AB88}" srcOrd="0" destOrd="0" presId="urn:microsoft.com/office/officeart/2005/8/layout/radial1"/>
    <dgm:cxn modelId="{690C1ABF-71CF-42A4-B95E-17C1BA6A422C}" type="presOf" srcId="{35E5E095-0F14-4E9A-8BCA-0239F2E6A103}" destId="{36955775-2754-4966-8602-D7A6CD5B15A9}" srcOrd="1" destOrd="0" presId="urn:microsoft.com/office/officeart/2005/8/layout/radial1"/>
    <dgm:cxn modelId="{5BE26EFE-2386-48E6-B643-01404FECA06B}" srcId="{46BBB9A9-116D-443C-BD7C-C7708D93E509}" destId="{0C49266E-81B5-4B0A-8CCF-D7FC3DCE23E5}" srcOrd="3" destOrd="0" parTransId="{9EEB6951-3D77-4DD3-827B-1D2F8D39E625}" sibTransId="{8107D064-A55D-4EB2-A32D-8034C8F48623}"/>
    <dgm:cxn modelId="{11D09CAC-631A-445A-9F8E-537BE8710186}" type="presOf" srcId="{D46C9622-37EF-442F-B021-D5CE59C160F3}" destId="{5F875256-6EB2-4148-B2D1-FB767F08E3EC}" srcOrd="1" destOrd="0" presId="urn:microsoft.com/office/officeart/2005/8/layout/radial1"/>
    <dgm:cxn modelId="{0437C87B-A553-4061-A324-A93C1B98C4E0}" type="presOf" srcId="{BD5C0BD0-89C1-4689-B454-B951FE203895}" destId="{EECCB070-371D-4A48-B102-7154D03202F7}" srcOrd="1" destOrd="0" presId="urn:microsoft.com/office/officeart/2005/8/layout/radial1"/>
    <dgm:cxn modelId="{890276B4-7363-4E22-B549-AFAEB8C470BB}" type="presParOf" srcId="{EF21B7EA-DE14-4A25-BE9E-3140D6254ABF}" destId="{07F6436D-22BD-4A78-A961-6DB8CC282097}" srcOrd="0" destOrd="0" presId="urn:microsoft.com/office/officeart/2005/8/layout/radial1"/>
    <dgm:cxn modelId="{19E561B9-7D41-428D-B842-748E816BAA2C}" type="presParOf" srcId="{EF21B7EA-DE14-4A25-BE9E-3140D6254ABF}" destId="{75F3167C-82EB-4271-B340-49CC162656A1}" srcOrd="1" destOrd="0" presId="urn:microsoft.com/office/officeart/2005/8/layout/radial1"/>
    <dgm:cxn modelId="{1FAE9166-A573-4931-A5B7-CA9562CA0FA2}" type="presParOf" srcId="{75F3167C-82EB-4271-B340-49CC162656A1}" destId="{5F875256-6EB2-4148-B2D1-FB767F08E3EC}" srcOrd="0" destOrd="0" presId="urn:microsoft.com/office/officeart/2005/8/layout/radial1"/>
    <dgm:cxn modelId="{16637E60-535E-4044-87DA-009518D5E7DE}" type="presParOf" srcId="{EF21B7EA-DE14-4A25-BE9E-3140D6254ABF}" destId="{1AAF4237-26FC-4B77-A555-03309F087785}" srcOrd="2" destOrd="0" presId="urn:microsoft.com/office/officeart/2005/8/layout/radial1"/>
    <dgm:cxn modelId="{6CAB6A14-AA71-4FE7-9839-7E79770014B8}" type="presParOf" srcId="{EF21B7EA-DE14-4A25-BE9E-3140D6254ABF}" destId="{95BEA53B-B814-4444-9DDE-0CC86DC2F718}" srcOrd="3" destOrd="0" presId="urn:microsoft.com/office/officeart/2005/8/layout/radial1"/>
    <dgm:cxn modelId="{ACD021E3-E1F8-4E6D-B846-890AC57E41CD}" type="presParOf" srcId="{95BEA53B-B814-4444-9DDE-0CC86DC2F718}" destId="{FE0F430C-85AC-4D9C-8376-B3C36ABCF3C2}" srcOrd="0" destOrd="0" presId="urn:microsoft.com/office/officeart/2005/8/layout/radial1"/>
    <dgm:cxn modelId="{40080DE9-EBB8-46DF-8C80-B74BEA8CBEA8}" type="presParOf" srcId="{EF21B7EA-DE14-4A25-BE9E-3140D6254ABF}" destId="{7CBBE366-36FC-434C-877D-6C61CED948C1}" srcOrd="4" destOrd="0" presId="urn:microsoft.com/office/officeart/2005/8/layout/radial1"/>
    <dgm:cxn modelId="{6D0B9310-6078-44DE-818B-DF90280E131E}" type="presParOf" srcId="{EF21B7EA-DE14-4A25-BE9E-3140D6254ABF}" destId="{D3229C43-7525-4836-B338-5FEC7499AB88}" srcOrd="5" destOrd="0" presId="urn:microsoft.com/office/officeart/2005/8/layout/radial1"/>
    <dgm:cxn modelId="{2D32E0F3-9B0B-4FDD-8849-55505769F4F9}" type="presParOf" srcId="{D3229C43-7525-4836-B338-5FEC7499AB88}" destId="{466766C8-88AC-4C4B-A840-91DA4B652DC7}" srcOrd="0" destOrd="0" presId="urn:microsoft.com/office/officeart/2005/8/layout/radial1"/>
    <dgm:cxn modelId="{92079B10-834B-4BB4-B80D-DBE7C58EDFF6}" type="presParOf" srcId="{EF21B7EA-DE14-4A25-BE9E-3140D6254ABF}" destId="{5FDD0B5A-6AC0-405F-BE40-8158CCE7D970}" srcOrd="6" destOrd="0" presId="urn:microsoft.com/office/officeart/2005/8/layout/radial1"/>
    <dgm:cxn modelId="{46C9D538-096F-4413-AC79-32BB9D8A5375}" type="presParOf" srcId="{EF21B7EA-DE14-4A25-BE9E-3140D6254ABF}" destId="{EC037080-D53C-44C7-90C1-0C641CD94FE7}" srcOrd="7" destOrd="0" presId="urn:microsoft.com/office/officeart/2005/8/layout/radial1"/>
    <dgm:cxn modelId="{1EA9A4AD-8FA9-4916-A07E-4DA87085543A}" type="presParOf" srcId="{EC037080-D53C-44C7-90C1-0C641CD94FE7}" destId="{4FDED64F-DF34-4861-AFA0-3C824F6BC440}" srcOrd="0" destOrd="0" presId="urn:microsoft.com/office/officeart/2005/8/layout/radial1"/>
    <dgm:cxn modelId="{2AB3BC5D-672A-4307-8A0A-A46B4FE7DBA8}" type="presParOf" srcId="{EF21B7EA-DE14-4A25-BE9E-3140D6254ABF}" destId="{699421A2-5773-4510-A515-27FDD7F89FB9}" srcOrd="8" destOrd="0" presId="urn:microsoft.com/office/officeart/2005/8/layout/radial1"/>
    <dgm:cxn modelId="{EF8B9F14-EC3C-4204-BA98-E5981C4EE4C4}" type="presParOf" srcId="{EF21B7EA-DE14-4A25-BE9E-3140D6254ABF}" destId="{0F4C53C8-33FF-4EA3-93E1-22283CAAD177}" srcOrd="9" destOrd="0" presId="urn:microsoft.com/office/officeart/2005/8/layout/radial1"/>
    <dgm:cxn modelId="{8590DDEB-93FF-44F6-A94C-62E66629C2C3}" type="presParOf" srcId="{0F4C53C8-33FF-4EA3-93E1-22283CAAD177}" destId="{36955775-2754-4966-8602-D7A6CD5B15A9}" srcOrd="0" destOrd="0" presId="urn:microsoft.com/office/officeart/2005/8/layout/radial1"/>
    <dgm:cxn modelId="{3F03C788-4904-49C5-9DF9-9A8D5DA80421}" type="presParOf" srcId="{EF21B7EA-DE14-4A25-BE9E-3140D6254ABF}" destId="{7459DD1D-B8C9-4E17-A50D-C419678E9394}" srcOrd="10" destOrd="0" presId="urn:microsoft.com/office/officeart/2005/8/layout/radial1"/>
    <dgm:cxn modelId="{86A5A7CB-CA0D-4649-8B89-B3B714358EF2}" type="presParOf" srcId="{EF21B7EA-DE14-4A25-BE9E-3140D6254ABF}" destId="{FF9D1B35-1D12-45B9-B088-FE718193A40A}" srcOrd="11" destOrd="0" presId="urn:microsoft.com/office/officeart/2005/8/layout/radial1"/>
    <dgm:cxn modelId="{F7FDFCA2-5D2B-4F38-8840-BCDCCC731099}" type="presParOf" srcId="{FF9D1B35-1D12-45B9-B088-FE718193A40A}" destId="{EECCB070-371D-4A48-B102-7154D03202F7}" srcOrd="0" destOrd="0" presId="urn:microsoft.com/office/officeart/2005/8/layout/radial1"/>
    <dgm:cxn modelId="{CD931EFB-1FAB-4947-B0E7-FD45E3390884}" type="presParOf" srcId="{EF21B7EA-DE14-4A25-BE9E-3140D6254ABF}" destId="{2F1CEC98-342F-4B52-90C7-986B3DEA6855}" srcOrd="12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ED5A51F-212F-41EB-B057-3C51B46F9EBC}" type="doc">
      <dgm:prSet loTypeId="urn:microsoft.com/office/officeart/2005/8/layout/radial1" loCatId="cycle" qsTypeId="urn:microsoft.com/office/officeart/2005/8/quickstyle/simple1" qsCatId="simple" csTypeId="urn:microsoft.com/office/officeart/2005/8/colors/colorful1#3" csCatId="colorful" phldr="1"/>
      <dgm:spPr/>
      <dgm:t>
        <a:bodyPr/>
        <a:lstStyle/>
        <a:p>
          <a:endParaRPr lang="fr-FR"/>
        </a:p>
      </dgm:t>
    </dgm:pt>
    <dgm:pt modelId="{46BBB9A9-116D-443C-BD7C-C7708D93E509}">
      <dgm:prSet phldrT="[Texte]"/>
      <dgm:spPr/>
      <dgm:t>
        <a:bodyPr/>
        <a:lstStyle/>
        <a:p>
          <a:r>
            <a:rPr lang="fr-FR" dirty="0" smtClean="0"/>
            <a:t>Qualité du diagnostic et de sa démarche </a:t>
          </a:r>
          <a:endParaRPr lang="fr-FR" dirty="0"/>
        </a:p>
      </dgm:t>
    </dgm:pt>
    <dgm:pt modelId="{311F17B9-D83B-4758-9E05-2BEA52582491}" type="parTrans" cxnId="{6ACB4A95-A047-4ED7-81EA-A75D199A5839}">
      <dgm:prSet/>
      <dgm:spPr/>
      <dgm:t>
        <a:bodyPr/>
        <a:lstStyle/>
        <a:p>
          <a:endParaRPr lang="fr-FR"/>
        </a:p>
      </dgm:t>
    </dgm:pt>
    <dgm:pt modelId="{122CD133-104B-4ECC-B1E5-B646F4827D7A}" type="sibTrans" cxnId="{6ACB4A95-A047-4ED7-81EA-A75D199A5839}">
      <dgm:prSet/>
      <dgm:spPr/>
      <dgm:t>
        <a:bodyPr/>
        <a:lstStyle/>
        <a:p>
          <a:endParaRPr lang="fr-FR"/>
        </a:p>
      </dgm:t>
    </dgm:pt>
    <dgm:pt modelId="{B4587E62-5306-4F49-9F54-26A0700D4AEA}">
      <dgm:prSet phldrT="[Texte]"/>
      <dgm:spPr/>
      <dgm:t>
        <a:bodyPr/>
        <a:lstStyle/>
        <a:p>
          <a:r>
            <a:rPr lang="fr-FR" dirty="0" smtClean="0"/>
            <a:t>Mobilise des données, des informations </a:t>
          </a:r>
          <a:endParaRPr lang="fr-FR" dirty="0"/>
        </a:p>
      </dgm:t>
    </dgm:pt>
    <dgm:pt modelId="{D46C9622-37EF-442F-B021-D5CE59C160F3}" type="parTrans" cxnId="{419F99B1-8929-44EA-B2C6-566AA99BED3F}">
      <dgm:prSet/>
      <dgm:spPr/>
      <dgm:t>
        <a:bodyPr/>
        <a:lstStyle/>
        <a:p>
          <a:endParaRPr lang="fr-FR"/>
        </a:p>
      </dgm:t>
    </dgm:pt>
    <dgm:pt modelId="{2DFE5F02-6776-42C1-BD3F-F352840A903E}" type="sibTrans" cxnId="{419F99B1-8929-44EA-B2C6-566AA99BED3F}">
      <dgm:prSet/>
      <dgm:spPr/>
      <dgm:t>
        <a:bodyPr/>
        <a:lstStyle/>
        <a:p>
          <a:endParaRPr lang="fr-FR"/>
        </a:p>
      </dgm:t>
    </dgm:pt>
    <dgm:pt modelId="{C0194A16-AAE0-4A47-8DC1-323918EB58E2}">
      <dgm:prSet phldrT="[Texte]"/>
      <dgm:spPr/>
      <dgm:t>
        <a:bodyPr/>
        <a:lstStyle/>
        <a:p>
          <a:r>
            <a:rPr lang="fr-FR" dirty="0" smtClean="0"/>
            <a:t>Analyse </a:t>
          </a:r>
          <a:endParaRPr lang="fr-FR" dirty="0"/>
        </a:p>
      </dgm:t>
    </dgm:pt>
    <dgm:pt modelId="{D78B7534-1D29-4B44-9D3B-DAD0E6C3A0D9}" type="parTrans" cxnId="{5058F4E5-AB7E-4570-B3D2-D99095A7C179}">
      <dgm:prSet/>
      <dgm:spPr/>
      <dgm:t>
        <a:bodyPr/>
        <a:lstStyle/>
        <a:p>
          <a:endParaRPr lang="fr-FR"/>
        </a:p>
      </dgm:t>
    </dgm:pt>
    <dgm:pt modelId="{1C45403C-29D0-4D40-9C0F-1F71B5B7657F}" type="sibTrans" cxnId="{5058F4E5-AB7E-4570-B3D2-D99095A7C179}">
      <dgm:prSet/>
      <dgm:spPr/>
      <dgm:t>
        <a:bodyPr/>
        <a:lstStyle/>
        <a:p>
          <a:endParaRPr lang="fr-FR"/>
        </a:p>
      </dgm:t>
    </dgm:pt>
    <dgm:pt modelId="{35C74255-D02B-423F-AF3A-30DE3A98EEA7}">
      <dgm:prSet phldrT="[Texte]"/>
      <dgm:spPr/>
      <dgm:t>
        <a:bodyPr/>
        <a:lstStyle/>
        <a:p>
          <a:r>
            <a:rPr lang="fr-FR" dirty="0" smtClean="0"/>
            <a:t>Préconise des actions</a:t>
          </a:r>
          <a:endParaRPr lang="fr-FR" dirty="0"/>
        </a:p>
      </dgm:t>
    </dgm:pt>
    <dgm:pt modelId="{DF4677D1-B9D1-4058-AAE2-400ADFF54283}" type="parTrans" cxnId="{23B2A1C8-3E62-4260-B5DE-79E480BB1D1E}">
      <dgm:prSet/>
      <dgm:spPr/>
      <dgm:t>
        <a:bodyPr/>
        <a:lstStyle/>
        <a:p>
          <a:endParaRPr lang="fr-FR"/>
        </a:p>
      </dgm:t>
    </dgm:pt>
    <dgm:pt modelId="{32FEA35A-2CD9-402D-8260-E56375D0F8FF}" type="sibTrans" cxnId="{23B2A1C8-3E62-4260-B5DE-79E480BB1D1E}">
      <dgm:prSet/>
      <dgm:spPr/>
      <dgm:t>
        <a:bodyPr/>
        <a:lstStyle/>
        <a:p>
          <a:endParaRPr lang="fr-FR"/>
        </a:p>
      </dgm:t>
    </dgm:pt>
    <dgm:pt modelId="{3F21A929-11AF-45EA-98A9-3A210EC6378A}">
      <dgm:prSet phldrT="[Texte]"/>
      <dgm:spPr/>
      <dgm:t>
        <a:bodyPr/>
        <a:lstStyle/>
        <a:p>
          <a:r>
            <a:rPr lang="fr-FR" dirty="0" smtClean="0"/>
            <a:t>Utilise démarche et méthodes </a:t>
          </a:r>
          <a:endParaRPr lang="fr-FR" dirty="0"/>
        </a:p>
      </dgm:t>
    </dgm:pt>
    <dgm:pt modelId="{94F43E9E-8D0C-407F-8D35-D5E63E797787}" type="parTrans" cxnId="{E82AC3D3-5721-43C8-BE90-82826CF7A9F0}">
      <dgm:prSet/>
      <dgm:spPr/>
      <dgm:t>
        <a:bodyPr/>
        <a:lstStyle/>
        <a:p>
          <a:endParaRPr lang="fr-FR"/>
        </a:p>
      </dgm:t>
    </dgm:pt>
    <dgm:pt modelId="{CCC5CC9B-EEE1-4B11-AE61-15AA7F18F985}" type="sibTrans" cxnId="{E82AC3D3-5721-43C8-BE90-82826CF7A9F0}">
      <dgm:prSet/>
      <dgm:spPr/>
      <dgm:t>
        <a:bodyPr/>
        <a:lstStyle/>
        <a:p>
          <a:endParaRPr lang="fr-FR"/>
        </a:p>
      </dgm:t>
    </dgm:pt>
    <dgm:pt modelId="{0C49266E-81B5-4B0A-8CCF-D7FC3DCE23E5}">
      <dgm:prSet phldrT="[Texte]"/>
      <dgm:spPr/>
      <dgm:t>
        <a:bodyPr/>
        <a:lstStyle/>
        <a:p>
          <a:r>
            <a:rPr lang="fr-FR" dirty="0" smtClean="0"/>
            <a:t>Mobilise outils et moyens </a:t>
          </a:r>
          <a:endParaRPr lang="fr-FR" dirty="0"/>
        </a:p>
      </dgm:t>
    </dgm:pt>
    <dgm:pt modelId="{9EEB6951-3D77-4DD3-827B-1D2F8D39E625}" type="parTrans" cxnId="{5BE26EFE-2386-48E6-B643-01404FECA06B}">
      <dgm:prSet/>
      <dgm:spPr/>
      <dgm:t>
        <a:bodyPr/>
        <a:lstStyle/>
        <a:p>
          <a:endParaRPr lang="fr-FR"/>
        </a:p>
      </dgm:t>
    </dgm:pt>
    <dgm:pt modelId="{8107D064-A55D-4EB2-A32D-8034C8F48623}" type="sibTrans" cxnId="{5BE26EFE-2386-48E6-B643-01404FECA06B}">
      <dgm:prSet/>
      <dgm:spPr/>
      <dgm:t>
        <a:bodyPr/>
        <a:lstStyle/>
        <a:p>
          <a:endParaRPr lang="fr-FR"/>
        </a:p>
      </dgm:t>
    </dgm:pt>
    <dgm:pt modelId="{51C021DE-A13A-4292-BF10-B35FACECF58B}">
      <dgm:prSet phldrT="[Texte]"/>
      <dgm:spPr/>
      <dgm:t>
        <a:bodyPr/>
        <a:lstStyle/>
        <a:p>
          <a:r>
            <a:rPr lang="fr-FR" dirty="0" smtClean="0"/>
            <a:t>Repère des implications</a:t>
          </a:r>
          <a:endParaRPr lang="fr-FR" dirty="0"/>
        </a:p>
      </dgm:t>
    </dgm:pt>
    <dgm:pt modelId="{35E5E095-0F14-4E9A-8BCA-0239F2E6A103}" type="parTrans" cxnId="{DDD95CCB-8E05-4AE3-BDD8-20EA30245097}">
      <dgm:prSet/>
      <dgm:spPr/>
      <dgm:t>
        <a:bodyPr/>
        <a:lstStyle/>
        <a:p>
          <a:endParaRPr lang="fr-FR"/>
        </a:p>
      </dgm:t>
    </dgm:pt>
    <dgm:pt modelId="{89872DF6-9152-46EA-BECD-51B73A894DAB}" type="sibTrans" cxnId="{DDD95CCB-8E05-4AE3-BDD8-20EA30245097}">
      <dgm:prSet/>
      <dgm:spPr/>
      <dgm:t>
        <a:bodyPr/>
        <a:lstStyle/>
        <a:p>
          <a:endParaRPr lang="fr-FR"/>
        </a:p>
      </dgm:t>
    </dgm:pt>
    <dgm:pt modelId="{7E9942B0-41AA-405F-94EC-F0CEB19D44D1}">
      <dgm:prSet phldrT="[Texte]"/>
      <dgm:spPr/>
      <dgm:t>
        <a:bodyPr/>
        <a:lstStyle/>
        <a:p>
          <a:r>
            <a:rPr lang="fr-FR" dirty="0" smtClean="0"/>
            <a:t>Argumente ses choix</a:t>
          </a:r>
          <a:endParaRPr lang="fr-FR" dirty="0"/>
        </a:p>
      </dgm:t>
    </dgm:pt>
    <dgm:pt modelId="{BD5C0BD0-89C1-4689-B454-B951FE203895}" type="parTrans" cxnId="{BF253BAB-58CC-4CB0-A1E9-BA408F7341EF}">
      <dgm:prSet/>
      <dgm:spPr/>
      <dgm:t>
        <a:bodyPr/>
        <a:lstStyle/>
        <a:p>
          <a:endParaRPr lang="fr-FR"/>
        </a:p>
      </dgm:t>
    </dgm:pt>
    <dgm:pt modelId="{EA12F088-D66D-4C7E-A41D-D45EC9422D46}" type="sibTrans" cxnId="{BF253BAB-58CC-4CB0-A1E9-BA408F7341EF}">
      <dgm:prSet/>
      <dgm:spPr/>
      <dgm:t>
        <a:bodyPr/>
        <a:lstStyle/>
        <a:p>
          <a:endParaRPr lang="fr-FR"/>
        </a:p>
      </dgm:t>
    </dgm:pt>
    <dgm:pt modelId="{EF21B7EA-DE14-4A25-BE9E-3140D6254ABF}" type="pres">
      <dgm:prSet presAssocID="{7ED5A51F-212F-41EB-B057-3C51B46F9EBC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07F6436D-22BD-4A78-A961-6DB8CC282097}" type="pres">
      <dgm:prSet presAssocID="{46BBB9A9-116D-443C-BD7C-C7708D93E509}" presName="centerShape" presStyleLbl="node0" presStyleIdx="0" presStyleCnt="1"/>
      <dgm:spPr/>
      <dgm:t>
        <a:bodyPr/>
        <a:lstStyle/>
        <a:p>
          <a:endParaRPr lang="fr-FR"/>
        </a:p>
      </dgm:t>
    </dgm:pt>
    <dgm:pt modelId="{75F3167C-82EB-4271-B340-49CC162656A1}" type="pres">
      <dgm:prSet presAssocID="{D46C9622-37EF-442F-B021-D5CE59C160F3}" presName="Name9" presStyleLbl="parChTrans1D2" presStyleIdx="0" presStyleCnt="7"/>
      <dgm:spPr/>
      <dgm:t>
        <a:bodyPr/>
        <a:lstStyle/>
        <a:p>
          <a:endParaRPr lang="fr-FR"/>
        </a:p>
      </dgm:t>
    </dgm:pt>
    <dgm:pt modelId="{5F875256-6EB2-4148-B2D1-FB767F08E3EC}" type="pres">
      <dgm:prSet presAssocID="{D46C9622-37EF-442F-B021-D5CE59C160F3}" presName="connTx" presStyleLbl="parChTrans1D2" presStyleIdx="0" presStyleCnt="7"/>
      <dgm:spPr/>
      <dgm:t>
        <a:bodyPr/>
        <a:lstStyle/>
        <a:p>
          <a:endParaRPr lang="fr-FR"/>
        </a:p>
      </dgm:t>
    </dgm:pt>
    <dgm:pt modelId="{1AAF4237-26FC-4B77-A555-03309F087785}" type="pres">
      <dgm:prSet presAssocID="{B4587E62-5306-4F49-9F54-26A0700D4AEA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5BEA53B-B814-4444-9DDE-0CC86DC2F718}" type="pres">
      <dgm:prSet presAssocID="{D78B7534-1D29-4B44-9D3B-DAD0E6C3A0D9}" presName="Name9" presStyleLbl="parChTrans1D2" presStyleIdx="1" presStyleCnt="7"/>
      <dgm:spPr/>
      <dgm:t>
        <a:bodyPr/>
        <a:lstStyle/>
        <a:p>
          <a:endParaRPr lang="fr-FR"/>
        </a:p>
      </dgm:t>
    </dgm:pt>
    <dgm:pt modelId="{FE0F430C-85AC-4D9C-8376-B3C36ABCF3C2}" type="pres">
      <dgm:prSet presAssocID="{D78B7534-1D29-4B44-9D3B-DAD0E6C3A0D9}" presName="connTx" presStyleLbl="parChTrans1D2" presStyleIdx="1" presStyleCnt="7"/>
      <dgm:spPr/>
      <dgm:t>
        <a:bodyPr/>
        <a:lstStyle/>
        <a:p>
          <a:endParaRPr lang="fr-FR"/>
        </a:p>
      </dgm:t>
    </dgm:pt>
    <dgm:pt modelId="{7CBBE366-36FC-434C-877D-6C61CED948C1}" type="pres">
      <dgm:prSet presAssocID="{C0194A16-AAE0-4A47-8DC1-323918EB58E2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22AC1A1-A4F6-4183-95FA-41B03C4F765E}" type="pres">
      <dgm:prSet presAssocID="{DF4677D1-B9D1-4058-AAE2-400ADFF54283}" presName="Name9" presStyleLbl="parChTrans1D2" presStyleIdx="2" presStyleCnt="7"/>
      <dgm:spPr/>
      <dgm:t>
        <a:bodyPr/>
        <a:lstStyle/>
        <a:p>
          <a:endParaRPr lang="fr-FR"/>
        </a:p>
      </dgm:t>
    </dgm:pt>
    <dgm:pt modelId="{0D2A6BBF-5556-44CB-B10C-A71A22C28C77}" type="pres">
      <dgm:prSet presAssocID="{DF4677D1-B9D1-4058-AAE2-400ADFF54283}" presName="connTx" presStyleLbl="parChTrans1D2" presStyleIdx="2" presStyleCnt="7"/>
      <dgm:spPr/>
      <dgm:t>
        <a:bodyPr/>
        <a:lstStyle/>
        <a:p>
          <a:endParaRPr lang="fr-FR"/>
        </a:p>
      </dgm:t>
    </dgm:pt>
    <dgm:pt modelId="{D77647B2-B1F8-4BDA-88ED-F4FE3A7293CD}" type="pres">
      <dgm:prSet presAssocID="{35C74255-D02B-423F-AF3A-30DE3A98EEA7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3229C43-7525-4836-B338-5FEC7499AB88}" type="pres">
      <dgm:prSet presAssocID="{94F43E9E-8D0C-407F-8D35-D5E63E797787}" presName="Name9" presStyleLbl="parChTrans1D2" presStyleIdx="3" presStyleCnt="7"/>
      <dgm:spPr/>
      <dgm:t>
        <a:bodyPr/>
        <a:lstStyle/>
        <a:p>
          <a:endParaRPr lang="fr-FR"/>
        </a:p>
      </dgm:t>
    </dgm:pt>
    <dgm:pt modelId="{466766C8-88AC-4C4B-A840-91DA4B652DC7}" type="pres">
      <dgm:prSet presAssocID="{94F43E9E-8D0C-407F-8D35-D5E63E797787}" presName="connTx" presStyleLbl="parChTrans1D2" presStyleIdx="3" presStyleCnt="7"/>
      <dgm:spPr/>
      <dgm:t>
        <a:bodyPr/>
        <a:lstStyle/>
        <a:p>
          <a:endParaRPr lang="fr-FR"/>
        </a:p>
      </dgm:t>
    </dgm:pt>
    <dgm:pt modelId="{5FDD0B5A-6AC0-405F-BE40-8158CCE7D970}" type="pres">
      <dgm:prSet presAssocID="{3F21A929-11AF-45EA-98A9-3A210EC6378A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C037080-D53C-44C7-90C1-0C641CD94FE7}" type="pres">
      <dgm:prSet presAssocID="{9EEB6951-3D77-4DD3-827B-1D2F8D39E625}" presName="Name9" presStyleLbl="parChTrans1D2" presStyleIdx="4" presStyleCnt="7"/>
      <dgm:spPr/>
      <dgm:t>
        <a:bodyPr/>
        <a:lstStyle/>
        <a:p>
          <a:endParaRPr lang="fr-FR"/>
        </a:p>
      </dgm:t>
    </dgm:pt>
    <dgm:pt modelId="{4FDED64F-DF34-4861-AFA0-3C824F6BC440}" type="pres">
      <dgm:prSet presAssocID="{9EEB6951-3D77-4DD3-827B-1D2F8D39E625}" presName="connTx" presStyleLbl="parChTrans1D2" presStyleIdx="4" presStyleCnt="7"/>
      <dgm:spPr/>
      <dgm:t>
        <a:bodyPr/>
        <a:lstStyle/>
        <a:p>
          <a:endParaRPr lang="fr-FR"/>
        </a:p>
      </dgm:t>
    </dgm:pt>
    <dgm:pt modelId="{699421A2-5773-4510-A515-27FDD7F89FB9}" type="pres">
      <dgm:prSet presAssocID="{0C49266E-81B5-4B0A-8CCF-D7FC3DCE23E5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F4C53C8-33FF-4EA3-93E1-22283CAAD177}" type="pres">
      <dgm:prSet presAssocID="{35E5E095-0F14-4E9A-8BCA-0239F2E6A103}" presName="Name9" presStyleLbl="parChTrans1D2" presStyleIdx="5" presStyleCnt="7"/>
      <dgm:spPr/>
      <dgm:t>
        <a:bodyPr/>
        <a:lstStyle/>
        <a:p>
          <a:endParaRPr lang="fr-FR"/>
        </a:p>
      </dgm:t>
    </dgm:pt>
    <dgm:pt modelId="{36955775-2754-4966-8602-D7A6CD5B15A9}" type="pres">
      <dgm:prSet presAssocID="{35E5E095-0F14-4E9A-8BCA-0239F2E6A103}" presName="connTx" presStyleLbl="parChTrans1D2" presStyleIdx="5" presStyleCnt="7"/>
      <dgm:spPr/>
      <dgm:t>
        <a:bodyPr/>
        <a:lstStyle/>
        <a:p>
          <a:endParaRPr lang="fr-FR"/>
        </a:p>
      </dgm:t>
    </dgm:pt>
    <dgm:pt modelId="{7459DD1D-B8C9-4E17-A50D-C419678E9394}" type="pres">
      <dgm:prSet presAssocID="{51C021DE-A13A-4292-BF10-B35FACECF58B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F9D1B35-1D12-45B9-B088-FE718193A40A}" type="pres">
      <dgm:prSet presAssocID="{BD5C0BD0-89C1-4689-B454-B951FE203895}" presName="Name9" presStyleLbl="parChTrans1D2" presStyleIdx="6" presStyleCnt="7"/>
      <dgm:spPr/>
      <dgm:t>
        <a:bodyPr/>
        <a:lstStyle/>
        <a:p>
          <a:endParaRPr lang="fr-FR"/>
        </a:p>
      </dgm:t>
    </dgm:pt>
    <dgm:pt modelId="{EECCB070-371D-4A48-B102-7154D03202F7}" type="pres">
      <dgm:prSet presAssocID="{BD5C0BD0-89C1-4689-B454-B951FE203895}" presName="connTx" presStyleLbl="parChTrans1D2" presStyleIdx="6" presStyleCnt="7"/>
      <dgm:spPr/>
      <dgm:t>
        <a:bodyPr/>
        <a:lstStyle/>
        <a:p>
          <a:endParaRPr lang="fr-FR"/>
        </a:p>
      </dgm:t>
    </dgm:pt>
    <dgm:pt modelId="{2F1CEC98-342F-4B52-90C7-986B3DEA6855}" type="pres">
      <dgm:prSet presAssocID="{7E9942B0-41AA-405F-94EC-F0CEB19D44D1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5058F4E5-AB7E-4570-B3D2-D99095A7C179}" srcId="{46BBB9A9-116D-443C-BD7C-C7708D93E509}" destId="{C0194A16-AAE0-4A47-8DC1-323918EB58E2}" srcOrd="1" destOrd="0" parTransId="{D78B7534-1D29-4B44-9D3B-DAD0E6C3A0D9}" sibTransId="{1C45403C-29D0-4D40-9C0F-1F71B5B7657F}"/>
    <dgm:cxn modelId="{6ACB4A95-A047-4ED7-81EA-A75D199A5839}" srcId="{7ED5A51F-212F-41EB-B057-3C51B46F9EBC}" destId="{46BBB9A9-116D-443C-BD7C-C7708D93E509}" srcOrd="0" destOrd="0" parTransId="{311F17B9-D83B-4758-9E05-2BEA52582491}" sibTransId="{122CD133-104B-4ECC-B1E5-B646F4827D7A}"/>
    <dgm:cxn modelId="{5BE26EFE-2386-48E6-B643-01404FECA06B}" srcId="{46BBB9A9-116D-443C-BD7C-C7708D93E509}" destId="{0C49266E-81B5-4B0A-8CCF-D7FC3DCE23E5}" srcOrd="4" destOrd="0" parTransId="{9EEB6951-3D77-4DD3-827B-1D2F8D39E625}" sibTransId="{8107D064-A55D-4EB2-A32D-8034C8F48623}"/>
    <dgm:cxn modelId="{C89B354C-3921-4566-BC1B-99902D5CD08D}" type="presOf" srcId="{94F43E9E-8D0C-407F-8D35-D5E63E797787}" destId="{466766C8-88AC-4C4B-A840-91DA4B652DC7}" srcOrd="1" destOrd="0" presId="urn:microsoft.com/office/officeart/2005/8/layout/radial1"/>
    <dgm:cxn modelId="{B170A34F-424F-40BD-BC14-B4FE0A516DF9}" type="presOf" srcId="{7E9942B0-41AA-405F-94EC-F0CEB19D44D1}" destId="{2F1CEC98-342F-4B52-90C7-986B3DEA6855}" srcOrd="0" destOrd="0" presId="urn:microsoft.com/office/officeart/2005/8/layout/radial1"/>
    <dgm:cxn modelId="{593FCAB1-E93A-42CB-BE91-15D30F933E18}" type="presOf" srcId="{3F21A929-11AF-45EA-98A9-3A210EC6378A}" destId="{5FDD0B5A-6AC0-405F-BE40-8158CCE7D970}" srcOrd="0" destOrd="0" presId="urn:microsoft.com/office/officeart/2005/8/layout/radial1"/>
    <dgm:cxn modelId="{DDD95CCB-8E05-4AE3-BDD8-20EA30245097}" srcId="{46BBB9A9-116D-443C-BD7C-C7708D93E509}" destId="{51C021DE-A13A-4292-BF10-B35FACECF58B}" srcOrd="5" destOrd="0" parTransId="{35E5E095-0F14-4E9A-8BCA-0239F2E6A103}" sibTransId="{89872DF6-9152-46EA-BECD-51B73A894DAB}"/>
    <dgm:cxn modelId="{C4BF5459-E023-4A58-8CAE-0ACEE01BE158}" type="presOf" srcId="{DF4677D1-B9D1-4058-AAE2-400ADFF54283}" destId="{0D2A6BBF-5556-44CB-B10C-A71A22C28C77}" srcOrd="1" destOrd="0" presId="urn:microsoft.com/office/officeart/2005/8/layout/radial1"/>
    <dgm:cxn modelId="{8B67DED3-4E46-4D2E-8B80-196DBEBBD537}" type="presOf" srcId="{0C49266E-81B5-4B0A-8CCF-D7FC3DCE23E5}" destId="{699421A2-5773-4510-A515-27FDD7F89FB9}" srcOrd="0" destOrd="0" presId="urn:microsoft.com/office/officeart/2005/8/layout/radial1"/>
    <dgm:cxn modelId="{08CB8031-5A1B-45FA-992A-2237FBEF98EF}" type="presOf" srcId="{D78B7534-1D29-4B44-9D3B-DAD0E6C3A0D9}" destId="{FE0F430C-85AC-4D9C-8376-B3C36ABCF3C2}" srcOrd="1" destOrd="0" presId="urn:microsoft.com/office/officeart/2005/8/layout/radial1"/>
    <dgm:cxn modelId="{42D596FF-E3A0-4A03-8D24-602A186152BB}" type="presOf" srcId="{DF4677D1-B9D1-4058-AAE2-400ADFF54283}" destId="{022AC1A1-A4F6-4183-95FA-41B03C4F765E}" srcOrd="0" destOrd="0" presId="urn:microsoft.com/office/officeart/2005/8/layout/radial1"/>
    <dgm:cxn modelId="{E82AC3D3-5721-43C8-BE90-82826CF7A9F0}" srcId="{46BBB9A9-116D-443C-BD7C-C7708D93E509}" destId="{3F21A929-11AF-45EA-98A9-3A210EC6378A}" srcOrd="3" destOrd="0" parTransId="{94F43E9E-8D0C-407F-8D35-D5E63E797787}" sibTransId="{CCC5CC9B-EEE1-4B11-AE61-15AA7F18F985}"/>
    <dgm:cxn modelId="{443F304F-3B49-48D8-A248-091BA7EE66EE}" type="presOf" srcId="{D78B7534-1D29-4B44-9D3B-DAD0E6C3A0D9}" destId="{95BEA53B-B814-4444-9DDE-0CC86DC2F718}" srcOrd="0" destOrd="0" presId="urn:microsoft.com/office/officeart/2005/8/layout/radial1"/>
    <dgm:cxn modelId="{23B2A1C8-3E62-4260-B5DE-79E480BB1D1E}" srcId="{46BBB9A9-116D-443C-BD7C-C7708D93E509}" destId="{35C74255-D02B-423F-AF3A-30DE3A98EEA7}" srcOrd="2" destOrd="0" parTransId="{DF4677D1-B9D1-4058-AAE2-400ADFF54283}" sibTransId="{32FEA35A-2CD9-402D-8260-E56375D0F8FF}"/>
    <dgm:cxn modelId="{15F1BEDA-296D-4A72-97EE-350179DA80CF}" type="presOf" srcId="{BD5C0BD0-89C1-4689-B454-B951FE203895}" destId="{EECCB070-371D-4A48-B102-7154D03202F7}" srcOrd="1" destOrd="0" presId="urn:microsoft.com/office/officeart/2005/8/layout/radial1"/>
    <dgm:cxn modelId="{E9318262-519D-46F3-A40A-FB12F38BF7DD}" type="presOf" srcId="{35E5E095-0F14-4E9A-8BCA-0239F2E6A103}" destId="{0F4C53C8-33FF-4EA3-93E1-22283CAAD177}" srcOrd="0" destOrd="0" presId="urn:microsoft.com/office/officeart/2005/8/layout/radial1"/>
    <dgm:cxn modelId="{76C8ACB4-113E-473F-B52B-F17F8DD624A5}" type="presOf" srcId="{BD5C0BD0-89C1-4689-B454-B951FE203895}" destId="{FF9D1B35-1D12-45B9-B088-FE718193A40A}" srcOrd="0" destOrd="0" presId="urn:microsoft.com/office/officeart/2005/8/layout/radial1"/>
    <dgm:cxn modelId="{95FBF113-8A98-477C-9218-D040D663BF3E}" type="presOf" srcId="{46BBB9A9-116D-443C-BD7C-C7708D93E509}" destId="{07F6436D-22BD-4A78-A961-6DB8CC282097}" srcOrd="0" destOrd="0" presId="urn:microsoft.com/office/officeart/2005/8/layout/radial1"/>
    <dgm:cxn modelId="{84BC86C0-79BC-43C1-94FC-1328A7CE2107}" type="presOf" srcId="{94F43E9E-8D0C-407F-8D35-D5E63E797787}" destId="{D3229C43-7525-4836-B338-5FEC7499AB88}" srcOrd="0" destOrd="0" presId="urn:microsoft.com/office/officeart/2005/8/layout/radial1"/>
    <dgm:cxn modelId="{74FFDB6B-6029-4C85-A970-0CF522B9B11E}" type="presOf" srcId="{C0194A16-AAE0-4A47-8DC1-323918EB58E2}" destId="{7CBBE366-36FC-434C-877D-6C61CED948C1}" srcOrd="0" destOrd="0" presId="urn:microsoft.com/office/officeart/2005/8/layout/radial1"/>
    <dgm:cxn modelId="{B8EAC201-558B-4046-8D33-03C256E5B6C4}" type="presOf" srcId="{D46C9622-37EF-442F-B021-D5CE59C160F3}" destId="{5F875256-6EB2-4148-B2D1-FB767F08E3EC}" srcOrd="1" destOrd="0" presId="urn:microsoft.com/office/officeart/2005/8/layout/radial1"/>
    <dgm:cxn modelId="{24C8E935-12C7-42FB-A880-F2270C1506E3}" type="presOf" srcId="{9EEB6951-3D77-4DD3-827B-1D2F8D39E625}" destId="{4FDED64F-DF34-4861-AFA0-3C824F6BC440}" srcOrd="1" destOrd="0" presId="urn:microsoft.com/office/officeart/2005/8/layout/radial1"/>
    <dgm:cxn modelId="{BF253BAB-58CC-4CB0-A1E9-BA408F7341EF}" srcId="{46BBB9A9-116D-443C-BD7C-C7708D93E509}" destId="{7E9942B0-41AA-405F-94EC-F0CEB19D44D1}" srcOrd="6" destOrd="0" parTransId="{BD5C0BD0-89C1-4689-B454-B951FE203895}" sibTransId="{EA12F088-D66D-4C7E-A41D-D45EC9422D46}"/>
    <dgm:cxn modelId="{C342578C-BE7A-4FBE-8640-C60C48481407}" type="presOf" srcId="{51C021DE-A13A-4292-BF10-B35FACECF58B}" destId="{7459DD1D-B8C9-4E17-A50D-C419678E9394}" srcOrd="0" destOrd="0" presId="urn:microsoft.com/office/officeart/2005/8/layout/radial1"/>
    <dgm:cxn modelId="{ECC4139B-A2A2-43B8-AF06-B4014D7CEEDB}" type="presOf" srcId="{9EEB6951-3D77-4DD3-827B-1D2F8D39E625}" destId="{EC037080-D53C-44C7-90C1-0C641CD94FE7}" srcOrd="0" destOrd="0" presId="urn:microsoft.com/office/officeart/2005/8/layout/radial1"/>
    <dgm:cxn modelId="{75D5366D-8823-4ED4-A9DA-F7F1B9952E4A}" type="presOf" srcId="{35C74255-D02B-423F-AF3A-30DE3A98EEA7}" destId="{D77647B2-B1F8-4BDA-88ED-F4FE3A7293CD}" srcOrd="0" destOrd="0" presId="urn:microsoft.com/office/officeart/2005/8/layout/radial1"/>
    <dgm:cxn modelId="{DAEFFDAC-BEDF-474A-ACD7-5F49D81A1279}" type="presOf" srcId="{7ED5A51F-212F-41EB-B057-3C51B46F9EBC}" destId="{EF21B7EA-DE14-4A25-BE9E-3140D6254ABF}" srcOrd="0" destOrd="0" presId="urn:microsoft.com/office/officeart/2005/8/layout/radial1"/>
    <dgm:cxn modelId="{66A7BDD6-E2A4-4DC8-9762-6EBEEC1AE9B9}" type="presOf" srcId="{D46C9622-37EF-442F-B021-D5CE59C160F3}" destId="{75F3167C-82EB-4271-B340-49CC162656A1}" srcOrd="0" destOrd="0" presId="urn:microsoft.com/office/officeart/2005/8/layout/radial1"/>
    <dgm:cxn modelId="{A451DC5A-2EB1-44FE-819B-7EA21B2E098C}" type="presOf" srcId="{B4587E62-5306-4F49-9F54-26A0700D4AEA}" destId="{1AAF4237-26FC-4B77-A555-03309F087785}" srcOrd="0" destOrd="0" presId="urn:microsoft.com/office/officeart/2005/8/layout/radial1"/>
    <dgm:cxn modelId="{CDFCDCB8-A120-4C97-8E2E-975E66E1EEE0}" type="presOf" srcId="{35E5E095-0F14-4E9A-8BCA-0239F2E6A103}" destId="{36955775-2754-4966-8602-D7A6CD5B15A9}" srcOrd="1" destOrd="0" presId="urn:microsoft.com/office/officeart/2005/8/layout/radial1"/>
    <dgm:cxn modelId="{419F99B1-8929-44EA-B2C6-566AA99BED3F}" srcId="{46BBB9A9-116D-443C-BD7C-C7708D93E509}" destId="{B4587E62-5306-4F49-9F54-26A0700D4AEA}" srcOrd="0" destOrd="0" parTransId="{D46C9622-37EF-442F-B021-D5CE59C160F3}" sibTransId="{2DFE5F02-6776-42C1-BD3F-F352840A903E}"/>
    <dgm:cxn modelId="{D1E2F387-076B-4B68-8DE3-ECF38E4D7A45}" type="presParOf" srcId="{EF21B7EA-DE14-4A25-BE9E-3140D6254ABF}" destId="{07F6436D-22BD-4A78-A961-6DB8CC282097}" srcOrd="0" destOrd="0" presId="urn:microsoft.com/office/officeart/2005/8/layout/radial1"/>
    <dgm:cxn modelId="{A171828D-7A3F-4BFC-A414-7F79EDAE532E}" type="presParOf" srcId="{EF21B7EA-DE14-4A25-BE9E-3140D6254ABF}" destId="{75F3167C-82EB-4271-B340-49CC162656A1}" srcOrd="1" destOrd="0" presId="urn:microsoft.com/office/officeart/2005/8/layout/radial1"/>
    <dgm:cxn modelId="{3B77CB3D-79BA-4228-AE7B-BFEA73A6F214}" type="presParOf" srcId="{75F3167C-82EB-4271-B340-49CC162656A1}" destId="{5F875256-6EB2-4148-B2D1-FB767F08E3EC}" srcOrd="0" destOrd="0" presId="urn:microsoft.com/office/officeart/2005/8/layout/radial1"/>
    <dgm:cxn modelId="{17288D19-AEE3-4E5F-A770-AA8D9878DAD7}" type="presParOf" srcId="{EF21B7EA-DE14-4A25-BE9E-3140D6254ABF}" destId="{1AAF4237-26FC-4B77-A555-03309F087785}" srcOrd="2" destOrd="0" presId="urn:microsoft.com/office/officeart/2005/8/layout/radial1"/>
    <dgm:cxn modelId="{17889ADD-AA04-458E-9D13-72772732C7A1}" type="presParOf" srcId="{EF21B7EA-DE14-4A25-BE9E-3140D6254ABF}" destId="{95BEA53B-B814-4444-9DDE-0CC86DC2F718}" srcOrd="3" destOrd="0" presId="urn:microsoft.com/office/officeart/2005/8/layout/radial1"/>
    <dgm:cxn modelId="{F283B000-1878-4CAE-A580-13A8D6B06DEC}" type="presParOf" srcId="{95BEA53B-B814-4444-9DDE-0CC86DC2F718}" destId="{FE0F430C-85AC-4D9C-8376-B3C36ABCF3C2}" srcOrd="0" destOrd="0" presId="urn:microsoft.com/office/officeart/2005/8/layout/radial1"/>
    <dgm:cxn modelId="{27FE1308-7FAF-49D5-A9DC-E78DD5A74133}" type="presParOf" srcId="{EF21B7EA-DE14-4A25-BE9E-3140D6254ABF}" destId="{7CBBE366-36FC-434C-877D-6C61CED948C1}" srcOrd="4" destOrd="0" presId="urn:microsoft.com/office/officeart/2005/8/layout/radial1"/>
    <dgm:cxn modelId="{0B671270-82ED-4D26-B6A7-EFE84812C01B}" type="presParOf" srcId="{EF21B7EA-DE14-4A25-BE9E-3140D6254ABF}" destId="{022AC1A1-A4F6-4183-95FA-41B03C4F765E}" srcOrd="5" destOrd="0" presId="urn:microsoft.com/office/officeart/2005/8/layout/radial1"/>
    <dgm:cxn modelId="{369C1215-1361-404E-B0FA-13909E338D52}" type="presParOf" srcId="{022AC1A1-A4F6-4183-95FA-41B03C4F765E}" destId="{0D2A6BBF-5556-44CB-B10C-A71A22C28C77}" srcOrd="0" destOrd="0" presId="urn:microsoft.com/office/officeart/2005/8/layout/radial1"/>
    <dgm:cxn modelId="{4B5746E7-CAA0-4C2E-98A0-AC65CF65CC85}" type="presParOf" srcId="{EF21B7EA-DE14-4A25-BE9E-3140D6254ABF}" destId="{D77647B2-B1F8-4BDA-88ED-F4FE3A7293CD}" srcOrd="6" destOrd="0" presId="urn:microsoft.com/office/officeart/2005/8/layout/radial1"/>
    <dgm:cxn modelId="{2922C515-1FC7-4B74-AA0E-AA3E2A6A0FB5}" type="presParOf" srcId="{EF21B7EA-DE14-4A25-BE9E-3140D6254ABF}" destId="{D3229C43-7525-4836-B338-5FEC7499AB88}" srcOrd="7" destOrd="0" presId="urn:microsoft.com/office/officeart/2005/8/layout/radial1"/>
    <dgm:cxn modelId="{CBF414CB-9025-4DB3-BDDD-D8E49869D58C}" type="presParOf" srcId="{D3229C43-7525-4836-B338-5FEC7499AB88}" destId="{466766C8-88AC-4C4B-A840-91DA4B652DC7}" srcOrd="0" destOrd="0" presId="urn:microsoft.com/office/officeart/2005/8/layout/radial1"/>
    <dgm:cxn modelId="{C22DB7A9-E422-4BAF-94B5-C2D9C8B366E6}" type="presParOf" srcId="{EF21B7EA-DE14-4A25-BE9E-3140D6254ABF}" destId="{5FDD0B5A-6AC0-405F-BE40-8158CCE7D970}" srcOrd="8" destOrd="0" presId="urn:microsoft.com/office/officeart/2005/8/layout/radial1"/>
    <dgm:cxn modelId="{2AE1AD75-DA43-43ED-BED3-6C412C25DC9B}" type="presParOf" srcId="{EF21B7EA-DE14-4A25-BE9E-3140D6254ABF}" destId="{EC037080-D53C-44C7-90C1-0C641CD94FE7}" srcOrd="9" destOrd="0" presId="urn:microsoft.com/office/officeart/2005/8/layout/radial1"/>
    <dgm:cxn modelId="{032F069E-A721-4D41-9118-079D19AD2E50}" type="presParOf" srcId="{EC037080-D53C-44C7-90C1-0C641CD94FE7}" destId="{4FDED64F-DF34-4861-AFA0-3C824F6BC440}" srcOrd="0" destOrd="0" presId="urn:microsoft.com/office/officeart/2005/8/layout/radial1"/>
    <dgm:cxn modelId="{6268A94F-43EF-45C5-97B4-30F474798FDC}" type="presParOf" srcId="{EF21B7EA-DE14-4A25-BE9E-3140D6254ABF}" destId="{699421A2-5773-4510-A515-27FDD7F89FB9}" srcOrd="10" destOrd="0" presId="urn:microsoft.com/office/officeart/2005/8/layout/radial1"/>
    <dgm:cxn modelId="{F930870F-70E8-4BEA-ABB0-D7A799549B8B}" type="presParOf" srcId="{EF21B7EA-DE14-4A25-BE9E-3140D6254ABF}" destId="{0F4C53C8-33FF-4EA3-93E1-22283CAAD177}" srcOrd="11" destOrd="0" presId="urn:microsoft.com/office/officeart/2005/8/layout/radial1"/>
    <dgm:cxn modelId="{F8F94E73-BAE6-4BE0-B86F-347316D05AE5}" type="presParOf" srcId="{0F4C53C8-33FF-4EA3-93E1-22283CAAD177}" destId="{36955775-2754-4966-8602-D7A6CD5B15A9}" srcOrd="0" destOrd="0" presId="urn:microsoft.com/office/officeart/2005/8/layout/radial1"/>
    <dgm:cxn modelId="{6B52661B-0793-4CA9-9B17-A7356D787FAC}" type="presParOf" srcId="{EF21B7EA-DE14-4A25-BE9E-3140D6254ABF}" destId="{7459DD1D-B8C9-4E17-A50D-C419678E9394}" srcOrd="12" destOrd="0" presId="urn:microsoft.com/office/officeart/2005/8/layout/radial1"/>
    <dgm:cxn modelId="{B474E293-438B-4E5F-8C95-1CA462C4AD4A}" type="presParOf" srcId="{EF21B7EA-DE14-4A25-BE9E-3140D6254ABF}" destId="{FF9D1B35-1D12-45B9-B088-FE718193A40A}" srcOrd="13" destOrd="0" presId="urn:microsoft.com/office/officeart/2005/8/layout/radial1"/>
    <dgm:cxn modelId="{FF7B3826-AB3E-4834-AC15-486A554DB9AC}" type="presParOf" srcId="{FF9D1B35-1D12-45B9-B088-FE718193A40A}" destId="{EECCB070-371D-4A48-B102-7154D03202F7}" srcOrd="0" destOrd="0" presId="urn:microsoft.com/office/officeart/2005/8/layout/radial1"/>
    <dgm:cxn modelId="{B1FBD886-0E2C-4BFD-8DA9-0D04971ED878}" type="presParOf" srcId="{EF21B7EA-DE14-4A25-BE9E-3140D6254ABF}" destId="{2F1CEC98-342F-4B52-90C7-986B3DEA6855}" srcOrd="14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ED5A51F-212F-41EB-B057-3C51B46F9EBC}" type="doc">
      <dgm:prSet loTypeId="urn:microsoft.com/office/officeart/2005/8/layout/radial1" loCatId="cycle" qsTypeId="urn:microsoft.com/office/officeart/2005/8/quickstyle/simple1" qsCatId="simple" csTypeId="urn:microsoft.com/office/officeart/2005/8/colors/colorful1#4" csCatId="colorful" phldr="1"/>
      <dgm:spPr/>
      <dgm:t>
        <a:bodyPr/>
        <a:lstStyle/>
        <a:p>
          <a:endParaRPr lang="fr-FR"/>
        </a:p>
      </dgm:t>
    </dgm:pt>
    <dgm:pt modelId="{46BBB9A9-116D-443C-BD7C-C7708D93E509}">
      <dgm:prSet phldrT="[Texte]"/>
      <dgm:spPr/>
      <dgm:t>
        <a:bodyPr/>
        <a:lstStyle/>
        <a:p>
          <a:r>
            <a:rPr lang="fr-FR" dirty="0" smtClean="0"/>
            <a:t>Pertinence et réalisme de la préconisation </a:t>
          </a:r>
          <a:endParaRPr lang="fr-FR" dirty="0"/>
        </a:p>
      </dgm:t>
    </dgm:pt>
    <dgm:pt modelId="{311F17B9-D83B-4758-9E05-2BEA52582491}" type="parTrans" cxnId="{6ACB4A95-A047-4ED7-81EA-A75D199A5839}">
      <dgm:prSet/>
      <dgm:spPr/>
      <dgm:t>
        <a:bodyPr/>
        <a:lstStyle/>
        <a:p>
          <a:endParaRPr lang="fr-FR"/>
        </a:p>
      </dgm:t>
    </dgm:pt>
    <dgm:pt modelId="{122CD133-104B-4ECC-B1E5-B646F4827D7A}" type="sibTrans" cxnId="{6ACB4A95-A047-4ED7-81EA-A75D199A5839}">
      <dgm:prSet/>
      <dgm:spPr/>
      <dgm:t>
        <a:bodyPr/>
        <a:lstStyle/>
        <a:p>
          <a:endParaRPr lang="fr-FR"/>
        </a:p>
      </dgm:t>
    </dgm:pt>
    <dgm:pt modelId="{B4587E62-5306-4F49-9F54-26A0700D4AEA}">
      <dgm:prSet phldrT="[Texte]"/>
      <dgm:spPr/>
      <dgm:t>
        <a:bodyPr/>
        <a:lstStyle/>
        <a:p>
          <a:r>
            <a:rPr lang="fr-FR" dirty="0" smtClean="0"/>
            <a:t>Mobilise des données, des informations </a:t>
          </a:r>
          <a:endParaRPr lang="fr-FR" dirty="0"/>
        </a:p>
      </dgm:t>
    </dgm:pt>
    <dgm:pt modelId="{D46C9622-37EF-442F-B021-D5CE59C160F3}" type="parTrans" cxnId="{419F99B1-8929-44EA-B2C6-566AA99BED3F}">
      <dgm:prSet/>
      <dgm:spPr/>
      <dgm:t>
        <a:bodyPr/>
        <a:lstStyle/>
        <a:p>
          <a:endParaRPr lang="fr-FR"/>
        </a:p>
      </dgm:t>
    </dgm:pt>
    <dgm:pt modelId="{2DFE5F02-6776-42C1-BD3F-F352840A903E}" type="sibTrans" cxnId="{419F99B1-8929-44EA-B2C6-566AA99BED3F}">
      <dgm:prSet/>
      <dgm:spPr/>
      <dgm:t>
        <a:bodyPr/>
        <a:lstStyle/>
        <a:p>
          <a:endParaRPr lang="fr-FR"/>
        </a:p>
      </dgm:t>
    </dgm:pt>
    <dgm:pt modelId="{C0194A16-AAE0-4A47-8DC1-323918EB58E2}">
      <dgm:prSet phldrT="[Texte]"/>
      <dgm:spPr/>
      <dgm:t>
        <a:bodyPr/>
        <a:lstStyle/>
        <a:p>
          <a:r>
            <a:rPr lang="fr-FR" dirty="0" smtClean="0"/>
            <a:t>Analyse </a:t>
          </a:r>
          <a:endParaRPr lang="fr-FR" dirty="0"/>
        </a:p>
      </dgm:t>
    </dgm:pt>
    <dgm:pt modelId="{D78B7534-1D29-4B44-9D3B-DAD0E6C3A0D9}" type="parTrans" cxnId="{5058F4E5-AB7E-4570-B3D2-D99095A7C179}">
      <dgm:prSet/>
      <dgm:spPr/>
      <dgm:t>
        <a:bodyPr/>
        <a:lstStyle/>
        <a:p>
          <a:endParaRPr lang="fr-FR"/>
        </a:p>
      </dgm:t>
    </dgm:pt>
    <dgm:pt modelId="{1C45403C-29D0-4D40-9C0F-1F71B5B7657F}" type="sibTrans" cxnId="{5058F4E5-AB7E-4570-B3D2-D99095A7C179}">
      <dgm:prSet/>
      <dgm:spPr/>
      <dgm:t>
        <a:bodyPr/>
        <a:lstStyle/>
        <a:p>
          <a:endParaRPr lang="fr-FR"/>
        </a:p>
      </dgm:t>
    </dgm:pt>
    <dgm:pt modelId="{3F21A929-11AF-45EA-98A9-3A210EC6378A}">
      <dgm:prSet phldrT="[Texte]"/>
      <dgm:spPr/>
      <dgm:t>
        <a:bodyPr/>
        <a:lstStyle/>
        <a:p>
          <a:r>
            <a:rPr lang="fr-FR" dirty="0" smtClean="0"/>
            <a:t>Utilise démarche et méthodes </a:t>
          </a:r>
          <a:endParaRPr lang="fr-FR" dirty="0"/>
        </a:p>
      </dgm:t>
    </dgm:pt>
    <dgm:pt modelId="{94F43E9E-8D0C-407F-8D35-D5E63E797787}" type="parTrans" cxnId="{E82AC3D3-5721-43C8-BE90-82826CF7A9F0}">
      <dgm:prSet/>
      <dgm:spPr/>
      <dgm:t>
        <a:bodyPr/>
        <a:lstStyle/>
        <a:p>
          <a:endParaRPr lang="fr-FR"/>
        </a:p>
      </dgm:t>
    </dgm:pt>
    <dgm:pt modelId="{CCC5CC9B-EEE1-4B11-AE61-15AA7F18F985}" type="sibTrans" cxnId="{E82AC3D3-5721-43C8-BE90-82826CF7A9F0}">
      <dgm:prSet/>
      <dgm:spPr/>
      <dgm:t>
        <a:bodyPr/>
        <a:lstStyle/>
        <a:p>
          <a:endParaRPr lang="fr-FR"/>
        </a:p>
      </dgm:t>
    </dgm:pt>
    <dgm:pt modelId="{51C021DE-A13A-4292-BF10-B35FACECF58B}">
      <dgm:prSet phldrT="[Texte]"/>
      <dgm:spPr/>
      <dgm:t>
        <a:bodyPr/>
        <a:lstStyle/>
        <a:p>
          <a:r>
            <a:rPr lang="fr-FR" dirty="0" smtClean="0"/>
            <a:t>Repère des implications</a:t>
          </a:r>
          <a:endParaRPr lang="fr-FR" dirty="0"/>
        </a:p>
      </dgm:t>
    </dgm:pt>
    <dgm:pt modelId="{35E5E095-0F14-4E9A-8BCA-0239F2E6A103}" type="parTrans" cxnId="{DDD95CCB-8E05-4AE3-BDD8-20EA30245097}">
      <dgm:prSet/>
      <dgm:spPr/>
      <dgm:t>
        <a:bodyPr/>
        <a:lstStyle/>
        <a:p>
          <a:endParaRPr lang="fr-FR"/>
        </a:p>
      </dgm:t>
    </dgm:pt>
    <dgm:pt modelId="{89872DF6-9152-46EA-BECD-51B73A894DAB}" type="sibTrans" cxnId="{DDD95CCB-8E05-4AE3-BDD8-20EA30245097}">
      <dgm:prSet/>
      <dgm:spPr/>
      <dgm:t>
        <a:bodyPr/>
        <a:lstStyle/>
        <a:p>
          <a:endParaRPr lang="fr-FR"/>
        </a:p>
      </dgm:t>
    </dgm:pt>
    <dgm:pt modelId="{7E9942B0-41AA-405F-94EC-F0CEB19D44D1}">
      <dgm:prSet phldrT="[Texte]"/>
      <dgm:spPr/>
      <dgm:t>
        <a:bodyPr/>
        <a:lstStyle/>
        <a:p>
          <a:r>
            <a:rPr lang="fr-FR" dirty="0" smtClean="0"/>
            <a:t>Argumente ses choix</a:t>
          </a:r>
          <a:endParaRPr lang="fr-FR" dirty="0"/>
        </a:p>
      </dgm:t>
    </dgm:pt>
    <dgm:pt modelId="{BD5C0BD0-89C1-4689-B454-B951FE203895}" type="parTrans" cxnId="{BF253BAB-58CC-4CB0-A1E9-BA408F7341EF}">
      <dgm:prSet/>
      <dgm:spPr/>
      <dgm:t>
        <a:bodyPr/>
        <a:lstStyle/>
        <a:p>
          <a:endParaRPr lang="fr-FR"/>
        </a:p>
      </dgm:t>
    </dgm:pt>
    <dgm:pt modelId="{EA12F088-D66D-4C7E-A41D-D45EC9422D46}" type="sibTrans" cxnId="{BF253BAB-58CC-4CB0-A1E9-BA408F7341EF}">
      <dgm:prSet/>
      <dgm:spPr/>
      <dgm:t>
        <a:bodyPr/>
        <a:lstStyle/>
        <a:p>
          <a:endParaRPr lang="fr-FR"/>
        </a:p>
      </dgm:t>
    </dgm:pt>
    <dgm:pt modelId="{EF21B7EA-DE14-4A25-BE9E-3140D6254ABF}" type="pres">
      <dgm:prSet presAssocID="{7ED5A51F-212F-41EB-B057-3C51B46F9EBC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07F6436D-22BD-4A78-A961-6DB8CC282097}" type="pres">
      <dgm:prSet presAssocID="{46BBB9A9-116D-443C-BD7C-C7708D93E509}" presName="centerShape" presStyleLbl="node0" presStyleIdx="0" presStyleCnt="1"/>
      <dgm:spPr/>
      <dgm:t>
        <a:bodyPr/>
        <a:lstStyle/>
        <a:p>
          <a:endParaRPr lang="fr-FR"/>
        </a:p>
      </dgm:t>
    </dgm:pt>
    <dgm:pt modelId="{75F3167C-82EB-4271-B340-49CC162656A1}" type="pres">
      <dgm:prSet presAssocID="{D46C9622-37EF-442F-B021-D5CE59C160F3}" presName="Name9" presStyleLbl="parChTrans1D2" presStyleIdx="0" presStyleCnt="5"/>
      <dgm:spPr/>
      <dgm:t>
        <a:bodyPr/>
        <a:lstStyle/>
        <a:p>
          <a:endParaRPr lang="fr-FR"/>
        </a:p>
      </dgm:t>
    </dgm:pt>
    <dgm:pt modelId="{5F875256-6EB2-4148-B2D1-FB767F08E3EC}" type="pres">
      <dgm:prSet presAssocID="{D46C9622-37EF-442F-B021-D5CE59C160F3}" presName="connTx" presStyleLbl="parChTrans1D2" presStyleIdx="0" presStyleCnt="5"/>
      <dgm:spPr/>
      <dgm:t>
        <a:bodyPr/>
        <a:lstStyle/>
        <a:p>
          <a:endParaRPr lang="fr-FR"/>
        </a:p>
      </dgm:t>
    </dgm:pt>
    <dgm:pt modelId="{1AAF4237-26FC-4B77-A555-03309F087785}" type="pres">
      <dgm:prSet presAssocID="{B4587E62-5306-4F49-9F54-26A0700D4AEA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5BEA53B-B814-4444-9DDE-0CC86DC2F718}" type="pres">
      <dgm:prSet presAssocID="{D78B7534-1D29-4B44-9D3B-DAD0E6C3A0D9}" presName="Name9" presStyleLbl="parChTrans1D2" presStyleIdx="1" presStyleCnt="5"/>
      <dgm:spPr/>
      <dgm:t>
        <a:bodyPr/>
        <a:lstStyle/>
        <a:p>
          <a:endParaRPr lang="fr-FR"/>
        </a:p>
      </dgm:t>
    </dgm:pt>
    <dgm:pt modelId="{FE0F430C-85AC-4D9C-8376-B3C36ABCF3C2}" type="pres">
      <dgm:prSet presAssocID="{D78B7534-1D29-4B44-9D3B-DAD0E6C3A0D9}" presName="connTx" presStyleLbl="parChTrans1D2" presStyleIdx="1" presStyleCnt="5"/>
      <dgm:spPr/>
      <dgm:t>
        <a:bodyPr/>
        <a:lstStyle/>
        <a:p>
          <a:endParaRPr lang="fr-FR"/>
        </a:p>
      </dgm:t>
    </dgm:pt>
    <dgm:pt modelId="{7CBBE366-36FC-434C-877D-6C61CED948C1}" type="pres">
      <dgm:prSet presAssocID="{C0194A16-AAE0-4A47-8DC1-323918EB58E2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3229C43-7525-4836-B338-5FEC7499AB88}" type="pres">
      <dgm:prSet presAssocID="{94F43E9E-8D0C-407F-8D35-D5E63E797787}" presName="Name9" presStyleLbl="parChTrans1D2" presStyleIdx="2" presStyleCnt="5"/>
      <dgm:spPr/>
      <dgm:t>
        <a:bodyPr/>
        <a:lstStyle/>
        <a:p>
          <a:endParaRPr lang="fr-FR"/>
        </a:p>
      </dgm:t>
    </dgm:pt>
    <dgm:pt modelId="{466766C8-88AC-4C4B-A840-91DA4B652DC7}" type="pres">
      <dgm:prSet presAssocID="{94F43E9E-8D0C-407F-8D35-D5E63E797787}" presName="connTx" presStyleLbl="parChTrans1D2" presStyleIdx="2" presStyleCnt="5"/>
      <dgm:spPr/>
      <dgm:t>
        <a:bodyPr/>
        <a:lstStyle/>
        <a:p>
          <a:endParaRPr lang="fr-FR"/>
        </a:p>
      </dgm:t>
    </dgm:pt>
    <dgm:pt modelId="{5FDD0B5A-6AC0-405F-BE40-8158CCE7D970}" type="pres">
      <dgm:prSet presAssocID="{3F21A929-11AF-45EA-98A9-3A210EC6378A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F4C53C8-33FF-4EA3-93E1-22283CAAD177}" type="pres">
      <dgm:prSet presAssocID="{35E5E095-0F14-4E9A-8BCA-0239F2E6A103}" presName="Name9" presStyleLbl="parChTrans1D2" presStyleIdx="3" presStyleCnt="5"/>
      <dgm:spPr/>
      <dgm:t>
        <a:bodyPr/>
        <a:lstStyle/>
        <a:p>
          <a:endParaRPr lang="fr-FR"/>
        </a:p>
      </dgm:t>
    </dgm:pt>
    <dgm:pt modelId="{36955775-2754-4966-8602-D7A6CD5B15A9}" type="pres">
      <dgm:prSet presAssocID="{35E5E095-0F14-4E9A-8BCA-0239F2E6A103}" presName="connTx" presStyleLbl="parChTrans1D2" presStyleIdx="3" presStyleCnt="5"/>
      <dgm:spPr/>
      <dgm:t>
        <a:bodyPr/>
        <a:lstStyle/>
        <a:p>
          <a:endParaRPr lang="fr-FR"/>
        </a:p>
      </dgm:t>
    </dgm:pt>
    <dgm:pt modelId="{7459DD1D-B8C9-4E17-A50D-C419678E9394}" type="pres">
      <dgm:prSet presAssocID="{51C021DE-A13A-4292-BF10-B35FACECF58B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F9D1B35-1D12-45B9-B088-FE718193A40A}" type="pres">
      <dgm:prSet presAssocID="{BD5C0BD0-89C1-4689-B454-B951FE203895}" presName="Name9" presStyleLbl="parChTrans1D2" presStyleIdx="4" presStyleCnt="5"/>
      <dgm:spPr/>
      <dgm:t>
        <a:bodyPr/>
        <a:lstStyle/>
        <a:p>
          <a:endParaRPr lang="fr-FR"/>
        </a:p>
      </dgm:t>
    </dgm:pt>
    <dgm:pt modelId="{EECCB070-371D-4A48-B102-7154D03202F7}" type="pres">
      <dgm:prSet presAssocID="{BD5C0BD0-89C1-4689-B454-B951FE203895}" presName="connTx" presStyleLbl="parChTrans1D2" presStyleIdx="4" presStyleCnt="5"/>
      <dgm:spPr/>
      <dgm:t>
        <a:bodyPr/>
        <a:lstStyle/>
        <a:p>
          <a:endParaRPr lang="fr-FR"/>
        </a:p>
      </dgm:t>
    </dgm:pt>
    <dgm:pt modelId="{2F1CEC98-342F-4B52-90C7-986B3DEA6855}" type="pres">
      <dgm:prSet presAssocID="{7E9942B0-41AA-405F-94EC-F0CEB19D44D1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8CC172B1-2461-4D4C-A208-9E563AB0683C}" type="presOf" srcId="{D78B7534-1D29-4B44-9D3B-DAD0E6C3A0D9}" destId="{FE0F430C-85AC-4D9C-8376-B3C36ABCF3C2}" srcOrd="1" destOrd="0" presId="urn:microsoft.com/office/officeart/2005/8/layout/radial1"/>
    <dgm:cxn modelId="{5058F4E5-AB7E-4570-B3D2-D99095A7C179}" srcId="{46BBB9A9-116D-443C-BD7C-C7708D93E509}" destId="{C0194A16-AAE0-4A47-8DC1-323918EB58E2}" srcOrd="1" destOrd="0" parTransId="{D78B7534-1D29-4B44-9D3B-DAD0E6C3A0D9}" sibTransId="{1C45403C-29D0-4D40-9C0F-1F71B5B7657F}"/>
    <dgm:cxn modelId="{0E569C26-777C-4A7F-885A-1D8238EB90E0}" type="presOf" srcId="{D78B7534-1D29-4B44-9D3B-DAD0E6C3A0D9}" destId="{95BEA53B-B814-4444-9DDE-0CC86DC2F718}" srcOrd="0" destOrd="0" presId="urn:microsoft.com/office/officeart/2005/8/layout/radial1"/>
    <dgm:cxn modelId="{6ACB4A95-A047-4ED7-81EA-A75D199A5839}" srcId="{7ED5A51F-212F-41EB-B057-3C51B46F9EBC}" destId="{46BBB9A9-116D-443C-BD7C-C7708D93E509}" srcOrd="0" destOrd="0" parTransId="{311F17B9-D83B-4758-9E05-2BEA52582491}" sibTransId="{122CD133-104B-4ECC-B1E5-B646F4827D7A}"/>
    <dgm:cxn modelId="{E5A16A0D-B274-471E-BF56-EF9B805A068F}" type="presOf" srcId="{35E5E095-0F14-4E9A-8BCA-0239F2E6A103}" destId="{36955775-2754-4966-8602-D7A6CD5B15A9}" srcOrd="1" destOrd="0" presId="urn:microsoft.com/office/officeart/2005/8/layout/radial1"/>
    <dgm:cxn modelId="{DDD95CCB-8E05-4AE3-BDD8-20EA30245097}" srcId="{46BBB9A9-116D-443C-BD7C-C7708D93E509}" destId="{51C021DE-A13A-4292-BF10-B35FACECF58B}" srcOrd="3" destOrd="0" parTransId="{35E5E095-0F14-4E9A-8BCA-0239F2E6A103}" sibTransId="{89872DF6-9152-46EA-BECD-51B73A894DAB}"/>
    <dgm:cxn modelId="{E82AC3D3-5721-43C8-BE90-82826CF7A9F0}" srcId="{46BBB9A9-116D-443C-BD7C-C7708D93E509}" destId="{3F21A929-11AF-45EA-98A9-3A210EC6378A}" srcOrd="2" destOrd="0" parTransId="{94F43E9E-8D0C-407F-8D35-D5E63E797787}" sibTransId="{CCC5CC9B-EEE1-4B11-AE61-15AA7F18F985}"/>
    <dgm:cxn modelId="{FE274520-EE6E-4514-B9C8-5E664F56FD67}" type="presOf" srcId="{BD5C0BD0-89C1-4689-B454-B951FE203895}" destId="{EECCB070-371D-4A48-B102-7154D03202F7}" srcOrd="1" destOrd="0" presId="urn:microsoft.com/office/officeart/2005/8/layout/radial1"/>
    <dgm:cxn modelId="{21C483C8-3690-4291-8163-DE4B3286B9A3}" type="presOf" srcId="{B4587E62-5306-4F49-9F54-26A0700D4AEA}" destId="{1AAF4237-26FC-4B77-A555-03309F087785}" srcOrd="0" destOrd="0" presId="urn:microsoft.com/office/officeart/2005/8/layout/radial1"/>
    <dgm:cxn modelId="{D4271397-198C-4F45-A68A-9B60CC54144F}" type="presOf" srcId="{BD5C0BD0-89C1-4689-B454-B951FE203895}" destId="{FF9D1B35-1D12-45B9-B088-FE718193A40A}" srcOrd="0" destOrd="0" presId="urn:microsoft.com/office/officeart/2005/8/layout/radial1"/>
    <dgm:cxn modelId="{2EB60670-1271-4CFD-A26C-53C624673DE1}" type="presOf" srcId="{35E5E095-0F14-4E9A-8BCA-0239F2E6A103}" destId="{0F4C53C8-33FF-4EA3-93E1-22283CAAD177}" srcOrd="0" destOrd="0" presId="urn:microsoft.com/office/officeart/2005/8/layout/radial1"/>
    <dgm:cxn modelId="{3A43CCC9-BFE4-4626-917B-5B0B48D25850}" type="presOf" srcId="{C0194A16-AAE0-4A47-8DC1-323918EB58E2}" destId="{7CBBE366-36FC-434C-877D-6C61CED948C1}" srcOrd="0" destOrd="0" presId="urn:microsoft.com/office/officeart/2005/8/layout/radial1"/>
    <dgm:cxn modelId="{167B3C06-02E0-4FE7-84B6-188CE74ED1B5}" type="presOf" srcId="{D46C9622-37EF-442F-B021-D5CE59C160F3}" destId="{75F3167C-82EB-4271-B340-49CC162656A1}" srcOrd="0" destOrd="0" presId="urn:microsoft.com/office/officeart/2005/8/layout/radial1"/>
    <dgm:cxn modelId="{320D9CC5-486A-4F2B-B515-06609FE148DC}" type="presOf" srcId="{7ED5A51F-212F-41EB-B057-3C51B46F9EBC}" destId="{EF21B7EA-DE14-4A25-BE9E-3140D6254ABF}" srcOrd="0" destOrd="0" presId="urn:microsoft.com/office/officeart/2005/8/layout/radial1"/>
    <dgm:cxn modelId="{A13C5BB2-385F-49E0-8F00-D99468216FD9}" type="presOf" srcId="{3F21A929-11AF-45EA-98A9-3A210EC6378A}" destId="{5FDD0B5A-6AC0-405F-BE40-8158CCE7D970}" srcOrd="0" destOrd="0" presId="urn:microsoft.com/office/officeart/2005/8/layout/radial1"/>
    <dgm:cxn modelId="{1030B500-AF52-48E8-AB2A-17DF8BAA306D}" type="presOf" srcId="{46BBB9A9-116D-443C-BD7C-C7708D93E509}" destId="{07F6436D-22BD-4A78-A961-6DB8CC282097}" srcOrd="0" destOrd="0" presId="urn:microsoft.com/office/officeart/2005/8/layout/radial1"/>
    <dgm:cxn modelId="{BF253BAB-58CC-4CB0-A1E9-BA408F7341EF}" srcId="{46BBB9A9-116D-443C-BD7C-C7708D93E509}" destId="{7E9942B0-41AA-405F-94EC-F0CEB19D44D1}" srcOrd="4" destOrd="0" parTransId="{BD5C0BD0-89C1-4689-B454-B951FE203895}" sibTransId="{EA12F088-D66D-4C7E-A41D-D45EC9422D46}"/>
    <dgm:cxn modelId="{1C9F56DD-7A9F-4655-8887-8C1EE2200E8F}" type="presOf" srcId="{94F43E9E-8D0C-407F-8D35-D5E63E797787}" destId="{466766C8-88AC-4C4B-A840-91DA4B652DC7}" srcOrd="1" destOrd="0" presId="urn:microsoft.com/office/officeart/2005/8/layout/radial1"/>
    <dgm:cxn modelId="{A73A8753-3894-4D6F-80C7-6D7206C70CC0}" type="presOf" srcId="{D46C9622-37EF-442F-B021-D5CE59C160F3}" destId="{5F875256-6EB2-4148-B2D1-FB767F08E3EC}" srcOrd="1" destOrd="0" presId="urn:microsoft.com/office/officeart/2005/8/layout/radial1"/>
    <dgm:cxn modelId="{0B73AA48-DDBF-4243-90F5-F19DB695D16E}" type="presOf" srcId="{7E9942B0-41AA-405F-94EC-F0CEB19D44D1}" destId="{2F1CEC98-342F-4B52-90C7-986B3DEA6855}" srcOrd="0" destOrd="0" presId="urn:microsoft.com/office/officeart/2005/8/layout/radial1"/>
    <dgm:cxn modelId="{726D9C74-900E-442A-A282-236FA9CA3918}" type="presOf" srcId="{51C021DE-A13A-4292-BF10-B35FACECF58B}" destId="{7459DD1D-B8C9-4E17-A50D-C419678E9394}" srcOrd="0" destOrd="0" presId="urn:microsoft.com/office/officeart/2005/8/layout/radial1"/>
    <dgm:cxn modelId="{738D870E-EB83-42AA-A746-76FBFC826C45}" type="presOf" srcId="{94F43E9E-8D0C-407F-8D35-D5E63E797787}" destId="{D3229C43-7525-4836-B338-5FEC7499AB88}" srcOrd="0" destOrd="0" presId="urn:microsoft.com/office/officeart/2005/8/layout/radial1"/>
    <dgm:cxn modelId="{419F99B1-8929-44EA-B2C6-566AA99BED3F}" srcId="{46BBB9A9-116D-443C-BD7C-C7708D93E509}" destId="{B4587E62-5306-4F49-9F54-26A0700D4AEA}" srcOrd="0" destOrd="0" parTransId="{D46C9622-37EF-442F-B021-D5CE59C160F3}" sibTransId="{2DFE5F02-6776-42C1-BD3F-F352840A903E}"/>
    <dgm:cxn modelId="{07F65788-9ED7-4053-8CB4-3A20A6EF9989}" type="presParOf" srcId="{EF21B7EA-DE14-4A25-BE9E-3140D6254ABF}" destId="{07F6436D-22BD-4A78-A961-6DB8CC282097}" srcOrd="0" destOrd="0" presId="urn:microsoft.com/office/officeart/2005/8/layout/radial1"/>
    <dgm:cxn modelId="{2DB6E89B-11FD-484B-8C22-9EFE1382CC8F}" type="presParOf" srcId="{EF21B7EA-DE14-4A25-BE9E-3140D6254ABF}" destId="{75F3167C-82EB-4271-B340-49CC162656A1}" srcOrd="1" destOrd="0" presId="urn:microsoft.com/office/officeart/2005/8/layout/radial1"/>
    <dgm:cxn modelId="{5C669F5F-7B5D-4CF6-B778-AE0E2E0D9485}" type="presParOf" srcId="{75F3167C-82EB-4271-B340-49CC162656A1}" destId="{5F875256-6EB2-4148-B2D1-FB767F08E3EC}" srcOrd="0" destOrd="0" presId="urn:microsoft.com/office/officeart/2005/8/layout/radial1"/>
    <dgm:cxn modelId="{FEB0DB61-26A8-4EE9-A5EF-50171E304AFC}" type="presParOf" srcId="{EF21B7EA-DE14-4A25-BE9E-3140D6254ABF}" destId="{1AAF4237-26FC-4B77-A555-03309F087785}" srcOrd="2" destOrd="0" presId="urn:microsoft.com/office/officeart/2005/8/layout/radial1"/>
    <dgm:cxn modelId="{7B949626-3485-4A37-A98A-D88212B4C023}" type="presParOf" srcId="{EF21B7EA-DE14-4A25-BE9E-3140D6254ABF}" destId="{95BEA53B-B814-4444-9DDE-0CC86DC2F718}" srcOrd="3" destOrd="0" presId="urn:microsoft.com/office/officeart/2005/8/layout/radial1"/>
    <dgm:cxn modelId="{C83B4A76-EB84-44AF-BD87-9DD0DAF9E3F1}" type="presParOf" srcId="{95BEA53B-B814-4444-9DDE-0CC86DC2F718}" destId="{FE0F430C-85AC-4D9C-8376-B3C36ABCF3C2}" srcOrd="0" destOrd="0" presId="urn:microsoft.com/office/officeart/2005/8/layout/radial1"/>
    <dgm:cxn modelId="{157E3778-2D9C-4C9A-BE6A-E6BA586E398B}" type="presParOf" srcId="{EF21B7EA-DE14-4A25-BE9E-3140D6254ABF}" destId="{7CBBE366-36FC-434C-877D-6C61CED948C1}" srcOrd="4" destOrd="0" presId="urn:microsoft.com/office/officeart/2005/8/layout/radial1"/>
    <dgm:cxn modelId="{1B1FD254-DA74-4F9E-90D0-B28BF288CB12}" type="presParOf" srcId="{EF21B7EA-DE14-4A25-BE9E-3140D6254ABF}" destId="{D3229C43-7525-4836-B338-5FEC7499AB88}" srcOrd="5" destOrd="0" presId="urn:microsoft.com/office/officeart/2005/8/layout/radial1"/>
    <dgm:cxn modelId="{7323BD2A-2E84-40BF-8CE7-4FE9D7D1C538}" type="presParOf" srcId="{D3229C43-7525-4836-B338-5FEC7499AB88}" destId="{466766C8-88AC-4C4B-A840-91DA4B652DC7}" srcOrd="0" destOrd="0" presId="urn:microsoft.com/office/officeart/2005/8/layout/radial1"/>
    <dgm:cxn modelId="{A5C928E0-E39C-4011-A66A-AFBA894E1391}" type="presParOf" srcId="{EF21B7EA-DE14-4A25-BE9E-3140D6254ABF}" destId="{5FDD0B5A-6AC0-405F-BE40-8158CCE7D970}" srcOrd="6" destOrd="0" presId="urn:microsoft.com/office/officeart/2005/8/layout/radial1"/>
    <dgm:cxn modelId="{60CD7329-953E-45DF-896B-92CAB6B980CF}" type="presParOf" srcId="{EF21B7EA-DE14-4A25-BE9E-3140D6254ABF}" destId="{0F4C53C8-33FF-4EA3-93E1-22283CAAD177}" srcOrd="7" destOrd="0" presId="urn:microsoft.com/office/officeart/2005/8/layout/radial1"/>
    <dgm:cxn modelId="{AB9C1C38-A126-441C-80BA-7B4010F13154}" type="presParOf" srcId="{0F4C53C8-33FF-4EA3-93E1-22283CAAD177}" destId="{36955775-2754-4966-8602-D7A6CD5B15A9}" srcOrd="0" destOrd="0" presId="urn:microsoft.com/office/officeart/2005/8/layout/radial1"/>
    <dgm:cxn modelId="{B23D7F21-C0CD-4084-B73A-AF0F40D94C0D}" type="presParOf" srcId="{EF21B7EA-DE14-4A25-BE9E-3140D6254ABF}" destId="{7459DD1D-B8C9-4E17-A50D-C419678E9394}" srcOrd="8" destOrd="0" presId="urn:microsoft.com/office/officeart/2005/8/layout/radial1"/>
    <dgm:cxn modelId="{1F86B872-EF6C-4D52-A45B-77B5DC9B7D31}" type="presParOf" srcId="{EF21B7EA-DE14-4A25-BE9E-3140D6254ABF}" destId="{FF9D1B35-1D12-45B9-B088-FE718193A40A}" srcOrd="9" destOrd="0" presId="urn:microsoft.com/office/officeart/2005/8/layout/radial1"/>
    <dgm:cxn modelId="{313CDF98-5BFC-491F-B1CB-DA006D95CC6F}" type="presParOf" srcId="{FF9D1B35-1D12-45B9-B088-FE718193A40A}" destId="{EECCB070-371D-4A48-B102-7154D03202F7}" srcOrd="0" destOrd="0" presId="urn:microsoft.com/office/officeart/2005/8/layout/radial1"/>
    <dgm:cxn modelId="{C38A3079-D9B7-4ECF-95E7-7A15616A3549}" type="presParOf" srcId="{EF21B7EA-DE14-4A25-BE9E-3140D6254ABF}" destId="{2F1CEC98-342F-4B52-90C7-986B3DEA6855}" srcOrd="10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D54E1D-FA5B-4238-B6DB-6C5A63EF2E70}" type="datetimeFigureOut">
              <a:rPr lang="fr-FR" smtClean="0"/>
              <a:pPr/>
              <a:t>26/03/2014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BFF870-7EC4-4291-91D2-F1415BB789A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5451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B211EF-122D-4661-B072-100E58427593}" type="datetimeFigureOut">
              <a:rPr lang="fr-FR" smtClean="0"/>
              <a:pPr/>
              <a:t>26/03/2014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8B2E90-497D-41BA-B49C-98FCAA10EA3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94683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8B2E90-497D-41BA-B49C-98FCAA10EA3C}" type="slidenum">
              <a:rPr lang="fr-FR" smtClean="0"/>
              <a:pPr/>
              <a:t>1</a:t>
            </a:fld>
            <a:endParaRPr lang="fr-F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fr-FR" altLang="fr-FR" dirty="0" smtClean="0"/>
              <a:t>Rappel: Les critères d’évaluation ne figurent pas sur la grille</a:t>
            </a:r>
          </a:p>
        </p:txBody>
      </p:sp>
      <p:sp>
        <p:nvSpPr>
          <p:cNvPr id="44036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03054" indent="-270405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081621" indent="-216324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514269" indent="-216324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1946918" indent="-216324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379566" indent="-216324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812214" indent="-216324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244863" indent="-216324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677511" indent="-216324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38A2A35-2705-409F-B0D1-14CDC7F224C1}" type="slidenum">
              <a:rPr lang="fr-FR" alt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fr-FR" altLang="fr-FR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>
              <a:spcBef>
                <a:spcPct val="0"/>
              </a:spcBef>
            </a:pPr>
            <a:r>
              <a:rPr lang="fr-FR" altLang="fr-FR" dirty="0" smtClean="0"/>
              <a:t>Usage de la « boite à critères » pour renseigner la grille à partir de l’interrogation.</a:t>
            </a:r>
          </a:p>
          <a:p>
            <a:pPr eaLnBrk="1" hangingPunct="1">
              <a:spcBef>
                <a:spcPct val="0"/>
              </a:spcBef>
            </a:pPr>
            <a:endParaRPr lang="fr-FR" altLang="fr-FR" dirty="0" smtClean="0"/>
          </a:p>
          <a:p>
            <a:pPr eaLnBrk="1" hangingPunct="1">
              <a:spcBef>
                <a:spcPct val="0"/>
              </a:spcBef>
            </a:pPr>
            <a:r>
              <a:rPr lang="fr-FR" altLang="fr-FR" dirty="0" smtClean="0"/>
              <a:t>Toutes les compétences sont balayées, le jury doit interroger sur les différentes activités présentées</a:t>
            </a:r>
          </a:p>
          <a:p>
            <a:pPr eaLnBrk="1" hangingPunct="1">
              <a:spcBef>
                <a:spcPct val="0"/>
              </a:spcBef>
            </a:pPr>
            <a:endParaRPr lang="fr-FR" altLang="fr-FR" dirty="0" smtClean="0"/>
          </a:p>
          <a:p>
            <a:pPr eaLnBrk="1" hangingPunct="1">
              <a:spcBef>
                <a:spcPct val="0"/>
              </a:spcBef>
            </a:pPr>
            <a:r>
              <a:rPr lang="fr-FR" altLang="fr-FR" dirty="0" smtClean="0"/>
              <a:t>A chaque degré de maitrise des compétences correspond une liste d’items qui résument le niveau du candidat au regard de la liste des critères d’évaluation.</a:t>
            </a:r>
          </a:p>
          <a:p>
            <a:pPr eaLnBrk="1" hangingPunct="1">
              <a:spcBef>
                <a:spcPct val="0"/>
              </a:spcBef>
            </a:pPr>
            <a:endParaRPr lang="fr-FR" altLang="fr-FR" dirty="0" smtClean="0"/>
          </a:p>
          <a:p>
            <a:pPr eaLnBrk="1" hangingPunct="1">
              <a:spcBef>
                <a:spcPct val="0"/>
              </a:spcBef>
            </a:pPr>
            <a:r>
              <a:rPr lang="fr-FR" altLang="fr-FR" dirty="0" smtClean="0"/>
              <a:t>Ainsi, le 1</a:t>
            </a:r>
            <a:r>
              <a:rPr lang="fr-FR" altLang="fr-FR" baseline="30000" dirty="0" smtClean="0"/>
              <a:t>er</a:t>
            </a:r>
            <a:r>
              <a:rPr lang="fr-FR" altLang="fr-FR" dirty="0" smtClean="0"/>
              <a:t> item correspond aux 2er critères d’évaluation du règlement d’examen et il faut donc opérer un croisement entre ces critères et le degré de</a:t>
            </a:r>
            <a:r>
              <a:rPr lang="fr-FR" altLang="fr-FR" baseline="0" dirty="0" smtClean="0"/>
              <a:t> maitrise des compétences: en terme d’analyse des spécificités de l’UC et de l’analyse des situations professionnelles, le candidat:</a:t>
            </a:r>
          </a:p>
          <a:p>
            <a:pPr eaLnBrk="1" hangingPunct="1">
              <a:spcBef>
                <a:spcPct val="0"/>
              </a:spcBef>
            </a:pPr>
            <a:r>
              <a:rPr lang="fr-FR" altLang="fr-FR" baseline="0" dirty="0" smtClean="0"/>
              <a:t>	- ne peut pas expliquer</a:t>
            </a:r>
          </a:p>
          <a:p>
            <a:pPr eaLnBrk="1" hangingPunct="1">
              <a:spcBef>
                <a:spcPct val="0"/>
              </a:spcBef>
            </a:pPr>
            <a:r>
              <a:rPr lang="fr-FR" altLang="fr-FR" baseline="0" dirty="0" smtClean="0"/>
              <a:t>	- décrit</a:t>
            </a:r>
          </a:p>
          <a:p>
            <a:pPr eaLnBrk="1" hangingPunct="1">
              <a:spcBef>
                <a:spcPct val="0"/>
              </a:spcBef>
            </a:pPr>
            <a:r>
              <a:rPr lang="fr-FR" altLang="fr-FR" baseline="0" dirty="0" smtClean="0"/>
              <a:t>	- analyse</a:t>
            </a:r>
          </a:p>
          <a:p>
            <a:pPr eaLnBrk="1" hangingPunct="1">
              <a:spcBef>
                <a:spcPct val="0"/>
              </a:spcBef>
            </a:pPr>
            <a:r>
              <a:rPr lang="fr-FR" altLang="fr-FR" baseline="0" dirty="0" smtClean="0"/>
              <a:t>	- remédie (à un problème, une difficulté): ici, il apporte des sources d’informations nouvelles par exemple (par une enquête, une analyse du marché, par l’usage d’ODIL …)</a:t>
            </a:r>
            <a:endParaRPr lang="fr-FR" altLang="fr-FR" dirty="0" smtClean="0"/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8B2E90-497D-41BA-B49C-98FCAA10EA3C}" type="slidenum">
              <a:rPr lang="fr-FR" smtClean="0"/>
              <a:pPr/>
              <a:t>11</a:t>
            </a:fld>
            <a:endParaRPr lang="fr-F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Les items 2 et 3 (méthodes</a:t>
            </a:r>
            <a:r>
              <a:rPr lang="fr-FR" baseline="0" dirty="0" smtClean="0"/>
              <a:t> et outils) </a:t>
            </a:r>
            <a:r>
              <a:rPr lang="fr-FR" dirty="0" smtClean="0"/>
              <a:t>sont à relier</a:t>
            </a:r>
            <a:r>
              <a:rPr lang="fr-FR" baseline="0" dirty="0" smtClean="0"/>
              <a:t> avec le critère de « l’utilisation pertinente des outils et des méthodes »: ce sont donc la pertinence des méthodes et outils et la capacité de recul du candidat qui vont guider le choix du degré de maitrise de la compétence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8B2E90-497D-41BA-B49C-98FCAA10EA3C}" type="slidenum">
              <a:rPr lang="fr-FR" smtClean="0"/>
              <a:pPr/>
              <a:t>12</a:t>
            </a:fld>
            <a:endParaRPr lang="fr-F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On ne limite plus à la communication orale, au moment de l’épreuve d’ACRC en ponctuel</a:t>
            </a:r>
          </a:p>
          <a:p>
            <a:r>
              <a:rPr lang="fr-FR" dirty="0" smtClean="0"/>
              <a:t>=&gt; Évaluation de la qualité de la communication écrite au travers des</a:t>
            </a:r>
            <a:r>
              <a:rPr lang="fr-FR" baseline="0" dirty="0" smtClean="0"/>
              <a:t> fiches d’activité et </a:t>
            </a:r>
            <a:r>
              <a:rPr lang="fr-FR" dirty="0" smtClean="0"/>
              <a:t>des annexes présentées pour justifier le travail réalisé en entreprise.</a:t>
            </a:r>
          </a:p>
          <a:p>
            <a:r>
              <a:rPr lang="fr-FR" dirty="0" smtClean="0"/>
              <a:t>=&gt; La communication orale: capacité à argumenter et à convaincre de la pertinence de son travail.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8B2E90-497D-41BA-B49C-98FCAA10EA3C}" type="slidenum">
              <a:rPr lang="fr-FR" smtClean="0"/>
              <a:pPr/>
              <a:t>14</a:t>
            </a:fld>
            <a:endParaRPr lang="fr-F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 smtClean="0"/>
              <a:t>3 critères se substituent</a:t>
            </a:r>
            <a:r>
              <a:rPr lang="fr-FR" baseline="0" dirty="0" smtClean="0"/>
              <a:t> au critère qui existait précédemment (« </a:t>
            </a:r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Qualité de l’analyse du système d’information et maîtrise des outils informatiques »)	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8B2E90-497D-41BA-B49C-98FCAA10EA3C}" type="slidenum">
              <a:rPr lang="fr-FR" smtClean="0"/>
              <a:pPr/>
              <a:t>15</a:t>
            </a:fld>
            <a:endParaRPr lang="fr-F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Ces 3 critères permettent aussi d’apprécier le degré de maitrise des compétences C41, C42, C53, C54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8B2E90-497D-41BA-B49C-98FCAA10EA3C}" type="slidenum">
              <a:rPr lang="fr-FR" smtClean="0"/>
              <a:pPr/>
              <a:t>16</a:t>
            </a:fld>
            <a:endParaRPr lang="fr-FR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8B2E90-497D-41BA-B49C-98FCAA10EA3C}" type="slidenum">
              <a:rPr lang="fr-FR" smtClean="0"/>
              <a:pPr/>
              <a:t>17</a:t>
            </a:fld>
            <a:endParaRPr lang="fr-FR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rtl="0" eaLnBrk="1" fontAlgn="base" latinLnBrk="0" hangingPunct="1"/>
            <a:r>
              <a:rPr lang="fr-FR" altLang="fr-FR" dirty="0" smtClean="0"/>
              <a:t>La couverture des compétences se fait prioritairement dans le cadre de l’unité commerciale</a:t>
            </a:r>
            <a:r>
              <a:rPr lang="fr-FR" sz="1200" b="1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622 Analyser les informations commerciales issues d'études et exploiter les résultats</a:t>
            </a:r>
          </a:p>
          <a:p>
            <a:pPr rtl="0" eaLnBrk="1" fontAlgn="t" latinLnBrk="0" hangingPunct="1"/>
            <a:endParaRPr lang="fr-FR" sz="1200" b="0" i="0" u="none" strike="noStrike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rtl="0" eaLnBrk="1" fontAlgn="base" latinLnBrk="0" hangingPunct="1"/>
            <a:r>
              <a:rPr lang="fr-FR" sz="1200" b="1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C63- Enrichir et exploiter le système d'information commercial</a:t>
            </a:r>
          </a:p>
          <a:p>
            <a:pPr rtl="0" eaLnBrk="1" fontAlgn="base" latinLnBrk="0" hangingPunct="1"/>
            <a:r>
              <a:rPr lang="fr-FR" sz="1200" b="1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631 Mettre à jour les données du système d'information commercial</a:t>
            </a:r>
          </a:p>
          <a:p>
            <a:pPr rtl="0" eaLnBrk="1" fontAlgn="t" latinLnBrk="0" hangingPunct="1"/>
            <a:endParaRPr lang="fr-FR" sz="1200" b="0" i="0" u="none" strike="noStrike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rtl="0" eaLnBrk="1" fontAlgn="base" latinLnBrk="0" hangingPunct="1"/>
            <a:r>
              <a:rPr lang="fr-FR" sz="1200" b="1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632 Interroger le système d'information commercial</a:t>
            </a:r>
          </a:p>
          <a:p>
            <a:pPr rtl="0" eaLnBrk="1" fontAlgn="t" latinLnBrk="0" hangingPunct="1"/>
            <a:endParaRPr lang="fr-FR" sz="1200" b="0" i="0" u="none" strike="noStrike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eaLnBrk="1" hangingPunct="1">
              <a:spcBef>
                <a:spcPct val="0"/>
              </a:spcBef>
            </a:pPr>
            <a:endParaRPr lang="fr-FR" altLang="fr-FR" dirty="0" smtClean="0"/>
          </a:p>
          <a:p>
            <a:pPr eaLnBrk="1" hangingPunct="1">
              <a:spcBef>
                <a:spcPct val="0"/>
              </a:spcBef>
            </a:pPr>
            <a:r>
              <a:rPr lang="fr-FR" altLang="fr-FR" dirty="0" smtClean="0"/>
              <a:t>Une activité  peut être « reconstituée » à partir d’outils proposant des fonctionnalités similaires (transposition de compétences)</a:t>
            </a:r>
          </a:p>
          <a:p>
            <a:pPr eaLnBrk="1" hangingPunct="1">
              <a:spcBef>
                <a:spcPct val="0"/>
              </a:spcBef>
            </a:pPr>
            <a:r>
              <a:rPr lang="fr-FR" altLang="fr-FR" dirty="0" smtClean="0"/>
              <a:t>Elle peut être fictive et mobiliser dans le cadre de TD des outils qui ne sont pas disponibles en UC </a:t>
            </a:r>
          </a:p>
        </p:txBody>
      </p:sp>
      <p:sp>
        <p:nvSpPr>
          <p:cNvPr id="46084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03054" indent="-270405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081621" indent="-216324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514269" indent="-216324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1946918" indent="-216324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379566" indent="-216324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812214" indent="-216324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244863" indent="-216324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677511" indent="-216324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6DD7692-F02D-4C09-9E43-DAC7B10BBF4C}" type="slidenum">
              <a:rPr lang="fr-FR" alt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fr-FR" altLang="fr-FR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 préciser au recto de la grille d’évaluation et évaluation partielle de la compétence C6, notamment au niveau des compétences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C62 réaliser et exploiter des études commerciales (logiciel d’enquête, base de données clients, relevé et exploitation d’un relevé de prix)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C63 enrichir et exploiter le système d’information commercial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C64 Intégrer les technologies de l’information dans son activité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8B2E90-497D-41BA-B49C-98FCAA10EA3C}" type="slidenum">
              <a:rPr lang="fr-FR" smtClean="0"/>
              <a:pPr/>
              <a:t>20</a:t>
            </a:fld>
            <a:endParaRPr lang="fr-FR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Il faut se placer à un niveau d’expertise concernant</a:t>
            </a:r>
            <a:r>
              <a:rPr kumimoji="0" lang="fr-FR" sz="12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fr-FR" sz="12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 </a:t>
            </a:r>
            <a:r>
              <a:rPr lang="fr-FR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niveau de technicien supérieur </a:t>
            </a:r>
            <a:r>
              <a:rPr kumimoji="0" lang="fr-FR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Bac+ 2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fr-FR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et rester en phase avec la finalité de l’épreuve E5 qui est la réalisation </a:t>
            </a:r>
            <a:r>
              <a:rPr kumimoji="0" lang="fr-FR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d’activités courantes relevant du marketing opérationnel de l’UC</a:t>
            </a:r>
            <a:r>
              <a:rPr kumimoji="0" lang="fr-FR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Exemple: C41 Vendre =&gt; le candidat met en place un challenge de vente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- il remédie à une situation défaillante (il recherche des informations qui lui montrent que le produit se vend mal, que l’équipe de vente est peu motivée …)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- il adapte les méthodes en initiant ce challenge et en créant ou adaptant des outils d’aide à la vente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- il utilise et évalue ces outils en participant lui-même au challenge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- il implique ses collègues et les fait adhérer au challenge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- il assure le suivi et analyse les retombées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8B2E90-497D-41BA-B49C-98FCAA10EA3C}" type="slidenum">
              <a:rPr lang="fr-FR" smtClean="0"/>
              <a:pPr/>
              <a:t>21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Le champ de compétences est un peu plus réduit </a:t>
            </a:r>
          </a:p>
          <a:p>
            <a:r>
              <a:rPr lang="fr-FR" dirty="0" smtClean="0"/>
              <a:t>mais désormais chaque</a:t>
            </a:r>
            <a:r>
              <a:rPr lang="fr-FR" baseline="0" dirty="0" smtClean="0"/>
              <a:t> compétence devra être couverte par 1 activité au moins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aseline="0" dirty="0" smtClean="0"/>
              <a:t>=&gt; un niveau d’exigence accru car pénalisation des étudiants qui n’auront pas travaillé un domaine de compétences. (alors qu’avant ils étaient juste pénalisés par le critère « </a:t>
            </a:r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Diversité des missions exercées et degré de couverture du champ professionnel »	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8B2E90-497D-41BA-B49C-98FCAA10EA3C}" type="slidenum">
              <a:rPr lang="fr-FR" smtClean="0"/>
              <a:pPr/>
              <a:t>2</a:t>
            </a:fld>
            <a:endParaRPr lang="fr-FR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447675">
              <a:buFont typeface="Symbol"/>
              <a:buChar char="Þ"/>
            </a:pPr>
            <a:r>
              <a:rPr lang="fr-FR" sz="1200" dirty="0" smtClean="0"/>
              <a:t> </a:t>
            </a:r>
            <a:r>
              <a:rPr lang="fr-FR" sz="1200" b="1" dirty="0" smtClean="0"/>
              <a:t>L’épreuve évalue des compétences et non des savoirs théoriques</a:t>
            </a:r>
            <a:r>
              <a:rPr lang="fr-FR" sz="1200" dirty="0" smtClean="0"/>
              <a:t>: il ne faut pas poser des</a:t>
            </a:r>
            <a:r>
              <a:rPr lang="fr-FR" sz="1200" baseline="0" dirty="0" smtClean="0"/>
              <a:t> questions de cours durant l’entretien avec le candidat</a:t>
            </a:r>
          </a:p>
          <a:p>
            <a:pPr marL="447675">
              <a:buFont typeface="Symbol"/>
              <a:buNone/>
            </a:pPr>
            <a:endParaRPr lang="fr-FR" sz="1200" dirty="0" smtClean="0"/>
          </a:p>
          <a:p>
            <a:pPr marL="447675" indent="-266700">
              <a:buFont typeface="Symbol"/>
              <a:buChar char="Þ"/>
            </a:pPr>
            <a:r>
              <a:rPr lang="fr-FR" sz="1200" b="1" dirty="0" smtClean="0"/>
              <a:t>Mais la maitrise des compétences suppose la mobilisation des savoirs associés </a:t>
            </a:r>
            <a:r>
              <a:rPr lang="fr-FR" sz="1200" dirty="0" smtClean="0"/>
              <a:t>=&gt; en évaluant la pertinence des méthodes, des outils utilisés,</a:t>
            </a:r>
            <a:r>
              <a:rPr lang="fr-FR" sz="1200" baseline="0" dirty="0" smtClean="0"/>
              <a:t> </a:t>
            </a:r>
            <a:r>
              <a:rPr lang="fr-FR" sz="1200" dirty="0" smtClean="0"/>
              <a:t>la commission  évalue également de fait le degré de maîtrise des savoirs mobilisés et acquis au travers des activités professionnelles ;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8B2E90-497D-41BA-B49C-98FCAA10EA3C}" type="slidenum">
              <a:rPr lang="fr-FR" smtClean="0"/>
              <a:pPr/>
              <a:t>22</a:t>
            </a:fld>
            <a:endParaRPr lang="fr-FR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sz="1200" b="1" dirty="0" smtClean="0"/>
              <a:t>possibilité </a:t>
            </a:r>
            <a:r>
              <a:rPr lang="fr-FR" sz="1200" b="1" baseline="0" dirty="0" smtClean="0"/>
              <a:t> pour l’équipe pédagogique de proposer des activités à titre de complément</a:t>
            </a:r>
            <a:endParaRPr lang="fr-FR" sz="1200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8B2E90-497D-41BA-B49C-98FCAA10EA3C}" type="slidenum">
              <a:rPr lang="fr-FR" smtClean="0"/>
              <a:pPr/>
              <a:t>23</a:t>
            </a:fld>
            <a:endParaRPr lang="fr-FR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fr-FR" b="1" dirty="0" smtClean="0"/>
              <a:t>Cela doit être un critère de choix de l’unité commerciale et de validation de ce choix par l’équipe pédagogique </a:t>
            </a:r>
            <a:r>
              <a:rPr lang="fr-FR" dirty="0" smtClean="0"/>
              <a:t>;</a:t>
            </a:r>
          </a:p>
          <a:p>
            <a:pPr>
              <a:buFont typeface="Arial" pitchFamily="34" charset="0"/>
              <a:buChar char="•"/>
            </a:pPr>
            <a:r>
              <a:rPr lang="fr-FR" dirty="0" smtClean="0"/>
              <a:t>Il faut veiller à inclure une </a:t>
            </a:r>
            <a:r>
              <a:rPr lang="fr-FR" b="1" dirty="0" smtClean="0"/>
              <a:t>clause de confidentialité </a:t>
            </a:r>
            <a:r>
              <a:rPr lang="fr-FR" dirty="0" smtClean="0"/>
              <a:t>dans la convention de stage ou à faire signer un accord de confidentialité entre l’UC et le stagiaire</a:t>
            </a:r>
          </a:p>
          <a:p>
            <a:pPr>
              <a:buFont typeface="Arial" pitchFamily="34" charset="0"/>
              <a:buChar char="•"/>
            </a:pPr>
            <a:r>
              <a:rPr lang="fr-FR" dirty="0" smtClean="0"/>
              <a:t>Possibilité de couvrir C61, C62 ou C64 en confiant à l’étudiant une activité à titre de complément (étude de la concurrence, enquête,  recherches documentaires, tableau de répartition des tâches …) </a:t>
            </a:r>
          </a:p>
          <a:p>
            <a:pPr marL="447675" indent="-266700">
              <a:buFont typeface="Symbol"/>
              <a:buChar char="Þ"/>
            </a:pPr>
            <a:endParaRPr lang="fr-FR" sz="1200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8B2E90-497D-41BA-B49C-98FCAA10EA3C}" type="slidenum">
              <a:rPr lang="fr-FR" smtClean="0"/>
              <a:pPr/>
              <a:t>24</a:t>
            </a:fld>
            <a:endParaRPr lang="fr-FR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447675" indent="-266700">
              <a:buFont typeface="Symbol"/>
              <a:buChar char="Þ"/>
            </a:pPr>
            <a:r>
              <a:rPr lang="fr-FR" sz="1200" b="1" dirty="0" smtClean="0"/>
              <a:t>Ce savoir relève de l’épreuve E5 d’ACRC </a:t>
            </a:r>
            <a:r>
              <a:rPr lang="fr-FR" sz="1200" dirty="0" smtClean="0"/>
              <a:t>mais l’épreuve vise à  évaluer des compétences et non des savoirs en tant que tel …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8B2E90-497D-41BA-B49C-98FCAA10EA3C}" type="slidenum">
              <a:rPr lang="fr-FR" smtClean="0"/>
              <a:pPr/>
              <a:t>25</a:t>
            </a:fld>
            <a:endParaRPr lang="fr-FR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Les compétences C12 Organiser le travail et C21 Assurer le fonctionnement de l’unité commerciale ont été retirées de l’épreuve E5 d’ACRC et relèvent désormais exclusivement de U4 MGUC</a:t>
            </a:r>
            <a:endParaRPr lang="fr-FR" sz="1200" b="1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fr-FR" sz="1200" b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Mais </a:t>
            </a:r>
            <a:r>
              <a:rPr lang="fr-FR" sz="1200" b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il subsiste un peu de management opérationnel dans </a:t>
            </a:r>
            <a:r>
              <a:rPr lang="fr-FR" sz="1200" b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C64- Intégrer les technologies de l’information dans son activité</a:t>
            </a:r>
          </a:p>
          <a:p>
            <a:r>
              <a:rPr lang="fr-FR" sz="1200" b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641 Organiser son activité</a:t>
            </a:r>
          </a:p>
          <a:p>
            <a:r>
              <a:rPr lang="fr-FR" sz="1200" b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642 Organiser l’activité de l’équipe commerciale</a:t>
            </a:r>
            <a:endParaRPr lang="fr-FR" sz="1200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8B2E90-497D-41BA-B49C-98FCAA10EA3C}" type="slidenum">
              <a:rPr lang="fr-FR" smtClean="0"/>
              <a:pPr/>
              <a:t>26</a:t>
            </a:fld>
            <a:endParaRPr lang="fr-FR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Suppression C11, C22,</a:t>
            </a:r>
            <a:r>
              <a:rPr lang="fr-FR" baseline="0" dirty="0" smtClean="0"/>
              <a:t> C23 (relève de MGUC) </a:t>
            </a:r>
          </a:p>
          <a:p>
            <a:r>
              <a:rPr lang="fr-FR" baseline="0" dirty="0" smtClean="0"/>
              <a:t>et de C42 (qualité de service à la clientèle) et de C6 qui relèvent désormais exclusivement d’ACRC</a:t>
            </a:r>
          </a:p>
          <a:p>
            <a:r>
              <a:rPr lang="fr-FR" baseline="0" dirty="0" smtClean="0"/>
              <a:t>Et recentrage sur C51 (et non plus C5)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8B2E90-497D-41BA-B49C-98FCAA10EA3C}" type="slidenum">
              <a:rPr lang="fr-FR" smtClean="0"/>
              <a:pPr/>
              <a:t>28</a:t>
            </a:fld>
            <a:endParaRPr lang="fr-FR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Symbol"/>
              <a:buChar char="Þ"/>
            </a:pPr>
            <a:r>
              <a:rPr lang="fr-FR" dirty="0" smtClean="0"/>
              <a:t> Les savoirs associés aux épreuves U5 (ACRC) et U4 (MGUC) sont censés être acquis.</a:t>
            </a:r>
          </a:p>
          <a:p>
            <a:pPr>
              <a:buFont typeface="Symbol"/>
              <a:buChar char="Þ"/>
            </a:pPr>
            <a:r>
              <a:rPr lang="fr-FR" dirty="0" smtClean="0"/>
              <a:t>Le candidat va mobiliser des savoirs relevant de U5 et U4 au travers de sa démarche de projet et il doit maitriser ces savoirs associés.</a:t>
            </a:r>
          </a:p>
          <a:p>
            <a:pPr>
              <a:buNone/>
            </a:pPr>
            <a:r>
              <a:rPr lang="fr-FR" i="1" dirty="0" smtClean="0"/>
              <a:t>Exemple: méthodologie de l’enquête, mise en place d’un indicateur de suivi, calcul d’un seuil de rentabilité, réalisation d’un argumentaire de vente …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8B2E90-497D-41BA-B49C-98FCAA10EA3C}" type="slidenum">
              <a:rPr lang="fr-FR" smtClean="0"/>
              <a:pPr/>
              <a:t>30</a:t>
            </a:fld>
            <a:endParaRPr lang="fr-FR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b="1" dirty="0" smtClean="0"/>
              <a:t>Les nouvelles formulations insistent sur la notion de pertinence</a:t>
            </a:r>
          </a:p>
          <a:p>
            <a:r>
              <a:rPr lang="fr-FR" b="1" dirty="0" smtClean="0"/>
              <a:t>Certains critères disparaissent:</a:t>
            </a:r>
          </a:p>
          <a:p>
            <a:pPr>
              <a:buFontTx/>
              <a:buChar char="-"/>
            </a:pP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Maîtrise des connaissances et des savoir-faire mobilisés,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Qualité de la communication écrite</a:t>
            </a:r>
            <a:r>
              <a:rPr lang="fr-FR" sz="1200" strike="dbl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endParaRPr lang="fr-F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FontTx/>
              <a:buNone/>
            </a:pPr>
            <a:r>
              <a:rPr lang="fr-FR" b="1" dirty="0" smtClean="0"/>
              <a:t>D’autres n’apparaissent plus en tant que tel </a:t>
            </a:r>
            <a:r>
              <a:rPr lang="fr-FR" dirty="0" smtClean="0"/>
              <a:t>dans la liste des critères mais sont repris dans la grille précisant les degrés de maitrise des compétences</a:t>
            </a:r>
          </a:p>
          <a:p>
            <a:pPr lvl="0"/>
            <a:r>
              <a:rPr lang="fr-FR" dirty="0" smtClean="0"/>
              <a:t>- </a:t>
            </a: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Rigueur de la méthodologie de recherche d’informations</a:t>
            </a:r>
          </a:p>
          <a:p>
            <a:pPr lvl="0"/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Rigueur dans l’exploitation des informations commerciales</a:t>
            </a:r>
          </a:p>
          <a:p>
            <a:pPr lvl="0"/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Maîtrise des moyens offerts par l’informatique commerciale</a:t>
            </a:r>
          </a:p>
          <a:p>
            <a:pPr>
              <a:buFontTx/>
              <a:buNone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8B2E90-497D-41BA-B49C-98FCAA10EA3C}" type="slidenum">
              <a:rPr lang="fr-FR" smtClean="0"/>
              <a:pPr/>
              <a:t>31</a:t>
            </a:fld>
            <a:endParaRPr lang="fr-FR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fr-FR" dirty="0" smtClean="0"/>
          </a:p>
          <a:p>
            <a:pPr marL="171404" indent="-171404">
              <a:buFontTx/>
              <a:buChar char="-"/>
              <a:defRPr/>
            </a:pPr>
            <a:endParaRPr lang="fr-FR" dirty="0"/>
          </a:p>
        </p:txBody>
      </p:sp>
      <p:sp>
        <p:nvSpPr>
          <p:cNvPr id="48132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03054" indent="-270405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081621" indent="-216324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514269" indent="-216324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1946918" indent="-216324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379566" indent="-216324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812214" indent="-216324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244863" indent="-216324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677511" indent="-216324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03F69B0-2A1D-4915-A94E-EAC3C4469174}" type="slidenum">
              <a:rPr lang="fr-FR" alt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33</a:t>
            </a:fld>
            <a:endParaRPr lang="fr-FR" altLang="fr-FR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171257" indent="-171257">
              <a:spcBef>
                <a:spcPct val="0"/>
              </a:spcBef>
              <a:buFontTx/>
              <a:buChar char="-"/>
            </a:pPr>
            <a:endParaRPr lang="fr-FR" altLang="fr-FR" dirty="0" smtClean="0"/>
          </a:p>
          <a:p>
            <a:pPr marL="171257" indent="-171257">
              <a:spcBef>
                <a:spcPct val="0"/>
              </a:spcBef>
              <a:buFontTx/>
              <a:buNone/>
            </a:pPr>
            <a:r>
              <a:rPr lang="fr-FR" altLang="fr-FR" dirty="0" smtClean="0"/>
              <a:t>Le degré de maitrise des compétences doit être analysé</a:t>
            </a:r>
            <a:r>
              <a:rPr lang="fr-FR" altLang="fr-FR" baseline="0" dirty="0" smtClean="0"/>
              <a:t> en </a:t>
            </a:r>
            <a:r>
              <a:rPr lang="fr-FR" altLang="fr-FR" dirty="0" smtClean="0"/>
              <a:t> lien avec les critères d’évaluation qui sont</a:t>
            </a:r>
          </a:p>
          <a:p>
            <a:pPr marL="171257" indent="-171257">
              <a:spcBef>
                <a:spcPct val="0"/>
              </a:spcBef>
              <a:buFontTx/>
              <a:buNone/>
            </a:pPr>
            <a:r>
              <a:rPr lang="fr-FR" altLang="fr-FR" dirty="0" smtClean="0"/>
              <a:t>- Qualité et actualité de l’analyse des spécificités de l’UC et, le cas échéant, de son insertion dans le réseau</a:t>
            </a:r>
          </a:p>
          <a:p>
            <a:pPr marL="171257" indent="-171257">
              <a:spcBef>
                <a:spcPct val="0"/>
              </a:spcBef>
              <a:buFontTx/>
              <a:buChar char="-"/>
            </a:pPr>
            <a:r>
              <a:rPr lang="fr-FR" altLang="fr-FR" dirty="0" smtClean="0"/>
              <a:t>Qualité du diagnostic et de la démarche qui y a conduit</a:t>
            </a:r>
          </a:p>
          <a:p>
            <a:pPr marL="171257" indent="-171257">
              <a:spcBef>
                <a:spcPct val="0"/>
              </a:spcBef>
              <a:buFontTx/>
              <a:buChar char="-"/>
            </a:pPr>
            <a:r>
              <a:rPr lang="fr-FR" altLang="fr-FR" dirty="0" smtClean="0"/>
              <a:t>Pertinence et réalisme de la préconisation</a:t>
            </a:r>
          </a:p>
          <a:p>
            <a:pPr marL="171257" indent="-171257">
              <a:spcBef>
                <a:spcPct val="0"/>
              </a:spcBef>
              <a:buFontTx/>
              <a:buChar char="-"/>
            </a:pPr>
            <a:r>
              <a:rPr lang="fr-FR" altLang="fr-FR" dirty="0" smtClean="0"/>
              <a:t>Repérage des implications humaines, financières, organisationnelles de la préconisation</a:t>
            </a:r>
          </a:p>
          <a:p>
            <a:pPr marL="171257" indent="-171257">
              <a:spcBef>
                <a:spcPct val="0"/>
              </a:spcBef>
              <a:buFontTx/>
              <a:buChar char="-"/>
            </a:pPr>
            <a:r>
              <a:rPr lang="fr-FR" altLang="fr-FR" dirty="0" smtClean="0"/>
              <a:t>Pertinence du suivi envisagé</a:t>
            </a:r>
          </a:p>
          <a:p>
            <a:pPr marL="171257" indent="-171257">
              <a:spcBef>
                <a:spcPct val="0"/>
              </a:spcBef>
              <a:buFontTx/>
              <a:buChar char="-"/>
            </a:pPr>
            <a:r>
              <a:rPr lang="fr-FR" altLang="fr-FR" dirty="0" smtClean="0"/>
              <a:t>Clarté et pertinence des explications et de l’argumentation </a:t>
            </a:r>
          </a:p>
          <a:p>
            <a:pPr marL="171257" indent="-171257">
              <a:spcBef>
                <a:spcPct val="0"/>
              </a:spcBef>
              <a:buFontTx/>
              <a:buChar char="-"/>
            </a:pPr>
            <a:endParaRPr lang="fr-FR" altLang="fr-FR" dirty="0" smtClean="0"/>
          </a:p>
        </p:txBody>
      </p:sp>
      <p:sp>
        <p:nvSpPr>
          <p:cNvPr id="49156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03054" indent="-270405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081621" indent="-216324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514269" indent="-216324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1946918" indent="-216324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379566" indent="-216324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812214" indent="-216324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244863" indent="-216324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677511" indent="-216324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16B4A9A-3D68-45C6-BD6C-51FE02985D71}" type="slidenum">
              <a:rPr lang="fr-FR" alt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34</a:t>
            </a:fld>
            <a:endParaRPr lang="fr-FR" altLang="fr-FR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fr-FR" dirty="0" smtClean="0"/>
              <a:t> les compétences C1 et C2 relèvent exclusivement de l’épreuve écrite de MGUC =&gt; plus de doublon avec l’épreuve d’ACRC (C12, C21 et C52sont désormais exclus</a:t>
            </a:r>
            <a:r>
              <a:rPr lang="fr-FR" baseline="0" dirty="0" smtClean="0"/>
              <a:t> </a:t>
            </a:r>
            <a:r>
              <a:rPr lang="fr-FR" dirty="0" smtClean="0"/>
              <a:t>d’ACRC)</a:t>
            </a:r>
          </a:p>
          <a:p>
            <a:pPr>
              <a:buFont typeface="Arial" pitchFamily="34" charset="0"/>
              <a:buChar char="•"/>
            </a:pPr>
            <a:r>
              <a:rPr lang="fr-FR" dirty="0" smtClean="0"/>
              <a:t>L’épreuve d’ACRC valide les 5 domaines de compétences: C41; C42; C53; C54 et C6 avec</a:t>
            </a:r>
            <a:r>
              <a:rPr lang="fr-FR" baseline="0" dirty="0" smtClean="0"/>
              <a:t> </a:t>
            </a:r>
            <a:r>
              <a:rPr lang="fr-FR" dirty="0" smtClean="0"/>
              <a:t>obligation d’1 fiche d’activité par domaine de compétence (sauf 2 fiches pour C6) pour les étudiants passant l’épreuve en ponctuel</a:t>
            </a:r>
          </a:p>
          <a:p>
            <a:pPr>
              <a:buFont typeface="Arial" pitchFamily="34" charset="0"/>
              <a:buChar char="•"/>
            </a:pPr>
            <a:r>
              <a:rPr lang="fr-FR" dirty="0" smtClean="0"/>
              <a:t>L’épreuve de PDUC est clairement recentrée sur 3 domaines de compétences (C3, C43, C51) qui doivent être tous les 3 couverts (compétences cumulées</a:t>
            </a:r>
            <a:r>
              <a:rPr lang="fr-FR" baseline="0" dirty="0" smtClean="0"/>
              <a:t> =  en plus de la compétence C3, le projet doit à la fois développer et maintenir la clientèle (C43) ET également conduire à élaborer une offre commerciale adaptée à la clientèle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8B2E90-497D-41BA-B49C-98FCAA10EA3C}" type="slidenum">
              <a:rPr lang="fr-FR" smtClean="0"/>
              <a:pPr/>
              <a:t>3</a:t>
            </a:fld>
            <a:endParaRPr lang="fr-FR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171257" indent="-171257">
              <a:spcBef>
                <a:spcPct val="0"/>
              </a:spcBef>
              <a:buFontTx/>
              <a:buChar char="-"/>
            </a:pPr>
            <a:endParaRPr lang="fr-FR" altLang="fr-FR" dirty="0" smtClean="0"/>
          </a:p>
          <a:p>
            <a:pPr marL="171257" indent="-171257">
              <a:spcBef>
                <a:spcPct val="0"/>
              </a:spcBef>
              <a:buFontTx/>
              <a:buNone/>
            </a:pPr>
            <a:r>
              <a:rPr lang="fr-FR" altLang="fr-FR" dirty="0" smtClean="0"/>
              <a:t>Le degré de maitrise des compétences doit être analysé</a:t>
            </a:r>
            <a:r>
              <a:rPr lang="fr-FR" altLang="fr-FR" baseline="0" dirty="0" smtClean="0"/>
              <a:t> en </a:t>
            </a:r>
            <a:r>
              <a:rPr lang="fr-FR" altLang="fr-FR" dirty="0" smtClean="0"/>
              <a:t> lien avec les critères d’évaluation qui sont</a:t>
            </a:r>
          </a:p>
          <a:p>
            <a:pPr marL="171257" indent="-171257">
              <a:spcBef>
                <a:spcPct val="0"/>
              </a:spcBef>
              <a:buFontTx/>
              <a:buNone/>
            </a:pPr>
            <a:r>
              <a:rPr lang="fr-FR" altLang="fr-FR" dirty="0" smtClean="0"/>
              <a:t>- Qualité et actualité de l’analyse des spécificités de l’UC et, le cas échéant, de son insertion dans le réseau</a:t>
            </a:r>
          </a:p>
          <a:p>
            <a:pPr marL="171257" indent="-171257">
              <a:spcBef>
                <a:spcPct val="0"/>
              </a:spcBef>
              <a:buFontTx/>
              <a:buChar char="-"/>
            </a:pPr>
            <a:r>
              <a:rPr lang="fr-FR" altLang="fr-FR" dirty="0" smtClean="0"/>
              <a:t>Qualité du diagnostic et de la démarche qui y a conduit</a:t>
            </a:r>
          </a:p>
          <a:p>
            <a:pPr marL="171257" indent="-171257">
              <a:spcBef>
                <a:spcPct val="0"/>
              </a:spcBef>
              <a:buFontTx/>
              <a:buChar char="-"/>
            </a:pPr>
            <a:r>
              <a:rPr lang="fr-FR" altLang="fr-FR" dirty="0" smtClean="0"/>
              <a:t>Pertinence et réalisme de la préconisation</a:t>
            </a:r>
          </a:p>
          <a:p>
            <a:pPr marL="171257" indent="-171257">
              <a:spcBef>
                <a:spcPct val="0"/>
              </a:spcBef>
              <a:buFontTx/>
              <a:buChar char="-"/>
            </a:pPr>
            <a:r>
              <a:rPr lang="fr-FR" altLang="fr-FR" dirty="0" smtClean="0"/>
              <a:t>Repérage des implications humaines, financières, organisationnelles de la préconisation</a:t>
            </a:r>
          </a:p>
          <a:p>
            <a:pPr marL="171257" indent="-171257">
              <a:spcBef>
                <a:spcPct val="0"/>
              </a:spcBef>
              <a:buFontTx/>
              <a:buChar char="-"/>
            </a:pPr>
            <a:r>
              <a:rPr lang="fr-FR" altLang="fr-FR" dirty="0" smtClean="0"/>
              <a:t>Pertinence du suivi envisagé</a:t>
            </a:r>
          </a:p>
          <a:p>
            <a:pPr marL="171257" indent="-171257">
              <a:spcBef>
                <a:spcPct val="0"/>
              </a:spcBef>
              <a:buFontTx/>
              <a:buChar char="-"/>
            </a:pPr>
            <a:r>
              <a:rPr lang="fr-FR" altLang="fr-FR" dirty="0" smtClean="0"/>
              <a:t>Clarté et pertinence des explications et de l’argumentation </a:t>
            </a:r>
          </a:p>
          <a:p>
            <a:pPr marL="171257" indent="-171257">
              <a:spcBef>
                <a:spcPct val="0"/>
              </a:spcBef>
              <a:buFontTx/>
              <a:buChar char="-"/>
            </a:pPr>
            <a:endParaRPr lang="fr-FR" altLang="fr-FR" dirty="0" smtClean="0"/>
          </a:p>
        </p:txBody>
      </p:sp>
      <p:sp>
        <p:nvSpPr>
          <p:cNvPr id="49156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03054" indent="-270405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081621" indent="-216324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514269" indent="-216324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1946918" indent="-216324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379566" indent="-216324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812214" indent="-216324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244863" indent="-216324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677511" indent="-216324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16B4A9A-3D68-45C6-BD6C-51FE02985D71}" type="slidenum">
              <a:rPr lang="fr-FR" alt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35</a:t>
            </a:fld>
            <a:endParaRPr lang="fr-FR" altLang="fr-FR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171257" indent="-171257">
              <a:spcBef>
                <a:spcPct val="0"/>
              </a:spcBef>
              <a:buFontTx/>
              <a:buChar char="-"/>
            </a:pPr>
            <a:endParaRPr lang="fr-FR" altLang="fr-FR" dirty="0" smtClean="0"/>
          </a:p>
          <a:p>
            <a:pPr marL="171257" indent="-171257">
              <a:spcBef>
                <a:spcPct val="0"/>
              </a:spcBef>
              <a:buFontTx/>
              <a:buNone/>
            </a:pPr>
            <a:r>
              <a:rPr lang="fr-FR" altLang="fr-FR" dirty="0" smtClean="0"/>
              <a:t>Le degré de maitrise des compétences doit être analysé</a:t>
            </a:r>
            <a:r>
              <a:rPr lang="fr-FR" altLang="fr-FR" baseline="0" dirty="0" smtClean="0"/>
              <a:t> en </a:t>
            </a:r>
            <a:r>
              <a:rPr lang="fr-FR" altLang="fr-FR" dirty="0" smtClean="0"/>
              <a:t> lien avec les critères d’évaluation qui sont</a:t>
            </a:r>
          </a:p>
          <a:p>
            <a:pPr marL="171257" indent="-171257">
              <a:spcBef>
                <a:spcPct val="0"/>
              </a:spcBef>
              <a:buFontTx/>
              <a:buNone/>
            </a:pPr>
            <a:r>
              <a:rPr lang="fr-FR" altLang="fr-FR" dirty="0" smtClean="0"/>
              <a:t>- Qualité et actualité de l’analyse des spécificités de l’UC et, le cas échéant, de son insertion dans le réseau</a:t>
            </a:r>
          </a:p>
          <a:p>
            <a:pPr marL="171257" indent="-171257">
              <a:spcBef>
                <a:spcPct val="0"/>
              </a:spcBef>
              <a:buFontTx/>
              <a:buChar char="-"/>
            </a:pPr>
            <a:r>
              <a:rPr lang="fr-FR" altLang="fr-FR" dirty="0" smtClean="0"/>
              <a:t>Qualité du diagnostic et de la démarche qui y a conduit</a:t>
            </a:r>
          </a:p>
          <a:p>
            <a:pPr marL="171257" indent="-171257">
              <a:spcBef>
                <a:spcPct val="0"/>
              </a:spcBef>
              <a:buFontTx/>
              <a:buChar char="-"/>
            </a:pPr>
            <a:r>
              <a:rPr lang="fr-FR" altLang="fr-FR" dirty="0" smtClean="0"/>
              <a:t>Pertinence et réalisme de la préconisation</a:t>
            </a:r>
          </a:p>
          <a:p>
            <a:pPr marL="171257" indent="-171257">
              <a:spcBef>
                <a:spcPct val="0"/>
              </a:spcBef>
              <a:buFontTx/>
              <a:buChar char="-"/>
            </a:pPr>
            <a:r>
              <a:rPr lang="fr-FR" altLang="fr-FR" dirty="0" smtClean="0"/>
              <a:t>Repérage des implications humaines, financières, organisationnelles de la préconisation</a:t>
            </a:r>
          </a:p>
          <a:p>
            <a:pPr marL="171257" indent="-171257">
              <a:spcBef>
                <a:spcPct val="0"/>
              </a:spcBef>
              <a:buFontTx/>
              <a:buChar char="-"/>
            </a:pPr>
            <a:r>
              <a:rPr lang="fr-FR" altLang="fr-FR" dirty="0" smtClean="0"/>
              <a:t>Pertinence du suivi envisagé</a:t>
            </a:r>
          </a:p>
          <a:p>
            <a:pPr marL="171257" indent="-171257">
              <a:spcBef>
                <a:spcPct val="0"/>
              </a:spcBef>
              <a:buFontTx/>
              <a:buChar char="-"/>
            </a:pPr>
            <a:r>
              <a:rPr lang="fr-FR" altLang="fr-FR" dirty="0" smtClean="0"/>
              <a:t>Clarté et pertinence des explications et de l’argumentation </a:t>
            </a:r>
          </a:p>
          <a:p>
            <a:pPr marL="171257" indent="-171257">
              <a:spcBef>
                <a:spcPct val="0"/>
              </a:spcBef>
              <a:buFontTx/>
              <a:buChar char="-"/>
            </a:pPr>
            <a:endParaRPr lang="fr-FR" altLang="fr-FR" dirty="0" smtClean="0"/>
          </a:p>
        </p:txBody>
      </p:sp>
      <p:sp>
        <p:nvSpPr>
          <p:cNvPr id="49156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03054" indent="-270405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081621" indent="-216324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514269" indent="-216324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1946918" indent="-216324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379566" indent="-216324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812214" indent="-216324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244863" indent="-216324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677511" indent="-216324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16B4A9A-3D68-45C6-BD6C-51FE02985D71}" type="slidenum">
              <a:rPr lang="fr-FR" alt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36</a:t>
            </a:fld>
            <a:endParaRPr lang="fr-FR" altLang="fr-FR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171257" indent="-171257">
              <a:spcBef>
                <a:spcPct val="0"/>
              </a:spcBef>
              <a:buFontTx/>
              <a:buChar char="-"/>
            </a:pPr>
            <a:endParaRPr lang="fr-FR" altLang="fr-FR" dirty="0" smtClean="0"/>
          </a:p>
          <a:p>
            <a:pPr marL="171257" indent="-171257">
              <a:spcBef>
                <a:spcPct val="0"/>
              </a:spcBef>
              <a:buFontTx/>
              <a:buNone/>
            </a:pPr>
            <a:r>
              <a:rPr lang="fr-FR" altLang="fr-FR" dirty="0" smtClean="0"/>
              <a:t>Le degré de maitrise des compétences doit être analysé</a:t>
            </a:r>
            <a:r>
              <a:rPr lang="fr-FR" altLang="fr-FR" baseline="0" dirty="0" smtClean="0"/>
              <a:t> en </a:t>
            </a:r>
            <a:r>
              <a:rPr lang="fr-FR" altLang="fr-FR" dirty="0" smtClean="0"/>
              <a:t> lien avec les critères d’évaluation qui sont</a:t>
            </a:r>
          </a:p>
          <a:p>
            <a:pPr marL="171257" indent="-171257">
              <a:spcBef>
                <a:spcPct val="0"/>
              </a:spcBef>
              <a:buFontTx/>
              <a:buNone/>
            </a:pPr>
            <a:r>
              <a:rPr lang="fr-FR" altLang="fr-FR" dirty="0" smtClean="0"/>
              <a:t>- Qualité et actualité de l’analyse des spécificités de l’UC et, le cas échéant, de son insertion dans le réseau</a:t>
            </a:r>
          </a:p>
          <a:p>
            <a:pPr marL="171257" indent="-171257">
              <a:spcBef>
                <a:spcPct val="0"/>
              </a:spcBef>
              <a:buFontTx/>
              <a:buChar char="-"/>
            </a:pPr>
            <a:r>
              <a:rPr lang="fr-FR" altLang="fr-FR" dirty="0" smtClean="0"/>
              <a:t>Qualité du diagnostic et de la démarche qui y a conduit</a:t>
            </a:r>
          </a:p>
          <a:p>
            <a:pPr marL="171257" indent="-171257">
              <a:spcBef>
                <a:spcPct val="0"/>
              </a:spcBef>
              <a:buFontTx/>
              <a:buChar char="-"/>
            </a:pPr>
            <a:r>
              <a:rPr lang="fr-FR" altLang="fr-FR" dirty="0" smtClean="0"/>
              <a:t>Pertinence et réalisme de la préconisation</a:t>
            </a:r>
          </a:p>
          <a:p>
            <a:pPr marL="171257" indent="-171257">
              <a:spcBef>
                <a:spcPct val="0"/>
              </a:spcBef>
              <a:buFontTx/>
              <a:buChar char="-"/>
            </a:pPr>
            <a:r>
              <a:rPr lang="fr-FR" altLang="fr-FR" dirty="0" smtClean="0"/>
              <a:t>Repérage des implications humaines, financières, organisationnelles de la préconisation</a:t>
            </a:r>
          </a:p>
          <a:p>
            <a:pPr marL="171257" indent="-171257">
              <a:spcBef>
                <a:spcPct val="0"/>
              </a:spcBef>
              <a:buFontTx/>
              <a:buChar char="-"/>
            </a:pPr>
            <a:r>
              <a:rPr lang="fr-FR" altLang="fr-FR" dirty="0" smtClean="0"/>
              <a:t>Pertinence du suivi envisagé</a:t>
            </a:r>
          </a:p>
          <a:p>
            <a:pPr marL="171257" indent="-171257">
              <a:spcBef>
                <a:spcPct val="0"/>
              </a:spcBef>
              <a:buFontTx/>
              <a:buChar char="-"/>
            </a:pPr>
            <a:r>
              <a:rPr lang="fr-FR" altLang="fr-FR" dirty="0" smtClean="0"/>
              <a:t>Clarté et pertinence des explications et de l’argumentation </a:t>
            </a:r>
          </a:p>
          <a:p>
            <a:pPr marL="171257" indent="-171257">
              <a:spcBef>
                <a:spcPct val="0"/>
              </a:spcBef>
              <a:buFontTx/>
              <a:buChar char="-"/>
            </a:pPr>
            <a:endParaRPr lang="fr-FR" altLang="fr-FR" dirty="0" smtClean="0"/>
          </a:p>
        </p:txBody>
      </p:sp>
      <p:sp>
        <p:nvSpPr>
          <p:cNvPr id="49156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03054" indent="-270405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081621" indent="-216324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514269" indent="-216324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1946918" indent="-216324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379566" indent="-216324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812214" indent="-216324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244863" indent="-216324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677511" indent="-216324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16B4A9A-3D68-45C6-BD6C-51FE02985D71}" type="slidenum">
              <a:rPr lang="fr-FR" alt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37</a:t>
            </a:fld>
            <a:endParaRPr lang="fr-FR" altLang="fr-FR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171257" indent="-171257">
              <a:spcBef>
                <a:spcPct val="0"/>
              </a:spcBef>
              <a:buFontTx/>
              <a:buChar char="-"/>
            </a:pPr>
            <a:endParaRPr lang="fr-FR" altLang="fr-FR" dirty="0" smtClean="0"/>
          </a:p>
          <a:p>
            <a:pPr marL="171257" indent="-171257">
              <a:spcBef>
                <a:spcPct val="0"/>
              </a:spcBef>
              <a:buFontTx/>
              <a:buNone/>
            </a:pPr>
            <a:r>
              <a:rPr lang="fr-FR" altLang="fr-FR" dirty="0" smtClean="0"/>
              <a:t>Le degré de maitrise des compétences doit être analysé</a:t>
            </a:r>
            <a:r>
              <a:rPr lang="fr-FR" altLang="fr-FR" baseline="0" dirty="0" smtClean="0"/>
              <a:t> en </a:t>
            </a:r>
            <a:r>
              <a:rPr lang="fr-FR" altLang="fr-FR" dirty="0" smtClean="0"/>
              <a:t> lien avec les critères d’évaluation qui sont</a:t>
            </a:r>
          </a:p>
          <a:p>
            <a:pPr marL="171257" indent="-171257">
              <a:spcBef>
                <a:spcPct val="0"/>
              </a:spcBef>
              <a:buFontTx/>
              <a:buNone/>
            </a:pPr>
            <a:r>
              <a:rPr lang="fr-FR" altLang="fr-FR" dirty="0" smtClean="0"/>
              <a:t>- Qualité et actualité de l’analyse des spécificités de l’UC et, le cas échéant, de son insertion dans le réseau</a:t>
            </a:r>
          </a:p>
          <a:p>
            <a:pPr marL="171257" indent="-171257">
              <a:spcBef>
                <a:spcPct val="0"/>
              </a:spcBef>
              <a:buFontTx/>
              <a:buChar char="-"/>
            </a:pPr>
            <a:r>
              <a:rPr lang="fr-FR" altLang="fr-FR" dirty="0" smtClean="0"/>
              <a:t>Qualité du diagnostic et de la démarche qui y a conduit</a:t>
            </a:r>
          </a:p>
          <a:p>
            <a:pPr marL="171257" indent="-171257">
              <a:spcBef>
                <a:spcPct val="0"/>
              </a:spcBef>
              <a:buFontTx/>
              <a:buChar char="-"/>
            </a:pPr>
            <a:r>
              <a:rPr lang="fr-FR" altLang="fr-FR" dirty="0" smtClean="0"/>
              <a:t>Pertinence et réalisme de la préconisation</a:t>
            </a:r>
          </a:p>
          <a:p>
            <a:pPr marL="171257" indent="-171257">
              <a:spcBef>
                <a:spcPct val="0"/>
              </a:spcBef>
              <a:buFontTx/>
              <a:buChar char="-"/>
            </a:pPr>
            <a:r>
              <a:rPr lang="fr-FR" altLang="fr-FR" dirty="0" smtClean="0"/>
              <a:t>Repérage des implications humaines, financières, organisationnelles de la préconisation</a:t>
            </a:r>
          </a:p>
          <a:p>
            <a:pPr marL="171257" indent="-171257">
              <a:spcBef>
                <a:spcPct val="0"/>
              </a:spcBef>
              <a:buFontTx/>
              <a:buChar char="-"/>
            </a:pPr>
            <a:r>
              <a:rPr lang="fr-FR" altLang="fr-FR" dirty="0" smtClean="0"/>
              <a:t>Pertinence du suivi envisagé</a:t>
            </a:r>
          </a:p>
          <a:p>
            <a:pPr marL="171257" indent="-171257">
              <a:spcBef>
                <a:spcPct val="0"/>
              </a:spcBef>
              <a:buFontTx/>
              <a:buChar char="-"/>
            </a:pPr>
            <a:r>
              <a:rPr lang="fr-FR" altLang="fr-FR" dirty="0" smtClean="0"/>
              <a:t>Clarté et pertinence des explications et de l’argumentation </a:t>
            </a:r>
          </a:p>
          <a:p>
            <a:pPr marL="171257" indent="-171257">
              <a:spcBef>
                <a:spcPct val="0"/>
              </a:spcBef>
              <a:buFontTx/>
              <a:buChar char="-"/>
            </a:pPr>
            <a:endParaRPr lang="fr-FR" altLang="fr-FR" dirty="0" smtClean="0"/>
          </a:p>
        </p:txBody>
      </p:sp>
      <p:sp>
        <p:nvSpPr>
          <p:cNvPr id="49156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03054" indent="-270405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081621" indent="-216324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514269" indent="-216324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1946918" indent="-216324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379566" indent="-216324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812214" indent="-216324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244863" indent="-216324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677511" indent="-216324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16B4A9A-3D68-45C6-BD6C-51FE02985D71}" type="slidenum">
              <a:rPr lang="fr-FR" alt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38</a:t>
            </a:fld>
            <a:endParaRPr lang="fr-FR" altLang="fr-FR" smtClean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pPr>
              <a:defRPr/>
            </a:pPr>
            <a:r>
              <a:rPr lang="fr-FR" dirty="0" smtClean="0"/>
              <a:t>Quelle que soit la compétence développée les critères d’aide à l’évaluation peuvent être utilisés </a:t>
            </a:r>
          </a:p>
          <a:p>
            <a:pPr>
              <a:defRPr/>
            </a:pPr>
            <a:endParaRPr lang="fr-FR" dirty="0" smtClean="0"/>
          </a:p>
          <a:p>
            <a:pPr>
              <a:defRPr/>
            </a:pPr>
            <a:r>
              <a:rPr lang="fr-FR" dirty="0" smtClean="0"/>
              <a:t>Pour mémoire les critères d’évaluation de l’épreuve sont : </a:t>
            </a:r>
          </a:p>
          <a:p>
            <a:pPr marL="171404" indent="-171404">
              <a:buFontTx/>
              <a:buChar char="-"/>
              <a:defRPr/>
            </a:pPr>
            <a:r>
              <a:rPr lang="fr-FR" dirty="0" smtClean="0"/>
              <a:t>Qualité et actualité de l’analyse des spécificités de l’UC et, le cas échéant, de son insertion dans le réseau</a:t>
            </a:r>
          </a:p>
          <a:p>
            <a:pPr marL="171404" indent="-171404">
              <a:buFontTx/>
              <a:buChar char="-"/>
              <a:defRPr/>
            </a:pPr>
            <a:r>
              <a:rPr lang="fr-FR" dirty="0" smtClean="0"/>
              <a:t>Qualité du diagnostic et de la démarche qui y a conduit</a:t>
            </a:r>
          </a:p>
          <a:p>
            <a:pPr marL="171404" indent="-171404">
              <a:buFontTx/>
              <a:buChar char="-"/>
              <a:defRPr/>
            </a:pPr>
            <a:r>
              <a:rPr lang="fr-FR" dirty="0" smtClean="0"/>
              <a:t>Pertinence et réalisme de la préconisation</a:t>
            </a:r>
          </a:p>
          <a:p>
            <a:pPr marL="171404" indent="-171404">
              <a:buFontTx/>
              <a:buChar char="-"/>
              <a:defRPr/>
            </a:pPr>
            <a:r>
              <a:rPr lang="fr-FR" dirty="0" smtClean="0"/>
              <a:t>Repérage des implications humaines, financières, organisationnelles de la préconisation</a:t>
            </a:r>
          </a:p>
          <a:p>
            <a:pPr marL="171404" indent="-171404">
              <a:buFontTx/>
              <a:buChar char="-"/>
              <a:defRPr/>
            </a:pPr>
            <a:r>
              <a:rPr lang="fr-FR" dirty="0" smtClean="0"/>
              <a:t>Clarté et pertinence des explications et de l’argumentation </a:t>
            </a:r>
          </a:p>
          <a:p>
            <a:pPr>
              <a:defRPr/>
            </a:pPr>
            <a:endParaRPr lang="fr-FR" dirty="0" smtClean="0"/>
          </a:p>
          <a:p>
            <a:pPr>
              <a:defRPr/>
            </a:pPr>
            <a:r>
              <a:rPr lang="fr-FR" dirty="0" smtClean="0"/>
              <a:t>Concevoir le projet : le définir (</a:t>
            </a:r>
            <a:r>
              <a:rPr lang="fr-FR" dirty="0" err="1" smtClean="0"/>
              <a:t>obj</a:t>
            </a:r>
            <a:r>
              <a:rPr lang="fr-FR" dirty="0" smtClean="0"/>
              <a:t>, étapes, tâches, moyens humains, matériels, financiers, durée) établir le cahier des charges  (formalisation, cohérence )</a:t>
            </a:r>
          </a:p>
          <a:p>
            <a:pPr marL="171404" indent="-171404">
              <a:buFontTx/>
              <a:buChar char="-"/>
              <a:defRPr/>
            </a:pPr>
            <a:r>
              <a:rPr lang="fr-FR" dirty="0" smtClean="0"/>
              <a:t>Pour la conception nécessité de mobiliser des informations (PAC, autonomie de L’UC, consignes, recommandations, …</a:t>
            </a:r>
          </a:p>
          <a:p>
            <a:pPr marL="171404" indent="-171404">
              <a:buFontTx/>
              <a:buChar char="-"/>
              <a:defRPr/>
            </a:pPr>
            <a:r>
              <a:rPr lang="fr-FR" dirty="0" smtClean="0"/>
              <a:t>Définir un objectif </a:t>
            </a:r>
            <a:r>
              <a:rPr lang="fr-FR" dirty="0" err="1" smtClean="0"/>
              <a:t>fct</a:t>
            </a:r>
            <a:r>
              <a:rPr lang="fr-FR" dirty="0" smtClean="0"/>
              <a:t> de la nature du projet</a:t>
            </a:r>
          </a:p>
          <a:p>
            <a:pPr marL="171404" indent="-171404">
              <a:buFontTx/>
              <a:buChar char="-"/>
              <a:defRPr/>
            </a:pPr>
            <a:r>
              <a:rPr lang="fr-FR" dirty="0" smtClean="0"/>
              <a:t>Analyse des contraintes, PAC…</a:t>
            </a:r>
          </a:p>
          <a:p>
            <a:pPr marL="171404" indent="-171404">
              <a:buFontTx/>
              <a:buChar char="-"/>
              <a:defRPr/>
            </a:pPr>
            <a:r>
              <a:rPr lang="fr-FR" dirty="0" smtClean="0"/>
              <a:t>Préconise des choix, une démarche, des étapes, …</a:t>
            </a:r>
          </a:p>
          <a:p>
            <a:pPr marL="171404" indent="-171404">
              <a:buFontTx/>
              <a:buChar char="-"/>
              <a:defRPr/>
            </a:pPr>
            <a:r>
              <a:rPr lang="fr-FR" dirty="0" smtClean="0"/>
              <a:t>Utilise une démarche projet</a:t>
            </a:r>
          </a:p>
          <a:p>
            <a:pPr marL="171404" indent="-171404">
              <a:buFontTx/>
              <a:buChar char="-"/>
              <a:defRPr/>
            </a:pPr>
            <a:r>
              <a:rPr lang="fr-FR" dirty="0" smtClean="0"/>
              <a:t>Mobilise des outils : logiciel de gestion de projet</a:t>
            </a:r>
          </a:p>
          <a:p>
            <a:pPr marL="171404" indent="-171404">
              <a:buFontTx/>
              <a:buChar char="-"/>
              <a:defRPr/>
            </a:pPr>
            <a:r>
              <a:rPr lang="fr-FR" dirty="0" smtClean="0"/>
              <a:t>Repère des implications: pertinence de la période du projet, sur le </a:t>
            </a:r>
            <a:r>
              <a:rPr lang="fr-FR" dirty="0" err="1" smtClean="0"/>
              <a:t>fct</a:t>
            </a:r>
            <a:r>
              <a:rPr lang="fr-FR" dirty="0" smtClean="0"/>
              <a:t> de l’équipe…</a:t>
            </a:r>
            <a:br>
              <a:rPr lang="fr-FR" dirty="0" smtClean="0"/>
            </a:br>
            <a:r>
              <a:rPr lang="fr-FR" dirty="0" smtClean="0"/>
              <a:t>argumente </a:t>
            </a:r>
          </a:p>
          <a:p>
            <a:pPr>
              <a:defRPr/>
            </a:pPr>
            <a:endParaRPr lang="fr-FR" dirty="0" smtClean="0"/>
          </a:p>
          <a:p>
            <a:pPr>
              <a:defRPr/>
            </a:pPr>
            <a:endParaRPr lang="fr-FR" dirty="0" smtClean="0"/>
          </a:p>
          <a:p>
            <a:pPr>
              <a:defRPr/>
            </a:pPr>
            <a:r>
              <a:rPr lang="fr-FR" dirty="0" smtClean="0"/>
              <a:t>Conduire le projet : constituer et animer l’équipe ( </a:t>
            </a:r>
            <a:r>
              <a:rPr lang="fr-FR" dirty="0" err="1" smtClean="0"/>
              <a:t>orga</a:t>
            </a:r>
            <a:r>
              <a:rPr lang="fr-FR" dirty="0" smtClean="0"/>
              <a:t> en </a:t>
            </a:r>
            <a:r>
              <a:rPr lang="fr-FR" dirty="0" err="1" smtClean="0"/>
              <a:t>fct</a:t>
            </a:r>
            <a:r>
              <a:rPr lang="fr-FR" dirty="0" smtClean="0"/>
              <a:t> de objectifs, </a:t>
            </a:r>
            <a:r>
              <a:rPr lang="fr-FR" dirty="0" err="1" smtClean="0"/>
              <a:t>défintion</a:t>
            </a:r>
            <a:r>
              <a:rPr lang="fr-FR" dirty="0" smtClean="0"/>
              <a:t> des rôles, communication…), suivi du projet (respect des contraintes, coordination, bilans et points d’étapes, actions correctrices…)</a:t>
            </a:r>
          </a:p>
          <a:p>
            <a:pPr>
              <a:defRPr/>
            </a:pPr>
            <a:endParaRPr lang="fr-FR" dirty="0" smtClean="0"/>
          </a:p>
          <a:p>
            <a:pPr>
              <a:defRPr/>
            </a:pPr>
            <a:r>
              <a:rPr lang="fr-FR" dirty="0" smtClean="0"/>
              <a:t>Évaluer le projet  </a:t>
            </a:r>
          </a:p>
          <a:p>
            <a:pPr>
              <a:defRPr/>
            </a:pPr>
            <a:endParaRPr lang="fr-FR" dirty="0" smtClean="0"/>
          </a:p>
          <a:p>
            <a:pPr>
              <a:defRPr/>
            </a:pPr>
            <a:r>
              <a:rPr lang="fr-FR" dirty="0" smtClean="0"/>
              <a:t>Sur les compétences métier même démarche </a:t>
            </a:r>
          </a:p>
          <a:p>
            <a:pPr>
              <a:defRPr/>
            </a:pPr>
            <a:r>
              <a:rPr lang="fr-FR" dirty="0" smtClean="0"/>
              <a:t>Développer et maintenir la clientèle :</a:t>
            </a:r>
          </a:p>
          <a:p>
            <a:pPr marL="171404" indent="-171404">
              <a:buFontTx/>
              <a:buChar char="-"/>
              <a:defRPr/>
            </a:pPr>
            <a:r>
              <a:rPr lang="fr-FR" dirty="0" smtClean="0"/>
              <a:t>mobiliser des informations typologie de la clientèle, marché local…</a:t>
            </a:r>
          </a:p>
          <a:p>
            <a:pPr marL="171404" indent="-171404">
              <a:buFontTx/>
              <a:buChar char="-"/>
              <a:defRPr/>
            </a:pPr>
            <a:r>
              <a:rPr lang="fr-FR" dirty="0" smtClean="0"/>
              <a:t>définir un objectif : de fréquentation , de vente, de PDM… de satisfaction de la clientèle</a:t>
            </a:r>
          </a:p>
          <a:p>
            <a:pPr marL="171404" indent="-171404">
              <a:buFontTx/>
              <a:buChar char="-"/>
              <a:defRPr/>
            </a:pPr>
            <a:r>
              <a:rPr lang="fr-FR" dirty="0" smtClean="0"/>
              <a:t>Analyse des contraintes: PAC, budget disponibles</a:t>
            </a:r>
          </a:p>
          <a:p>
            <a:pPr marL="171404" indent="-171404">
              <a:buFontTx/>
              <a:buChar char="-"/>
              <a:defRPr/>
            </a:pPr>
            <a:r>
              <a:rPr lang="fr-FR" dirty="0" smtClean="0"/>
              <a:t>Préconise des choix , une démarche, des étapes, des moyens et supports de communication</a:t>
            </a:r>
          </a:p>
          <a:p>
            <a:pPr marL="171404" indent="-171404">
              <a:buFontTx/>
              <a:buChar char="-"/>
              <a:defRPr/>
            </a:pPr>
            <a:r>
              <a:rPr lang="fr-FR" dirty="0" smtClean="0"/>
              <a:t>Utilise une démarche ; celle de l’organisation d’une opération commerciale par exemple, préconisations réseau sur l’</a:t>
            </a:r>
            <a:r>
              <a:rPr lang="fr-FR" dirty="0" err="1" smtClean="0"/>
              <a:t>orga</a:t>
            </a:r>
            <a:r>
              <a:rPr lang="fr-FR" dirty="0" smtClean="0"/>
              <a:t> d’une animation </a:t>
            </a:r>
          </a:p>
          <a:p>
            <a:pPr marL="171404" indent="-171404">
              <a:buFontTx/>
              <a:buChar char="-"/>
              <a:defRPr/>
            </a:pPr>
            <a:r>
              <a:rPr lang="fr-FR" dirty="0" smtClean="0"/>
              <a:t>Mobilise des outils : logiciels, BDD, intranet, budget </a:t>
            </a:r>
          </a:p>
          <a:p>
            <a:pPr marL="171404" indent="-171404">
              <a:buFontTx/>
              <a:buChar char="-"/>
              <a:defRPr/>
            </a:pPr>
            <a:r>
              <a:rPr lang="fr-FR" dirty="0" smtClean="0"/>
              <a:t>Repère des implications: suivi des résultats, des opérations, </a:t>
            </a:r>
          </a:p>
          <a:p>
            <a:pPr marL="171404" indent="-171404">
              <a:buFontTx/>
              <a:buChar char="-"/>
              <a:defRPr/>
            </a:pPr>
            <a:r>
              <a:rPr lang="fr-FR" dirty="0" smtClean="0"/>
              <a:t>argumente </a:t>
            </a:r>
          </a:p>
          <a:p>
            <a:pPr>
              <a:defRPr/>
            </a:pPr>
            <a:endParaRPr lang="fr-FR" dirty="0" smtClean="0"/>
          </a:p>
          <a:p>
            <a:pPr>
              <a:defRPr/>
            </a:pPr>
            <a:r>
              <a:rPr lang="fr-FR" dirty="0" smtClean="0"/>
              <a:t>- </a:t>
            </a:r>
            <a:endParaRPr lang="fr-FR" dirty="0"/>
          </a:p>
        </p:txBody>
      </p:sp>
      <p:sp>
        <p:nvSpPr>
          <p:cNvPr id="50180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03054" indent="-270405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081621" indent="-216324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514269" indent="-216324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1946918" indent="-216324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379566" indent="-216324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812214" indent="-216324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244863" indent="-216324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677511" indent="-216324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F52E78-C3CF-4297-982D-A51D9FD33295}" type="slidenum">
              <a:rPr lang="fr-FR" alt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39</a:t>
            </a:fld>
            <a:endParaRPr lang="fr-FR" altLang="fr-FR" smtClean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fr-FR" dirty="0" smtClean="0"/>
              <a:t>Pour mémoire les critères d’évaluation de l’épreuve sont : </a:t>
            </a:r>
          </a:p>
          <a:p>
            <a:pPr marL="171404" indent="-171404">
              <a:buFontTx/>
              <a:buChar char="-"/>
              <a:defRPr/>
            </a:pPr>
            <a:r>
              <a:rPr lang="fr-FR" dirty="0" smtClean="0"/>
              <a:t>Qualité et actualité de l’analyse des spécificités de l’UC et, le cas échéant, de son insertion dans le réseau</a:t>
            </a:r>
          </a:p>
          <a:p>
            <a:pPr marL="171404" indent="-171404">
              <a:buFontTx/>
              <a:buChar char="-"/>
              <a:defRPr/>
            </a:pPr>
            <a:r>
              <a:rPr lang="fr-FR" dirty="0" smtClean="0"/>
              <a:t>Qualité du diagnostic et de la démarche qui y a conduit</a:t>
            </a:r>
          </a:p>
          <a:p>
            <a:pPr marL="171404" indent="-171404">
              <a:buFontTx/>
              <a:buChar char="-"/>
              <a:defRPr/>
            </a:pPr>
            <a:r>
              <a:rPr lang="fr-FR" dirty="0" smtClean="0"/>
              <a:t>Pertinence et réalisme de la préconisation</a:t>
            </a:r>
          </a:p>
          <a:p>
            <a:pPr marL="171404" indent="-171404">
              <a:buFontTx/>
              <a:buChar char="-"/>
              <a:defRPr/>
            </a:pPr>
            <a:r>
              <a:rPr lang="fr-FR" dirty="0" smtClean="0"/>
              <a:t>Repérage des implications humaines, financières, organisationnelles de la préconisation</a:t>
            </a:r>
          </a:p>
          <a:p>
            <a:pPr marL="171404" indent="-171404">
              <a:buFontTx/>
              <a:buChar char="-"/>
              <a:defRPr/>
            </a:pPr>
            <a:r>
              <a:rPr lang="fr-FR" dirty="0" smtClean="0"/>
              <a:t>Clarté et pertinence des explications et de l’argumentation </a:t>
            </a:r>
          </a:p>
          <a:p>
            <a:pPr marL="171404" indent="-171404">
              <a:buFontTx/>
              <a:buChar char="-"/>
              <a:defRPr/>
            </a:pPr>
            <a:endParaRPr lang="fr-FR" dirty="0"/>
          </a:p>
        </p:txBody>
      </p:sp>
      <p:sp>
        <p:nvSpPr>
          <p:cNvPr id="51204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03054" indent="-270405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081621" indent="-216324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514269" indent="-216324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1946918" indent="-216324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379566" indent="-216324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812214" indent="-216324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244863" indent="-216324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677511" indent="-216324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20BA021-BBF9-4DAE-80B0-AF1DE5FC62F8}" type="slidenum">
              <a:rPr lang="fr-FR" alt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40</a:t>
            </a:fld>
            <a:endParaRPr lang="fr-FR" altLang="fr-FR" smtClean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fr-FR" dirty="0" smtClean="0"/>
              <a:t>Pour mémoire les critères d’évaluation de l’épreuve sont : </a:t>
            </a:r>
          </a:p>
          <a:p>
            <a:pPr marL="171404" indent="-171404">
              <a:buFontTx/>
              <a:buChar char="-"/>
              <a:defRPr/>
            </a:pPr>
            <a:r>
              <a:rPr lang="fr-FR" dirty="0" smtClean="0"/>
              <a:t>Qualité et actualité de l’analyse des spécificités de l’UC et, le cas échéant, de son insertion dans le réseau</a:t>
            </a:r>
          </a:p>
          <a:p>
            <a:pPr marL="171404" indent="-171404">
              <a:buFontTx/>
              <a:buChar char="-"/>
              <a:defRPr/>
            </a:pPr>
            <a:r>
              <a:rPr lang="fr-FR" dirty="0" smtClean="0"/>
              <a:t>Qualité du diagnostic et de la démarche qui y a conduit</a:t>
            </a:r>
          </a:p>
          <a:p>
            <a:pPr marL="171404" indent="-171404">
              <a:buFontTx/>
              <a:buChar char="-"/>
              <a:defRPr/>
            </a:pPr>
            <a:r>
              <a:rPr lang="fr-FR" dirty="0" smtClean="0"/>
              <a:t>Pertinence et réalisme de la préconisation</a:t>
            </a:r>
          </a:p>
          <a:p>
            <a:pPr marL="171404" indent="-171404">
              <a:buFontTx/>
              <a:buChar char="-"/>
              <a:defRPr/>
            </a:pPr>
            <a:r>
              <a:rPr lang="fr-FR" dirty="0" smtClean="0"/>
              <a:t>Repérage des implications humaines, financières, organisationnelles de la préconisation</a:t>
            </a:r>
          </a:p>
          <a:p>
            <a:pPr marL="171404" indent="-171404">
              <a:buFontTx/>
              <a:buChar char="-"/>
              <a:defRPr/>
            </a:pPr>
            <a:r>
              <a:rPr lang="fr-FR" dirty="0" smtClean="0"/>
              <a:t>Clarté et pertinence des explications et de l’argumentation </a:t>
            </a:r>
          </a:p>
          <a:p>
            <a:pPr marL="171404" indent="-171404">
              <a:buFontTx/>
              <a:buChar char="-"/>
              <a:defRPr/>
            </a:pPr>
            <a:endParaRPr lang="fr-FR" dirty="0"/>
          </a:p>
        </p:txBody>
      </p:sp>
      <p:sp>
        <p:nvSpPr>
          <p:cNvPr id="5222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03054" indent="-270405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081621" indent="-216324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514269" indent="-216324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1946918" indent="-216324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379566" indent="-216324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812214" indent="-216324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244863" indent="-216324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677511" indent="-216324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A4948CB-57BF-4F92-B456-466257987826}" type="slidenum">
              <a:rPr lang="fr-FR" alt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41</a:t>
            </a:fld>
            <a:endParaRPr lang="fr-FR" altLang="fr-FR" smtClean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fr-FR" dirty="0" smtClean="0"/>
              <a:t>Pour mémoire les critères d’évaluation de l’épreuve sont : </a:t>
            </a:r>
          </a:p>
          <a:p>
            <a:pPr marL="171404" indent="-171404">
              <a:buFontTx/>
              <a:buChar char="-"/>
              <a:defRPr/>
            </a:pPr>
            <a:r>
              <a:rPr lang="fr-FR" dirty="0" smtClean="0"/>
              <a:t>Qualité et actualité de l’analyse des spécificités de l’UC et, le cas échéant, de son insertion dans le réseau</a:t>
            </a:r>
          </a:p>
          <a:p>
            <a:pPr marL="171404" indent="-171404">
              <a:buFontTx/>
              <a:buChar char="-"/>
              <a:defRPr/>
            </a:pPr>
            <a:r>
              <a:rPr lang="fr-FR" dirty="0" smtClean="0"/>
              <a:t>Qualité du diagnostic et de la démarche qui y a conduit</a:t>
            </a:r>
          </a:p>
          <a:p>
            <a:pPr marL="171404" indent="-171404">
              <a:buFontTx/>
              <a:buChar char="-"/>
              <a:defRPr/>
            </a:pPr>
            <a:r>
              <a:rPr lang="fr-FR" dirty="0" smtClean="0"/>
              <a:t>Pertinence et réalisme de la préconisation</a:t>
            </a:r>
          </a:p>
          <a:p>
            <a:pPr marL="171404" indent="-171404">
              <a:buFontTx/>
              <a:buChar char="-"/>
              <a:defRPr/>
            </a:pPr>
            <a:r>
              <a:rPr lang="fr-FR" dirty="0" smtClean="0"/>
              <a:t>Repérage des implications humaines, financières, organisationnelles de la préconisation</a:t>
            </a:r>
          </a:p>
          <a:p>
            <a:pPr marL="171404" indent="-171404">
              <a:buFontTx/>
              <a:buChar char="-"/>
              <a:defRPr/>
            </a:pPr>
            <a:r>
              <a:rPr lang="fr-FR" dirty="0" smtClean="0"/>
              <a:t>Clarté et pertinence des explications et de l’argumentation </a:t>
            </a:r>
          </a:p>
          <a:p>
            <a:pPr>
              <a:defRPr/>
            </a:pPr>
            <a:endParaRPr lang="fr-FR" dirty="0"/>
          </a:p>
        </p:txBody>
      </p:sp>
      <p:sp>
        <p:nvSpPr>
          <p:cNvPr id="53252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03054" indent="-270405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081621" indent="-216324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514269" indent="-216324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1946918" indent="-216324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379566" indent="-216324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812214" indent="-216324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244863" indent="-216324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677511" indent="-216324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63FED1C-9EF9-4412-A4DC-184C111928DB}" type="slidenum">
              <a:rPr lang="fr-FR" alt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42</a:t>
            </a:fld>
            <a:endParaRPr lang="fr-FR" altLang="fr-FR" smtClean="0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Non. Dans ce cas, la pertinence du projet est analysée au regard </a:t>
            </a:r>
          </a:p>
          <a:p>
            <a:pPr>
              <a:buNone/>
            </a:pPr>
            <a:r>
              <a:rPr lang="fr-FR" dirty="0" smtClean="0"/>
              <a:t>	=&gt; de la stratégie de l’UC</a:t>
            </a:r>
          </a:p>
          <a:p>
            <a:pPr>
              <a:buNone/>
            </a:pPr>
            <a:r>
              <a:rPr lang="fr-FR" dirty="0" smtClean="0"/>
              <a:t>	=&gt; de la situation du marché sur lequel évolue l’UC </a:t>
            </a:r>
          </a:p>
          <a:p>
            <a:pPr>
              <a:buNone/>
            </a:pPr>
            <a:r>
              <a:rPr lang="fr-FR" dirty="0" smtClean="0"/>
              <a:t>	=&gt; et de la position de l’UC sur ce marché.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8B2E90-497D-41BA-B49C-98FCAA10EA3C}" type="slidenum">
              <a:rPr lang="fr-FR" smtClean="0"/>
              <a:pPr/>
              <a:t>43</a:t>
            </a:fld>
            <a:endParaRPr lang="fr-FR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Ne sont plus évaluées en tant que telle </a:t>
            </a:r>
          </a:p>
          <a:p>
            <a:r>
              <a:rPr lang="fr-FR" dirty="0" smtClean="0"/>
              <a:t>Mais interviennent</a:t>
            </a:r>
            <a:r>
              <a:rPr lang="fr-FR" baseline="0" dirty="0" smtClean="0"/>
              <a:t> indirectement dans la définition du degré de maitrise des compétences (voir les items)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8B2E90-497D-41BA-B49C-98FCAA10EA3C}" type="slidenum">
              <a:rPr lang="fr-FR" smtClean="0"/>
              <a:pPr/>
              <a:t>44</a:t>
            </a:fld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Même démarche pour les savoirs: plus de doublon =&gt; à chaque épreuve correspond un domaine de savoirs qui lui est propre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8B2E90-497D-41BA-B49C-98FCAA10EA3C}" type="slidenum">
              <a:rPr lang="fr-FR" smtClean="0"/>
              <a:pPr/>
              <a:t>4</a:t>
            </a:fld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8B2E90-497D-41BA-B49C-98FCAA10EA3C}" type="slidenum">
              <a:rPr lang="fr-FR" smtClean="0"/>
              <a:pPr/>
              <a:t>5</a:t>
            </a:fld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On évalue les compétences à 2 chiffres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8B2E90-497D-41BA-B49C-98FCAA10EA3C}" type="slidenum">
              <a:rPr lang="fr-FR" smtClean="0"/>
              <a:pPr/>
              <a:t>6</a:t>
            </a:fld>
            <a:endParaRPr lang="fr-F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8B2E90-497D-41BA-B49C-98FCAA10EA3C}" type="slidenum">
              <a:rPr lang="fr-FR" smtClean="0"/>
              <a:pPr/>
              <a:t>7</a:t>
            </a:fld>
            <a:endParaRPr lang="fr-F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b="1" dirty="0" smtClean="0"/>
              <a:t>Les critères d’évaluation n’apparaissent plus sur la grille d’évaluation</a:t>
            </a:r>
            <a:r>
              <a:rPr lang="fr-FR" dirty="0" smtClean="0"/>
              <a:t> en ponctuel mais sont mentionnés dans</a:t>
            </a:r>
            <a:r>
              <a:rPr lang="fr-FR" baseline="0" dirty="0" smtClean="0"/>
              <a:t> le nouveau règlement d’examen (p86) et dans la circulaire 2015.</a:t>
            </a:r>
          </a:p>
          <a:p>
            <a:endParaRPr lang="fr-FR" baseline="0" dirty="0" smtClean="0"/>
          </a:p>
          <a:p>
            <a:r>
              <a:rPr lang="fr-FR" baseline="0" dirty="0" smtClean="0"/>
              <a:t> Il précise : « </a:t>
            </a:r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Une commission d’évaluation est chargée d’apprécier le degré de maîtrise des compétences associées à l’ensemble des activités professionnelles retenues par le/la candidat(e) par rapport aux exigences définies pour l’acquisition de l’unité U5. … Les critères d’évaluation sont les suivants … »</a:t>
            </a:r>
            <a:endParaRPr lang="fr-FR" dirty="0" smtClean="0"/>
          </a:p>
          <a:p>
            <a:endParaRPr lang="fr-FR" dirty="0" smtClean="0"/>
          </a:p>
          <a:p>
            <a:r>
              <a:rPr lang="fr-FR" b="1" dirty="0" smtClean="0"/>
              <a:t>Disparition de certains critères</a:t>
            </a:r>
            <a:r>
              <a:rPr lang="fr-FR" dirty="0" smtClean="0"/>
              <a:t>:</a:t>
            </a:r>
          </a:p>
          <a:p>
            <a:r>
              <a:rPr lang="fr-FR" dirty="0" smtClean="0"/>
              <a:t> « </a:t>
            </a: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Maîtrise des connaissances et des savoir-faire mobilisés »; </a:t>
            </a:r>
          </a:p>
          <a:p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« degré de responsabilité des missions » mais c’est évalué par le biais du degré de maitrise des compétences</a:t>
            </a:r>
          </a:p>
          <a:p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« la diversité des missions » car on impose désormais la maitrise des 5 domaines</a:t>
            </a:r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de compétences =&gt; on se focalise sur le degré de couverture des activités prévues au référentiel</a:t>
            </a:r>
          </a:p>
          <a:p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On ne se limite plus à l’évaluation de la seule communication orale</a:t>
            </a:r>
          </a:p>
          <a:p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« La responsabilité dans les missions » n’est plus un critère car celle-ci sera appréciée par le biais du degré de couverture des compétences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8B2E90-497D-41BA-B49C-98FCAA10EA3C}" type="slidenum">
              <a:rPr lang="fr-FR" smtClean="0"/>
              <a:pPr/>
              <a:t>8</a:t>
            </a:fld>
            <a:endParaRPr lang="fr-F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fr-FR" altLang="fr-FR" dirty="0" smtClean="0"/>
              <a:t>Partie à renseigner pour justifier la note attribuée</a:t>
            </a:r>
          </a:p>
          <a:p>
            <a:pPr eaLnBrk="1" hangingPunct="1">
              <a:spcBef>
                <a:spcPct val="0"/>
              </a:spcBef>
            </a:pPr>
            <a:r>
              <a:rPr lang="fr-FR" altLang="fr-FR" dirty="0" smtClean="0"/>
              <a:t>Pendant 10 min le candidat présente son contexte et ses</a:t>
            </a:r>
            <a:r>
              <a:rPr lang="fr-FR" altLang="fr-FR" baseline="0" dirty="0" smtClean="0"/>
              <a:t> activités professionnels sans être interrompu =&gt; un descriptif non formalisé dans le dossier sera utile</a:t>
            </a:r>
          </a:p>
          <a:p>
            <a:pPr eaLnBrk="1" hangingPunct="1">
              <a:spcBef>
                <a:spcPct val="0"/>
              </a:spcBef>
            </a:pPr>
            <a:r>
              <a:rPr lang="fr-FR" altLang="fr-FR" baseline="0" dirty="0" smtClean="0"/>
              <a:t>La présentation est libre et peut se faire sur PC</a:t>
            </a:r>
          </a:p>
          <a:p>
            <a:pPr eaLnBrk="1" hangingPunct="1">
              <a:spcBef>
                <a:spcPct val="0"/>
              </a:spcBef>
            </a:pPr>
            <a:r>
              <a:rPr lang="fr-FR" altLang="fr-FR" baseline="0" dirty="0" smtClean="0"/>
              <a:t>Si absence de manipulation informatique durant l’épreuve, la commission doit le signaler sur la fiche.</a:t>
            </a:r>
            <a:endParaRPr lang="fr-FR" altLang="fr-FR" dirty="0" smtClean="0"/>
          </a:p>
        </p:txBody>
      </p:sp>
      <p:sp>
        <p:nvSpPr>
          <p:cNvPr id="43012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03054" indent="-270405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081621" indent="-216324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514269" indent="-216324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1946918" indent="-216324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379566" indent="-216324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812214" indent="-216324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244863" indent="-216324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677511" indent="-216324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F1B2A7D-0E4C-41EB-BD78-61471360F061}" type="slidenum">
              <a:rPr lang="fr-FR" alt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fr-FR" altLang="fr-F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00650" y="4624668"/>
            <a:ext cx="437515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00650" y="5562600"/>
            <a:ext cx="437515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200650" y="6425641"/>
            <a:ext cx="1335368" cy="365125"/>
          </a:xfrm>
        </p:spPr>
        <p:txBody>
          <a:bodyPr/>
          <a:lstStyle>
            <a:lvl1pPr algn="l">
              <a:defRPr/>
            </a:lvl1pPr>
          </a:lstStyle>
          <a:p>
            <a:fld id="{49E8AB20-20DF-4FDA-8014-D6C8DDF3FB5B}" type="datetime1">
              <a:rPr lang="fr-FR" smtClean="0"/>
              <a:pPr/>
              <a:t>26/03/2014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37083" y="6425641"/>
            <a:ext cx="2835835" cy="365125"/>
          </a:xfrm>
        </p:spPr>
        <p:txBody>
          <a:bodyPr/>
          <a:lstStyle>
            <a:lvl1pPr algn="r">
              <a:defRPr/>
            </a:lvl1pPr>
          </a:lstStyle>
          <a:p>
            <a:endParaRPr lang="fr-FR" dirty="0"/>
          </a:p>
        </p:txBody>
      </p:sp>
      <p:sp>
        <p:nvSpPr>
          <p:cNvPr id="7" name="Rectangle 6"/>
          <p:cNvSpPr/>
          <p:nvPr/>
        </p:nvSpPr>
        <p:spPr>
          <a:xfrm>
            <a:off x="306123" y="228600"/>
            <a:ext cx="4588404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7369308" y="228600"/>
            <a:ext cx="222885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5009754" y="2377440"/>
            <a:ext cx="222885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60299" y="174813"/>
            <a:ext cx="447751" cy="16619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009754" y="228600"/>
            <a:ext cx="2228850" cy="203911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7369308" y="2377440"/>
            <a:ext cx="2228850" cy="203911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847418" y="282574"/>
            <a:ext cx="74295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41785" y="228600"/>
            <a:ext cx="282651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BDFE8-8115-4188-A9B7-EA63564BC917}" type="datetime1">
              <a:rPr lang="fr-FR" smtClean="0"/>
              <a:pPr/>
              <a:t>26/03/2014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93819-B488-9642-BA9F-590C0B423DC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7"/>
          </p:nvPr>
        </p:nvSpPr>
        <p:spPr>
          <a:xfrm>
            <a:off x="544831" y="1985963"/>
            <a:ext cx="396219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14" name="Content Placeholder 2"/>
          <p:cNvSpPr>
            <a:spLocks noGrp="1"/>
          </p:cNvSpPr>
          <p:nvPr>
            <p:ph sz="half" idx="18"/>
          </p:nvPr>
        </p:nvSpPr>
        <p:spPr>
          <a:xfrm>
            <a:off x="544831" y="4164965"/>
            <a:ext cx="396219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4777581" y="1985963"/>
            <a:ext cx="39624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16" name="Content Placeholder 2"/>
          <p:cNvSpPr>
            <a:spLocks noGrp="1"/>
          </p:cNvSpPr>
          <p:nvPr>
            <p:ph sz="half" idx="16"/>
          </p:nvPr>
        </p:nvSpPr>
        <p:spPr>
          <a:xfrm>
            <a:off x="4777581" y="4169664"/>
            <a:ext cx="39624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847418" y="282574"/>
            <a:ext cx="74295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TextBox 7"/>
          <p:cNvSpPr txBox="1"/>
          <p:nvPr/>
        </p:nvSpPr>
        <p:spPr>
          <a:xfrm>
            <a:off x="241785" y="228600"/>
            <a:ext cx="282651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4396D-1B67-43C9-8101-0B3E5BE379FF}" type="datetime1">
              <a:rPr lang="fr-FR" smtClean="0"/>
              <a:pPr/>
              <a:t>26/03/2014</a:t>
            </a:fld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93819-B488-9642-BA9F-590C0B423DCE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847418" y="282574"/>
            <a:ext cx="74295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E2489-32E9-40C2-8F28-D217D97D688F}" type="datetime1">
              <a:rPr lang="fr-FR" smtClean="0"/>
              <a:pPr/>
              <a:t>26/03/2014</a:t>
            </a:fld>
            <a:endParaRPr lang="fr-F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93819-B488-9642-BA9F-590C0B423DCE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06124" y="228600"/>
            <a:ext cx="3738827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2268" y="2571750"/>
            <a:ext cx="3526536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16173" y="273051"/>
            <a:ext cx="4980516" cy="585311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2851" y="3733801"/>
            <a:ext cx="3526536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07349" y="6423586"/>
            <a:ext cx="1665568" cy="365125"/>
          </a:xfrm>
        </p:spPr>
        <p:txBody>
          <a:bodyPr/>
          <a:lstStyle/>
          <a:p>
            <a:fld id="{1A6DB1CE-39EA-4A88-994B-6E754ABE0076}" type="datetime1">
              <a:rPr lang="fr-FR" smtClean="0"/>
              <a:pPr/>
              <a:t>26/03/2014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80914" y="6423586"/>
            <a:ext cx="3593353" cy="365125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9" name="TextBox 8"/>
          <p:cNvSpPr txBox="1"/>
          <p:nvPr/>
        </p:nvSpPr>
        <p:spPr>
          <a:xfrm>
            <a:off x="460299" y="174813"/>
            <a:ext cx="447751" cy="16619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847418" y="282574"/>
            <a:ext cx="74295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16854" y="3124200"/>
            <a:ext cx="4223128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1065" y="228600"/>
            <a:ext cx="3749046" cy="63452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16854" y="3995737"/>
            <a:ext cx="4223128" cy="21478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07349" y="6423586"/>
            <a:ext cx="1665568" cy="365125"/>
          </a:xfrm>
        </p:spPr>
        <p:txBody>
          <a:bodyPr/>
          <a:lstStyle/>
          <a:p>
            <a:fld id="{4CC9321E-1458-4DF0-9D8E-8BF8575A6EEC}" type="datetime1">
              <a:rPr lang="fr-FR" smtClean="0"/>
              <a:pPr/>
              <a:t>26/03/2014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40250" y="6423586"/>
            <a:ext cx="3255566" cy="365125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93819-B488-9642-BA9F-590C0B423DC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0" name="TextBox 9"/>
          <p:cNvSpPr txBox="1"/>
          <p:nvPr/>
        </p:nvSpPr>
        <p:spPr>
          <a:xfrm>
            <a:off x="4322619" y="3370730"/>
            <a:ext cx="238949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u-dessus de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714" y="4424082"/>
            <a:ext cx="6707087" cy="83371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1065" y="228600"/>
            <a:ext cx="6909921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8714" y="5257800"/>
            <a:ext cx="6707087" cy="885825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08371-19B0-409A-A602-30C5A858B735}" type="datetime1">
              <a:rPr lang="fr-FR" smtClean="0"/>
              <a:pPr/>
              <a:t>26/03/2014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93819-B488-9642-BA9F-590C0B423DC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Rectangle 7"/>
          <p:cNvSpPr/>
          <p:nvPr/>
        </p:nvSpPr>
        <p:spPr>
          <a:xfrm>
            <a:off x="7369308" y="228600"/>
            <a:ext cx="222885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7369308" y="2377440"/>
            <a:ext cx="2228850" cy="20391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354480" y="4632792"/>
            <a:ext cx="238949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images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06122" y="228600"/>
            <a:ext cx="6919431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2268" y="2571750"/>
            <a:ext cx="6696745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2852" y="3733801"/>
            <a:ext cx="6694530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646617" y="6235608"/>
            <a:ext cx="146076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964D36F-F096-4A20-B9BB-9C9E2B309182}" type="datetime1">
              <a:rPr lang="fr-FR" smtClean="0"/>
              <a:pPr/>
              <a:t>26/03/2014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2854" y="6235608"/>
            <a:ext cx="5035447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93819-B488-9642-BA9F-590C0B423DC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9" name="TextBox 8"/>
          <p:cNvSpPr txBox="1"/>
          <p:nvPr/>
        </p:nvSpPr>
        <p:spPr>
          <a:xfrm>
            <a:off x="460299" y="174813"/>
            <a:ext cx="447751" cy="16619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7369308" y="228600"/>
            <a:ext cx="222885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7369308" y="2374940"/>
            <a:ext cx="222885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fr-FR" smtClean="0"/>
              <a:t>Cliquez sur l'icône pour ajouter une image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7369308" y="4535424"/>
            <a:ext cx="222885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fr-FR" smtClean="0"/>
              <a:t>Cliquez sur l'icône pour ajouter une image</a:t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images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06123" y="228600"/>
            <a:ext cx="4588404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2268" y="2571750"/>
            <a:ext cx="4351352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2852" y="3733801"/>
            <a:ext cx="4349913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302000" y="6235608"/>
            <a:ext cx="146076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D7649CE-2DC6-49DA-A301-C260941A1E0C}" type="datetime1">
              <a:rPr lang="fr-FR" smtClean="0"/>
              <a:pPr/>
              <a:t>26/03/2014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2854" y="6235608"/>
            <a:ext cx="2806597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93819-B488-9642-BA9F-590C0B423DC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9" name="TextBox 8"/>
          <p:cNvSpPr txBox="1"/>
          <p:nvPr/>
        </p:nvSpPr>
        <p:spPr>
          <a:xfrm>
            <a:off x="460299" y="174813"/>
            <a:ext cx="447751" cy="16619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7369308" y="228600"/>
            <a:ext cx="222885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5009754" y="4534726"/>
            <a:ext cx="222885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5009754" y="228600"/>
            <a:ext cx="222885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fr-FR" smtClean="0"/>
              <a:t>Cliquez sur l'icône pour ajouter une image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5009754" y="2381663"/>
            <a:ext cx="222885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fr-FR" smtClean="0"/>
              <a:t>Cliquez sur l'icône pour ajouter une image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7370064" y="2381662"/>
            <a:ext cx="2228850" cy="418795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fr-FR" smtClean="0"/>
              <a:t>Cliquez sur l'icône pour ajouter une image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images avec légende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847418" y="282574"/>
            <a:ext cx="74295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65750" y="3124200"/>
            <a:ext cx="3368040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1064" y="2365248"/>
            <a:ext cx="4593462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65750" y="3995737"/>
            <a:ext cx="3368040" cy="21478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07349" y="6423586"/>
            <a:ext cx="1665568" cy="365125"/>
          </a:xfrm>
        </p:spPr>
        <p:txBody>
          <a:bodyPr/>
          <a:lstStyle/>
          <a:p>
            <a:fld id="{C9CDA5DB-2444-4AC3-9635-0227A5D47EF7}" type="datetime1">
              <a:rPr lang="fr-FR" smtClean="0"/>
              <a:pPr/>
              <a:t>26/03/2014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40250" y="6423586"/>
            <a:ext cx="3255566" cy="365125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93819-B488-9642-BA9F-590C0B423DC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0" name="TextBox 9"/>
          <p:cNvSpPr txBox="1"/>
          <p:nvPr/>
        </p:nvSpPr>
        <p:spPr>
          <a:xfrm>
            <a:off x="5146224" y="3370730"/>
            <a:ext cx="238949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301064" y="228600"/>
            <a:ext cx="222885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fr-FR" smtClean="0"/>
              <a:t>Cliquez sur l'icône pour ajouter une image</a:t>
            </a:r>
            <a:endParaRPr/>
          </a:p>
        </p:txBody>
      </p:sp>
      <p:sp>
        <p:nvSpPr>
          <p:cNvPr id="15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2665677" y="228600"/>
            <a:ext cx="222885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fr-FR" smtClean="0"/>
              <a:t>Cliquez sur l'icône pour ajouter une image</a:t>
            </a:r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847418" y="282574"/>
            <a:ext cx="74295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TextBox 8"/>
          <p:cNvSpPr txBox="1"/>
          <p:nvPr/>
        </p:nvSpPr>
        <p:spPr>
          <a:xfrm>
            <a:off x="241785" y="228600"/>
            <a:ext cx="282651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DAE87-4A31-4E95-B037-6C9AA01E0283}" type="datetime1">
              <a:rPr lang="fr-FR" smtClean="0"/>
              <a:pPr/>
              <a:t>26/03/2014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93819-B488-9642-BA9F-590C0B423DCE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894763" y="282574"/>
            <a:ext cx="695605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7D567-3EB1-4788-BEA5-62993EAE4268}" type="datetime1">
              <a:rPr lang="fr-FR" smtClean="0"/>
              <a:pPr/>
              <a:t>26/03/2014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93819-B488-9642-BA9F-590C0B423DC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9" name="TextBox 8"/>
          <p:cNvSpPr txBox="1"/>
          <p:nvPr/>
        </p:nvSpPr>
        <p:spPr>
          <a:xfrm>
            <a:off x="241785" y="228600"/>
            <a:ext cx="282651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8740588" y="282574"/>
            <a:ext cx="9906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847418" y="282574"/>
            <a:ext cx="74295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62086" y="954742"/>
            <a:ext cx="738095" cy="5171422"/>
          </a:xfrm>
        </p:spPr>
        <p:txBody>
          <a:bodyPr vert="eaVert" anchor="t" anchorCtr="0"/>
          <a:lstStyle/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958757"/>
            <a:ext cx="7429500" cy="5184869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5AAF1-BDD9-4A75-9203-9DBBAB3ADCB9}" type="datetime1">
              <a:rPr lang="fr-FR" smtClean="0"/>
              <a:pPr/>
              <a:t>26/03/2014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93819-B488-9642-BA9F-590C0B423DC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9" name="TextBox 8"/>
          <p:cNvSpPr txBox="1"/>
          <p:nvPr/>
        </p:nvSpPr>
        <p:spPr>
          <a:xfrm rot="16200000">
            <a:off x="9320075" y="284670"/>
            <a:ext cx="260909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contenu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847418" y="282574"/>
            <a:ext cx="74295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0014" y="134471"/>
            <a:ext cx="8186006" cy="995082"/>
          </a:xfrm>
        </p:spPr>
        <p:txBody>
          <a:bodyPr anchor="b" anchorCtr="0"/>
          <a:lstStyle/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B8508-000A-43EF-838D-7F7F8C5E83C2}" type="datetime1">
              <a:rPr lang="fr-FR" smtClean="0"/>
              <a:pPr/>
              <a:t>26/03/2014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93819-B488-9642-BA9F-590C0B423DC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9" name="TextBox 8"/>
          <p:cNvSpPr txBox="1"/>
          <p:nvPr/>
        </p:nvSpPr>
        <p:spPr>
          <a:xfrm>
            <a:off x="241785" y="228600"/>
            <a:ext cx="282651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540061" y="1129553"/>
            <a:ext cx="8188873" cy="7747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>
              <a:buNone/>
              <a:defRPr kumimoji="0" sz="2400" b="0" i="0" u="none" strike="noStrike" kern="1200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e de titre avec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00650" y="4624668"/>
            <a:ext cx="437515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00650" y="5562600"/>
            <a:ext cx="437515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200650" y="6425641"/>
            <a:ext cx="1335368" cy="365125"/>
          </a:xfrm>
        </p:spPr>
        <p:txBody>
          <a:bodyPr/>
          <a:lstStyle>
            <a:lvl1pPr algn="l">
              <a:defRPr/>
            </a:lvl1pPr>
          </a:lstStyle>
          <a:p>
            <a:fld id="{AEC509F0-CA8F-4D33-AD91-0947DCE571A8}" type="datetime1">
              <a:rPr lang="fr-FR" smtClean="0"/>
              <a:pPr/>
              <a:t>26/03/2014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37083" y="6425641"/>
            <a:ext cx="2835835" cy="365125"/>
          </a:xfrm>
        </p:spPr>
        <p:txBody>
          <a:bodyPr/>
          <a:lstStyle>
            <a:lvl1pPr algn="r">
              <a:defRPr/>
            </a:lvl1pPr>
          </a:lstStyle>
          <a:p>
            <a:endParaRPr lang="fr-FR" dirty="0"/>
          </a:p>
        </p:txBody>
      </p:sp>
      <p:sp>
        <p:nvSpPr>
          <p:cNvPr id="7" name="Rectangle 6"/>
          <p:cNvSpPr/>
          <p:nvPr/>
        </p:nvSpPr>
        <p:spPr>
          <a:xfrm>
            <a:off x="306123" y="228600"/>
            <a:ext cx="4588404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7369308" y="228600"/>
            <a:ext cx="222885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5009754" y="2377440"/>
            <a:ext cx="222885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5009754" y="228600"/>
            <a:ext cx="222885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fr-FR" smtClean="0"/>
              <a:t>Cliquez sur l'icône pour ajouter une image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7369308" y="2377440"/>
            <a:ext cx="222885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fr-FR" smtClean="0"/>
              <a:t>Cliquez sur l'icône pour ajouter une image</a:t>
            </a:r>
            <a:endParaRPr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928688" y="1779495"/>
            <a:ext cx="3343275" cy="2040905"/>
          </a:xfrm>
        </p:spPr>
        <p:txBody>
          <a:bodyPr lIns="45720" tIns="45720" rIns="45720" anchor="t">
            <a:noAutofit/>
          </a:bodyPr>
          <a:lstStyle>
            <a:lvl1pPr marL="0" indent="0" algn="ctr">
              <a:buNone/>
              <a:defRPr sz="4600">
                <a:solidFill>
                  <a:schemeClr val="bg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60299" y="174813"/>
            <a:ext cx="447751" cy="16619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13816" y="228600"/>
            <a:ext cx="8884341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76500" y="3124201"/>
            <a:ext cx="6108700" cy="1362075"/>
          </a:xfrm>
        </p:spPr>
        <p:txBody>
          <a:bodyPr anchor="b" anchorCtr="0">
            <a:normAutofit/>
          </a:bodyPr>
          <a:lstStyle>
            <a:lvl1pPr algn="l">
              <a:defRPr sz="3200" b="0" cap="none" baseline="0"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76500" y="4495801"/>
            <a:ext cx="6108700" cy="1500187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300"/>
              </a:spcBef>
              <a:buNone/>
              <a:defRPr sz="14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13815" y="6248775"/>
            <a:ext cx="1597585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E89F2EBC-DEE0-47D9-9F0F-FC2976BB8CBA}" type="datetime1">
              <a:rPr lang="fr-FR" smtClean="0"/>
              <a:pPr/>
              <a:t>26/03/2014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76500" y="6248775"/>
            <a:ext cx="61087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97950" y="6248775"/>
            <a:ext cx="600208" cy="365125"/>
          </a:xfrm>
        </p:spPr>
        <p:txBody>
          <a:bodyPr/>
          <a:lstStyle/>
          <a:p>
            <a:fld id="{F9A93819-B488-9642-BA9F-590C0B423DC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TextBox 7"/>
          <p:cNvSpPr txBox="1"/>
          <p:nvPr/>
        </p:nvSpPr>
        <p:spPr>
          <a:xfrm>
            <a:off x="2170580" y="3110755"/>
            <a:ext cx="282651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40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9" name="Rectangle 8"/>
          <p:cNvSpPr/>
          <p:nvPr/>
        </p:nvSpPr>
        <p:spPr>
          <a:xfrm>
            <a:off x="309563" y="228600"/>
            <a:ext cx="230452" cy="634523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894763" y="282574"/>
            <a:ext cx="695605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8740588" y="282574"/>
            <a:ext cx="9906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41785" y="228600"/>
            <a:ext cx="282651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0061" y="1985963"/>
            <a:ext cx="39624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6535" y="1985963"/>
            <a:ext cx="39624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2C45E-4AD9-4188-B1A0-FD8976E9000D}" type="datetime1">
              <a:rPr lang="fr-FR" smtClean="0"/>
              <a:pPr/>
              <a:t>26/03/2014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93819-B488-9642-BA9F-590C0B423DCE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847418" y="282574"/>
            <a:ext cx="74295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TextBox 11"/>
          <p:cNvSpPr txBox="1"/>
          <p:nvPr/>
        </p:nvSpPr>
        <p:spPr>
          <a:xfrm>
            <a:off x="241785" y="228600"/>
            <a:ext cx="282651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9003" y="2447366"/>
            <a:ext cx="39624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66535" y="2447366"/>
            <a:ext cx="39624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3E658-6E52-4145-B4F2-02D572B8DC8B}" type="datetime1">
              <a:rPr lang="fr-FR" smtClean="0"/>
              <a:pPr/>
              <a:t>26/03/2014</a:t>
            </a:fld>
            <a:endParaRPr lang="fr-FR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93819-B488-9642-BA9F-590C0B423DC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9003" y="2070848"/>
            <a:ext cx="3962400" cy="322729"/>
          </a:xfrm>
          <a:prstGeom prst="rect">
            <a:avLst/>
          </a:prstGeom>
          <a:solidFill>
            <a:schemeClr val="accent3"/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66535" y="2070848"/>
            <a:ext cx="3962400" cy="32272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us, Haut et b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41785" y="228600"/>
            <a:ext cx="282651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0061" y="1985963"/>
            <a:ext cx="819992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F7CEE-1808-4BAA-AC13-9195A90A9C85}" type="datetime1">
              <a:rPr lang="fr-FR" smtClean="0"/>
              <a:pPr/>
              <a:t>26/03/2014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4"/>
          </p:nvPr>
        </p:nvSpPr>
        <p:spPr>
          <a:xfrm>
            <a:off x="540061" y="4164965"/>
            <a:ext cx="819992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14" name="Rectangle 13"/>
          <p:cNvSpPr/>
          <p:nvPr/>
        </p:nvSpPr>
        <p:spPr>
          <a:xfrm>
            <a:off x="8847418" y="282574"/>
            <a:ext cx="74295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997950" y="242235"/>
            <a:ext cx="600208" cy="365125"/>
          </a:xfrm>
        </p:spPr>
        <p:txBody>
          <a:bodyPr/>
          <a:lstStyle/>
          <a:p>
            <a:fld id="{F9A93819-B488-9642-BA9F-590C0B423DCE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847418" y="282574"/>
            <a:ext cx="74295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41785" y="228600"/>
            <a:ext cx="282651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77581" y="1985963"/>
            <a:ext cx="39624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E4B64-DB9F-459D-8434-8E102D796847}" type="datetime1">
              <a:rPr lang="fr-FR" smtClean="0"/>
              <a:pPr/>
              <a:t>26/03/2014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93819-B488-9642-BA9F-590C0B423DC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540061" y="1985963"/>
            <a:ext cx="39624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13" name="Content Placeholder 2"/>
          <p:cNvSpPr>
            <a:spLocks noGrp="1"/>
          </p:cNvSpPr>
          <p:nvPr>
            <p:ph sz="half" idx="16"/>
          </p:nvPr>
        </p:nvSpPr>
        <p:spPr>
          <a:xfrm>
            <a:off x="4777581" y="4169664"/>
            <a:ext cx="39624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0014" y="484094"/>
            <a:ext cx="8186006" cy="111610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0014" y="1981201"/>
            <a:ext cx="8186006" cy="4144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61518" y="6423586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1325CE5A-4602-4BE0-A9F4-8D695F07008D}" type="datetime1">
              <a:rPr lang="fr-FR" smtClean="0"/>
              <a:pPr/>
              <a:t>26/03/2014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8515" y="6423586"/>
            <a:ext cx="663313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997950" y="242235"/>
            <a:ext cx="6002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F9A93819-B488-9642-BA9F-590C0B423DCE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  <p:sldLayoutId id="2147483690" r:id="rId18"/>
    <p:sldLayoutId id="2147483691" r:id="rId19"/>
    <p:sldLayoutId id="2147483692" r:id="rId20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600" b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2000"/>
        </a:spcBef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.png"/><Relationship Id="rId4" Type="http://schemas.openxmlformats.org/officeDocument/2006/relationships/hyperlink" Target="Annexe%208%20fiche%20&#233;valuation%20CCF.docx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oleObject" Target="../embeddings/oleObject1.bin"/><Relationship Id="rId7" Type="http://schemas.openxmlformats.org/officeDocument/2006/relationships/package" Target="../embeddings/Microsoft_Word_Document2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6.emf"/><Relationship Id="rId4" Type="http://schemas.openxmlformats.org/officeDocument/2006/relationships/package" Target="../embeddings/Microsoft_Word_Document1.docx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hyperlink" Target="Annexe%2012fiche%20evaluation%20PDUC-forme%20ponctuelle.docx" TargetMode="Externa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9.emf"/><Relationship Id="rId4" Type="http://schemas.openxmlformats.org/officeDocument/2006/relationships/package" Target="../embeddings/Microsoft_Word_Document3.docx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0.emf"/><Relationship Id="rId4" Type="http://schemas.openxmlformats.org/officeDocument/2006/relationships/package" Target="../embeddings/Microsoft_Word_Document4.docx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Annexe%208%20fiche%20&#233;valuation%20CCF.docx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75733" y="963083"/>
            <a:ext cx="4375150" cy="933450"/>
          </a:xfrm>
        </p:spPr>
        <p:txBody>
          <a:bodyPr>
            <a:normAutofit fontScale="90000"/>
          </a:bodyPr>
          <a:lstStyle/>
          <a:p>
            <a:r>
              <a:rPr lang="fr-FR" sz="4000" dirty="0" smtClean="0">
                <a:solidFill>
                  <a:schemeClr val="bg1"/>
                </a:solidFill>
              </a:rPr>
              <a:t/>
            </a:r>
            <a:br>
              <a:rPr lang="fr-FR" sz="4000" dirty="0" smtClean="0">
                <a:solidFill>
                  <a:schemeClr val="bg1"/>
                </a:solidFill>
              </a:rPr>
            </a:br>
            <a:r>
              <a:rPr lang="fr-FR" sz="4000" dirty="0" smtClean="0">
                <a:solidFill>
                  <a:schemeClr val="bg1"/>
                </a:solidFill>
              </a:rPr>
              <a:t>L’évaluation des compétences et l’impact sur les savoirs associés</a:t>
            </a:r>
            <a:endParaRPr lang="fr-FR" sz="4000" dirty="0">
              <a:solidFill>
                <a:schemeClr val="bg1"/>
              </a:solidFill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7461250" y="2476499"/>
            <a:ext cx="32341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i="1" dirty="0" smtClean="0">
                <a:solidFill>
                  <a:schemeClr val="bg1"/>
                </a:solidFill>
              </a:rPr>
              <a:t>Les principaux </a:t>
            </a:r>
          </a:p>
          <a:p>
            <a:r>
              <a:rPr lang="fr-FR" sz="2400" i="1" dirty="0" smtClean="0">
                <a:solidFill>
                  <a:schemeClr val="bg1"/>
                </a:solidFill>
              </a:rPr>
              <a:t>changements</a:t>
            </a:r>
            <a:endParaRPr lang="fr-FR" sz="2400" i="1" dirty="0">
              <a:solidFill>
                <a:schemeClr val="bg1"/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1E94E74A-DB86-465F-B062-67948666BBA4}" type="slidenum">
              <a:rPr lang="fr-FR" smtClean="0"/>
              <a:pPr/>
              <a:t>1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7571" y="691357"/>
            <a:ext cx="4408508" cy="43822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r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>
              <a:defRPr/>
            </a:pPr>
            <a:r>
              <a:rPr lang="fr-FR" b="1" dirty="0" smtClean="0"/>
              <a:t>Grille d’évaluation en ACRC ponctuel </a:t>
            </a:r>
            <a:r>
              <a:rPr lang="fr-FR" sz="3600" dirty="0"/>
              <a:t/>
            </a:r>
            <a:br>
              <a:rPr lang="fr-FR" sz="3600" dirty="0"/>
            </a:br>
            <a:r>
              <a:rPr lang="fr-FR" sz="3600" dirty="0" smtClean="0"/>
              <a:t/>
            </a:r>
            <a:br>
              <a:rPr lang="fr-FR" sz="3600" dirty="0" smtClean="0"/>
            </a:br>
            <a:r>
              <a:rPr lang="fr-FR" sz="3600" dirty="0" smtClean="0"/>
              <a:t> </a:t>
            </a:r>
            <a:r>
              <a:rPr lang="fr-FR" sz="3100" dirty="0">
                <a:solidFill>
                  <a:srgbClr val="0070C0"/>
                </a:solidFill>
              </a:rPr>
              <a:t/>
            </a:r>
            <a:br>
              <a:rPr lang="fr-FR" sz="3100" dirty="0">
                <a:solidFill>
                  <a:srgbClr val="0070C0"/>
                </a:solidFill>
              </a:rPr>
            </a:br>
            <a:r>
              <a:rPr lang="fr-FR" sz="3100" dirty="0" smtClean="0">
                <a:solidFill>
                  <a:srgbClr val="0070C0"/>
                </a:solidFill>
              </a:rPr>
              <a:t> </a:t>
            </a:r>
            <a:r>
              <a:rPr lang="fr-FR" dirty="0">
                <a:solidFill>
                  <a:srgbClr val="0070C0"/>
                </a:solidFill>
              </a:rPr>
              <a:t/>
            </a:r>
            <a:br>
              <a:rPr lang="fr-FR" dirty="0">
                <a:solidFill>
                  <a:srgbClr val="0070C0"/>
                </a:solidFill>
              </a:rPr>
            </a:b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14" name="Espace réservé du contenu 1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Rectangle 4"/>
          <p:cNvSpPr/>
          <p:nvPr/>
        </p:nvSpPr>
        <p:spPr>
          <a:xfrm>
            <a:off x="4562608" y="1985963"/>
            <a:ext cx="5019542" cy="140493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dirty="0"/>
              <a:t>Passage d’une évaluation par critères à une évaluation par </a:t>
            </a:r>
            <a:r>
              <a:rPr lang="fr-FR" sz="2400" dirty="0" smtClean="0"/>
              <a:t>compétences (à 2 chiffres)</a:t>
            </a:r>
            <a:endParaRPr lang="fr-FR" sz="2400" dirty="0"/>
          </a:p>
        </p:txBody>
      </p:sp>
      <p:sp>
        <p:nvSpPr>
          <p:cNvPr id="2" name="Accolade fermante 1"/>
          <p:cNvSpPr/>
          <p:nvPr/>
        </p:nvSpPr>
        <p:spPr>
          <a:xfrm>
            <a:off x="7448419" y="4137026"/>
            <a:ext cx="469503" cy="936625"/>
          </a:xfrm>
          <a:prstGeom prst="rightBrace">
            <a:avLst/>
          </a:prstGeom>
          <a:ln w="25400" cmpd="sng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3613680" y="4464843"/>
            <a:ext cx="5968470" cy="239236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2400" dirty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dirty="0"/>
              <a:t>4 </a:t>
            </a:r>
            <a:r>
              <a:rPr lang="fr-FR" sz="2400" dirty="0" smtClean="0"/>
              <a:t>degrés de maitrise des compétences: le candidat …</a:t>
            </a:r>
            <a:endParaRPr lang="fr-FR" sz="2400" dirty="0"/>
          </a:p>
          <a:p>
            <a:pPr marL="628650" indent="-34290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fr-FR" sz="2400" dirty="0"/>
              <a:t>subit</a:t>
            </a:r>
          </a:p>
          <a:p>
            <a:pPr marL="628650" indent="-34290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fr-FR" sz="2400" dirty="0"/>
              <a:t>exécute</a:t>
            </a:r>
          </a:p>
          <a:p>
            <a:pPr marL="628650" indent="-34290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fr-FR" sz="2400" dirty="0"/>
              <a:t>maîtrise</a:t>
            </a:r>
          </a:p>
          <a:p>
            <a:pPr marL="628650" indent="-34290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fr-FR" sz="2400" dirty="0"/>
              <a:t>est expert</a:t>
            </a:r>
          </a:p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fr-FR" sz="2400" dirty="0"/>
          </a:p>
        </p:txBody>
      </p:sp>
      <p:cxnSp>
        <p:nvCxnSpPr>
          <p:cNvPr id="10" name="Connecteur droit avec flèche 9"/>
          <p:cNvCxnSpPr/>
          <p:nvPr/>
        </p:nvCxnSpPr>
        <p:spPr>
          <a:xfrm flipH="1">
            <a:off x="1495425" y="2247504"/>
            <a:ext cx="3067183" cy="705246"/>
          </a:xfrm>
          <a:prstGeom prst="straightConnector1">
            <a:avLst/>
          </a:prstGeom>
          <a:ln w="254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586" name="Picture 2">
            <a:hlinkClick r:id="rId4" action="ppaction://hlinkfile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707306" y="5661025"/>
            <a:ext cx="613965" cy="66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3" name="Connecteur droit avec flèche 22"/>
          <p:cNvCxnSpPr/>
          <p:nvPr/>
        </p:nvCxnSpPr>
        <p:spPr>
          <a:xfrm flipH="1" flipV="1">
            <a:off x="4095750" y="2797971"/>
            <a:ext cx="2673614" cy="1666872"/>
          </a:xfrm>
          <a:prstGeom prst="straightConnector1">
            <a:avLst/>
          </a:prstGeom>
          <a:ln w="254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Espace réservé du contenu 19"/>
          <p:cNvSpPr>
            <a:spLocks noGrp="1"/>
          </p:cNvSpPr>
          <p:nvPr>
            <p:ph sz="half" idx="1"/>
          </p:nvPr>
        </p:nvSpPr>
        <p:spPr>
          <a:xfrm>
            <a:off x="120961" y="4953000"/>
            <a:ext cx="3073619" cy="175418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>
            <a:normAutofit fontScale="77500" lnSpcReduction="20000"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-FR" sz="2400" dirty="0" smtClean="0"/>
              <a:t>La rédaction des commentaires s’appuie sur les critères d’évaluation qui sont mis en relation avec le degré de maitrise</a:t>
            </a:r>
            <a:endParaRPr lang="fr-FR" sz="2400" dirty="0"/>
          </a:p>
        </p:txBody>
      </p:sp>
      <p:cxnSp>
        <p:nvCxnSpPr>
          <p:cNvPr id="21" name="Connecteur droit avec flèche 20"/>
          <p:cNvCxnSpPr>
            <a:stCxn id="20" idx="0"/>
          </p:cNvCxnSpPr>
          <p:nvPr/>
        </p:nvCxnSpPr>
        <p:spPr>
          <a:xfrm flipV="1">
            <a:off x="1657771" y="4464843"/>
            <a:ext cx="47204" cy="488157"/>
          </a:xfrm>
          <a:prstGeom prst="straightConnector1">
            <a:avLst/>
          </a:prstGeom>
          <a:ln w="254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2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9911" y="333375"/>
            <a:ext cx="6186090" cy="619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Rectangle 7"/>
          <p:cNvSpPr>
            <a:spLocks noChangeArrowheads="1"/>
          </p:cNvSpPr>
          <p:nvPr/>
        </p:nvSpPr>
        <p:spPr bwMode="auto">
          <a:xfrm>
            <a:off x="-91150" y="1071564"/>
            <a:ext cx="4136100" cy="431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fr-FR" altLang="fr-FR" sz="1400" dirty="0">
                <a:solidFill>
                  <a:srgbClr val="FF0000"/>
                </a:solidFill>
              </a:rPr>
              <a:t> la qualité de l’analyse des spécificités de l’unité commerciale ; 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fr-FR" altLang="fr-FR" sz="1400" dirty="0">
                <a:solidFill>
                  <a:srgbClr val="FF0000"/>
                </a:solidFill>
              </a:rPr>
              <a:t> la qualité de l’analyse des situations professionnelles ; 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fr-FR" altLang="fr-FR" sz="1400" dirty="0">
                <a:solidFill>
                  <a:srgbClr val="000000"/>
                </a:solidFill>
              </a:rPr>
              <a:t> l’utilisation pertinente des outils et méthodes ; 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fr-FR" altLang="fr-FR" sz="1400" dirty="0">
                <a:solidFill>
                  <a:srgbClr val="000000"/>
                </a:solidFill>
              </a:rPr>
              <a:t> le degré d’autonomie dans les missions menées ; 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fr-FR" altLang="fr-FR" sz="1400" dirty="0">
                <a:solidFill>
                  <a:srgbClr val="000000"/>
                </a:solidFill>
              </a:rPr>
              <a:t> la qualité de la communication. 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fr-FR" altLang="fr-FR" sz="1400" dirty="0">
                <a:solidFill>
                  <a:srgbClr val="000000"/>
                </a:solidFill>
              </a:rPr>
              <a:t> l’efficacité du recours aux technologies de l’information et de la communication ; 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fr-FR" altLang="fr-FR" sz="1400" dirty="0">
                <a:solidFill>
                  <a:srgbClr val="000000"/>
                </a:solidFill>
              </a:rPr>
              <a:t> l’efficacité de l’interrogation du système d’information ; 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fr-FR" altLang="fr-FR" sz="1400" dirty="0">
                <a:solidFill>
                  <a:srgbClr val="000000"/>
                </a:solidFill>
              </a:rPr>
              <a:t> la qualité de l’exploitation du système d’information commercial ; 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fr-FR" altLang="fr-FR" sz="1400" dirty="0">
                <a:solidFill>
                  <a:srgbClr val="000000"/>
                </a:solidFill>
              </a:rPr>
              <a:t> le degré de couverture des activités constituant le cahier des charges de l’épreuve ; </a:t>
            </a:r>
          </a:p>
        </p:txBody>
      </p:sp>
      <p:sp>
        <p:nvSpPr>
          <p:cNvPr id="9" name="Rectangle 8"/>
          <p:cNvSpPr/>
          <p:nvPr/>
        </p:nvSpPr>
        <p:spPr>
          <a:xfrm>
            <a:off x="3719911" y="941388"/>
            <a:ext cx="6186090" cy="215900"/>
          </a:xfrm>
          <a:prstGeom prst="rect">
            <a:avLst/>
          </a:prstGeom>
          <a:solidFill>
            <a:srgbClr val="FF0000">
              <a:alpha val="2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228600" y="763787"/>
            <a:ext cx="3073400" cy="307777"/>
          </a:xfrm>
          <a:prstGeom prst="rect">
            <a:avLst/>
          </a:prstGeom>
          <a:noFill/>
          <a:ln w="19050">
            <a:solidFill>
              <a:schemeClr val="accent2">
                <a:lumMod val="90000"/>
                <a:lumOff val="10000"/>
              </a:schemeClr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algn="ctr">
              <a:spcBef>
                <a:spcPct val="20000"/>
              </a:spcBef>
            </a:pPr>
            <a:r>
              <a:rPr lang="fr-FR" altLang="fr-FR" sz="1400" b="1" dirty="0" smtClean="0">
                <a:solidFill>
                  <a:schemeClr val="accent2">
                    <a:lumMod val="90000"/>
                    <a:lumOff val="10000"/>
                  </a:schemeClr>
                </a:solidFill>
              </a:rPr>
              <a:t>Les critères d’évaluation</a:t>
            </a:r>
            <a:endParaRPr lang="fr-FR" altLang="fr-FR" sz="1400" b="1" dirty="0">
              <a:solidFill>
                <a:schemeClr val="accent2">
                  <a:lumMod val="90000"/>
                  <a:lumOff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9911" y="333375"/>
            <a:ext cx="6186090" cy="619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Rectangle 7"/>
          <p:cNvSpPr>
            <a:spLocks noChangeArrowheads="1"/>
          </p:cNvSpPr>
          <p:nvPr/>
        </p:nvSpPr>
        <p:spPr bwMode="auto">
          <a:xfrm>
            <a:off x="-91150" y="1071564"/>
            <a:ext cx="4136100" cy="431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fr-FR" altLang="fr-FR" sz="1400" dirty="0"/>
              <a:t> la qualité de l’analyse des spécificités de l’unité commerciale ; 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fr-FR" altLang="fr-FR" sz="1400" dirty="0"/>
              <a:t> la qualité de l’analyse des situations professionnelles ; 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fr-FR" altLang="fr-FR" sz="1400" dirty="0">
                <a:solidFill>
                  <a:srgbClr val="FF0000"/>
                </a:solidFill>
              </a:rPr>
              <a:t> l’utilisation pertinente des outils et méthodes ; 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fr-FR" altLang="fr-FR" sz="1400" dirty="0">
                <a:solidFill>
                  <a:srgbClr val="000000"/>
                </a:solidFill>
              </a:rPr>
              <a:t> le degré d’autonomie dans les missions menées ; 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fr-FR" altLang="fr-FR" sz="1400" dirty="0">
                <a:solidFill>
                  <a:srgbClr val="000000"/>
                </a:solidFill>
              </a:rPr>
              <a:t> la qualité de la communication. 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fr-FR" altLang="fr-FR" sz="1400" dirty="0">
                <a:solidFill>
                  <a:srgbClr val="000000"/>
                </a:solidFill>
              </a:rPr>
              <a:t> l’efficacité du recours aux technologies de l’information et de la communication ; 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fr-FR" altLang="fr-FR" sz="1400" dirty="0">
                <a:solidFill>
                  <a:srgbClr val="000000"/>
                </a:solidFill>
              </a:rPr>
              <a:t> l’efficacité de l’interrogation du système d’information ; 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fr-FR" altLang="fr-FR" sz="1400" dirty="0">
                <a:solidFill>
                  <a:srgbClr val="000000"/>
                </a:solidFill>
              </a:rPr>
              <a:t> la qualité de l’exploitation du système d’information commercial ; 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fr-FR" altLang="fr-FR" sz="1400" dirty="0">
                <a:solidFill>
                  <a:srgbClr val="000000"/>
                </a:solidFill>
              </a:rPr>
              <a:t> le degré de couverture des activités constituant le cahier des charges de l’épreuve ; </a:t>
            </a:r>
          </a:p>
        </p:txBody>
      </p:sp>
      <p:sp>
        <p:nvSpPr>
          <p:cNvPr id="9" name="Rectangle 8"/>
          <p:cNvSpPr/>
          <p:nvPr/>
        </p:nvSpPr>
        <p:spPr>
          <a:xfrm>
            <a:off x="3719911" y="1157289"/>
            <a:ext cx="6186090" cy="542925"/>
          </a:xfrm>
          <a:prstGeom prst="rect">
            <a:avLst/>
          </a:prstGeom>
          <a:solidFill>
            <a:srgbClr val="FF0000">
              <a:alpha val="2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228600" y="763787"/>
            <a:ext cx="3073400" cy="307777"/>
          </a:xfrm>
          <a:prstGeom prst="rect">
            <a:avLst/>
          </a:prstGeom>
          <a:noFill/>
          <a:ln w="19050">
            <a:solidFill>
              <a:schemeClr val="accent2">
                <a:lumMod val="90000"/>
                <a:lumOff val="10000"/>
              </a:schemeClr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algn="ctr">
              <a:spcBef>
                <a:spcPct val="20000"/>
              </a:spcBef>
            </a:pPr>
            <a:r>
              <a:rPr lang="fr-FR" altLang="fr-FR" sz="1400" b="1" dirty="0" smtClean="0">
                <a:solidFill>
                  <a:schemeClr val="accent2">
                    <a:lumMod val="90000"/>
                    <a:lumOff val="10000"/>
                  </a:schemeClr>
                </a:solidFill>
              </a:rPr>
              <a:t>Les critères d’évaluation</a:t>
            </a:r>
            <a:endParaRPr lang="fr-FR" altLang="fr-FR" sz="1400" b="1" dirty="0">
              <a:solidFill>
                <a:schemeClr val="accent2">
                  <a:lumMod val="90000"/>
                  <a:lumOff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19911" y="333375"/>
            <a:ext cx="6186090" cy="619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Rectangle 7"/>
          <p:cNvSpPr>
            <a:spLocks noChangeArrowheads="1"/>
          </p:cNvSpPr>
          <p:nvPr/>
        </p:nvSpPr>
        <p:spPr bwMode="auto">
          <a:xfrm>
            <a:off x="-91150" y="1071564"/>
            <a:ext cx="4136100" cy="431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fr-FR" altLang="fr-FR" sz="1400"/>
              <a:t> la qualité de l’analyse des spécificités de l’unité commerciale ; 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fr-FR" altLang="fr-FR" sz="1400"/>
              <a:t> la qualité de l’analyse des situations professionnelles ; 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fr-FR" altLang="fr-FR" sz="1400">
                <a:solidFill>
                  <a:srgbClr val="000000"/>
                </a:solidFill>
              </a:rPr>
              <a:t> l’utilisation pertinente des outils et méthodes ; 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fr-FR" altLang="fr-FR" sz="1400">
                <a:solidFill>
                  <a:srgbClr val="FF0000"/>
                </a:solidFill>
              </a:rPr>
              <a:t> le degré d’autonomie dans les missions menées ; 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fr-FR" altLang="fr-FR" sz="1400">
                <a:solidFill>
                  <a:srgbClr val="000000"/>
                </a:solidFill>
              </a:rPr>
              <a:t> la qualité de la communication. 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fr-FR" altLang="fr-FR" sz="1400">
                <a:solidFill>
                  <a:srgbClr val="000000"/>
                </a:solidFill>
              </a:rPr>
              <a:t> l’efficacité du recours aux technologies de l’information et de la communication ; 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fr-FR" altLang="fr-FR" sz="1400">
                <a:solidFill>
                  <a:srgbClr val="000000"/>
                </a:solidFill>
              </a:rPr>
              <a:t> l’efficacité de l’interrogation du système d’information ; 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fr-FR" altLang="fr-FR" sz="1400">
                <a:solidFill>
                  <a:srgbClr val="000000"/>
                </a:solidFill>
              </a:rPr>
              <a:t> la qualité de l’exploitation du système d’information commercial ; 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fr-FR" altLang="fr-FR" sz="1400">
                <a:solidFill>
                  <a:srgbClr val="000000"/>
                </a:solidFill>
              </a:rPr>
              <a:t> le degré de couverture des activités constituant le cahier des charges de l’épreuve ; </a:t>
            </a:r>
          </a:p>
        </p:txBody>
      </p:sp>
      <p:sp>
        <p:nvSpPr>
          <p:cNvPr id="9" name="Rectangle 8"/>
          <p:cNvSpPr/>
          <p:nvPr/>
        </p:nvSpPr>
        <p:spPr>
          <a:xfrm>
            <a:off x="3719911" y="1700213"/>
            <a:ext cx="6186090" cy="360362"/>
          </a:xfrm>
          <a:prstGeom prst="rect">
            <a:avLst/>
          </a:prstGeom>
          <a:solidFill>
            <a:srgbClr val="FF0000">
              <a:alpha val="2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228600" y="763787"/>
            <a:ext cx="3073400" cy="307777"/>
          </a:xfrm>
          <a:prstGeom prst="rect">
            <a:avLst/>
          </a:prstGeom>
          <a:noFill/>
          <a:ln w="19050">
            <a:solidFill>
              <a:schemeClr val="accent2">
                <a:lumMod val="90000"/>
                <a:lumOff val="10000"/>
              </a:schemeClr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algn="ctr">
              <a:spcBef>
                <a:spcPct val="20000"/>
              </a:spcBef>
            </a:pPr>
            <a:r>
              <a:rPr lang="fr-FR" altLang="fr-FR" sz="1400" b="1" dirty="0" smtClean="0">
                <a:solidFill>
                  <a:schemeClr val="accent2">
                    <a:lumMod val="90000"/>
                    <a:lumOff val="10000"/>
                  </a:schemeClr>
                </a:solidFill>
              </a:rPr>
              <a:t>Les critères d’évaluation</a:t>
            </a:r>
            <a:endParaRPr lang="fr-FR" altLang="fr-FR" sz="1400" b="1" dirty="0">
              <a:solidFill>
                <a:schemeClr val="accent2">
                  <a:lumMod val="90000"/>
                  <a:lumOff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9911" y="333375"/>
            <a:ext cx="6186090" cy="619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Rectangle 7"/>
          <p:cNvSpPr>
            <a:spLocks noChangeArrowheads="1"/>
          </p:cNvSpPr>
          <p:nvPr/>
        </p:nvSpPr>
        <p:spPr bwMode="auto">
          <a:xfrm>
            <a:off x="-91150" y="1071564"/>
            <a:ext cx="4136100" cy="431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fr-FR" altLang="fr-FR" sz="1400"/>
              <a:t> la qualité de l’analyse des spécificités de l’unité commerciale ; 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fr-FR" altLang="fr-FR" sz="1400"/>
              <a:t> la qualité de l’analyse des situations professionnelles ; 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fr-FR" altLang="fr-FR" sz="1400"/>
              <a:t> l’utilisation pertinente </a:t>
            </a:r>
            <a:r>
              <a:rPr lang="fr-FR" altLang="fr-FR" sz="1400">
                <a:solidFill>
                  <a:srgbClr val="000000"/>
                </a:solidFill>
              </a:rPr>
              <a:t>des outils et méthodes ; 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fr-FR" altLang="fr-FR" sz="1400">
                <a:solidFill>
                  <a:srgbClr val="000000"/>
                </a:solidFill>
              </a:rPr>
              <a:t> le degré d’autonomie dans les missions menées ; 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fr-FR" altLang="fr-FR" sz="1400">
                <a:solidFill>
                  <a:srgbClr val="000000"/>
                </a:solidFill>
              </a:rPr>
              <a:t> </a:t>
            </a:r>
            <a:r>
              <a:rPr lang="fr-FR" altLang="fr-FR" sz="1400">
                <a:solidFill>
                  <a:srgbClr val="FF0000"/>
                </a:solidFill>
              </a:rPr>
              <a:t>la qualité de la communication. 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fr-FR" altLang="fr-FR" sz="1400">
                <a:solidFill>
                  <a:srgbClr val="000000"/>
                </a:solidFill>
              </a:rPr>
              <a:t> l’efficacité du recours aux technologies de l’information et de la communication ; 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fr-FR" altLang="fr-FR" sz="1400">
                <a:solidFill>
                  <a:srgbClr val="000000"/>
                </a:solidFill>
              </a:rPr>
              <a:t> l’efficacité de l’interrogation du système d’information ; 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fr-FR" altLang="fr-FR" sz="1400">
                <a:solidFill>
                  <a:srgbClr val="000000"/>
                </a:solidFill>
              </a:rPr>
              <a:t> la qualité de l’exploitation du système d’information commercial ; 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fr-FR" altLang="fr-FR" sz="1400">
                <a:solidFill>
                  <a:srgbClr val="000000"/>
                </a:solidFill>
              </a:rPr>
              <a:t> le degré de couverture des activités constituant le cahier des charges de l’épreuve ; </a:t>
            </a:r>
          </a:p>
        </p:txBody>
      </p:sp>
      <p:sp>
        <p:nvSpPr>
          <p:cNvPr id="9" name="Rectangle 8"/>
          <p:cNvSpPr/>
          <p:nvPr/>
        </p:nvSpPr>
        <p:spPr>
          <a:xfrm>
            <a:off x="3754307" y="2420938"/>
            <a:ext cx="6187810" cy="215900"/>
          </a:xfrm>
          <a:prstGeom prst="rect">
            <a:avLst/>
          </a:prstGeom>
          <a:solidFill>
            <a:srgbClr val="FF0000">
              <a:alpha val="2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228600" y="763787"/>
            <a:ext cx="3073400" cy="307777"/>
          </a:xfrm>
          <a:prstGeom prst="rect">
            <a:avLst/>
          </a:prstGeom>
          <a:noFill/>
          <a:ln w="19050">
            <a:solidFill>
              <a:schemeClr val="accent2">
                <a:lumMod val="90000"/>
                <a:lumOff val="10000"/>
              </a:schemeClr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algn="ctr">
              <a:spcBef>
                <a:spcPct val="20000"/>
              </a:spcBef>
            </a:pPr>
            <a:r>
              <a:rPr lang="fr-FR" altLang="fr-FR" sz="1400" b="1" dirty="0" smtClean="0">
                <a:solidFill>
                  <a:schemeClr val="accent2">
                    <a:lumMod val="90000"/>
                    <a:lumOff val="10000"/>
                  </a:schemeClr>
                </a:solidFill>
              </a:rPr>
              <a:t>Les critères d’évaluation</a:t>
            </a:r>
            <a:endParaRPr lang="fr-FR" altLang="fr-FR" sz="1400" b="1" dirty="0">
              <a:solidFill>
                <a:schemeClr val="accent2">
                  <a:lumMod val="90000"/>
                  <a:lumOff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9911" y="333375"/>
            <a:ext cx="6186090" cy="619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Rectangle 7"/>
          <p:cNvSpPr>
            <a:spLocks noChangeArrowheads="1"/>
          </p:cNvSpPr>
          <p:nvPr/>
        </p:nvSpPr>
        <p:spPr bwMode="auto">
          <a:xfrm>
            <a:off x="-91150" y="1071564"/>
            <a:ext cx="4136100" cy="431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fr-FR" altLang="fr-FR" sz="1400"/>
              <a:t> la qualité de l’analyse des spécificités de l’unité commerciale ; 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fr-FR" altLang="fr-FR" sz="1400"/>
              <a:t> la qualité de l’analyse des situations professionnelles ; 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fr-FR" altLang="fr-FR" sz="1400">
                <a:solidFill>
                  <a:srgbClr val="000000"/>
                </a:solidFill>
              </a:rPr>
              <a:t> l’utilisation pertinente des outils et méthodes ; 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fr-FR" altLang="fr-FR" sz="1400">
                <a:solidFill>
                  <a:srgbClr val="000000"/>
                </a:solidFill>
              </a:rPr>
              <a:t> le degré d’autonomie dans les missions menées ; 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fr-FR" altLang="fr-FR" sz="1400">
                <a:solidFill>
                  <a:srgbClr val="000000"/>
                </a:solidFill>
              </a:rPr>
              <a:t> la qualité de la communication. 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fr-FR" altLang="fr-FR" sz="1400">
                <a:solidFill>
                  <a:srgbClr val="FF0000"/>
                </a:solidFill>
              </a:rPr>
              <a:t> l’efficacité du recours aux technologies de l’information et de la communication ; 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fr-FR" altLang="fr-FR" sz="1400">
                <a:solidFill>
                  <a:srgbClr val="FF0000"/>
                </a:solidFill>
              </a:rPr>
              <a:t> l’efficacité de l’interrogation du système d’information ; 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fr-FR" altLang="fr-FR" sz="1400">
                <a:solidFill>
                  <a:srgbClr val="FF0000"/>
                </a:solidFill>
              </a:rPr>
              <a:t> la qualité de l’exploitation du système d’information commercial ; 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fr-FR" altLang="fr-FR" sz="1400">
                <a:solidFill>
                  <a:srgbClr val="000000"/>
                </a:solidFill>
              </a:rPr>
              <a:t> le degré de couverture des activités constituant le cahier des charges de l’épreuve ; </a:t>
            </a:r>
          </a:p>
        </p:txBody>
      </p:sp>
      <p:sp>
        <p:nvSpPr>
          <p:cNvPr id="9" name="Rectangle 8"/>
          <p:cNvSpPr/>
          <p:nvPr/>
        </p:nvSpPr>
        <p:spPr>
          <a:xfrm>
            <a:off x="3719911" y="2060575"/>
            <a:ext cx="6186090" cy="431800"/>
          </a:xfrm>
          <a:prstGeom prst="rect">
            <a:avLst/>
          </a:prstGeom>
          <a:solidFill>
            <a:srgbClr val="FF0000">
              <a:alpha val="2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dirty="0"/>
              <a:t>C</a:t>
            </a: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228600" y="763787"/>
            <a:ext cx="3073400" cy="307777"/>
          </a:xfrm>
          <a:prstGeom prst="rect">
            <a:avLst/>
          </a:prstGeom>
          <a:noFill/>
          <a:ln w="19050">
            <a:solidFill>
              <a:schemeClr val="accent2">
                <a:lumMod val="90000"/>
                <a:lumOff val="10000"/>
              </a:schemeClr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algn="ctr">
              <a:spcBef>
                <a:spcPct val="20000"/>
              </a:spcBef>
            </a:pPr>
            <a:r>
              <a:rPr lang="fr-FR" altLang="fr-FR" sz="1400" b="1" dirty="0" smtClean="0">
                <a:solidFill>
                  <a:schemeClr val="accent2">
                    <a:lumMod val="90000"/>
                    <a:lumOff val="10000"/>
                  </a:schemeClr>
                </a:solidFill>
              </a:rPr>
              <a:t>Les critères d’évaluation</a:t>
            </a:r>
            <a:endParaRPr lang="fr-FR" altLang="fr-FR" sz="1400" b="1" dirty="0">
              <a:solidFill>
                <a:schemeClr val="accent2">
                  <a:lumMod val="90000"/>
                  <a:lumOff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88954" y="333375"/>
            <a:ext cx="6186090" cy="619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Rectangle 7"/>
          <p:cNvSpPr>
            <a:spLocks noChangeArrowheads="1"/>
          </p:cNvSpPr>
          <p:nvPr/>
        </p:nvSpPr>
        <p:spPr bwMode="auto">
          <a:xfrm>
            <a:off x="-91150" y="1071564"/>
            <a:ext cx="4136100" cy="431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fr-FR" altLang="fr-FR" sz="1400"/>
              <a:t> la qualité de l’analyse des spécificités de l’unité commerciale ; 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fr-FR" altLang="fr-FR" sz="1400"/>
              <a:t> la qualité de l’analyse des situations professionnelles ; 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fr-FR" altLang="fr-FR" sz="1400">
                <a:solidFill>
                  <a:srgbClr val="000000"/>
                </a:solidFill>
              </a:rPr>
              <a:t> l’utilisation pertinente des outils et méthodes ; 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fr-FR" altLang="fr-FR" sz="1400">
                <a:solidFill>
                  <a:srgbClr val="000000"/>
                </a:solidFill>
              </a:rPr>
              <a:t> le degré d’autonomie dans les missions menées ; 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fr-FR" altLang="fr-FR" sz="1400">
                <a:solidFill>
                  <a:srgbClr val="000000"/>
                </a:solidFill>
              </a:rPr>
              <a:t> la qualité de la communication. 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fr-FR" altLang="fr-FR" sz="1400">
                <a:solidFill>
                  <a:srgbClr val="FF0000"/>
                </a:solidFill>
              </a:rPr>
              <a:t> l’efficacité du recours aux technologies de l’information et de la communication ; 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fr-FR" altLang="fr-FR" sz="1400">
                <a:solidFill>
                  <a:srgbClr val="FF0000"/>
                </a:solidFill>
              </a:rPr>
              <a:t> l’efficacité de l’interrogation du système d’information ; 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fr-FR" altLang="fr-FR" sz="1400">
                <a:solidFill>
                  <a:srgbClr val="FF0000"/>
                </a:solidFill>
              </a:rPr>
              <a:t> la qualité de l’exploitation du système d’information commercial ; 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fr-FR" altLang="fr-FR" sz="1400">
                <a:solidFill>
                  <a:srgbClr val="000000"/>
                </a:solidFill>
              </a:rPr>
              <a:t> le degré de couverture des activités constituant le cahier des charges de l’épreuve ; </a:t>
            </a:r>
          </a:p>
        </p:txBody>
      </p:sp>
      <p:sp>
        <p:nvSpPr>
          <p:cNvPr id="9" name="Rectangle 8"/>
          <p:cNvSpPr/>
          <p:nvPr/>
        </p:nvSpPr>
        <p:spPr>
          <a:xfrm>
            <a:off x="3719911" y="2060575"/>
            <a:ext cx="6186090" cy="431800"/>
          </a:xfrm>
          <a:prstGeom prst="rect">
            <a:avLst/>
          </a:prstGeom>
          <a:solidFill>
            <a:srgbClr val="FF0000">
              <a:alpha val="2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cxnSp>
        <p:nvCxnSpPr>
          <p:cNvPr id="3" name="Connecteur droit avec flèche 2"/>
          <p:cNvCxnSpPr/>
          <p:nvPr/>
        </p:nvCxnSpPr>
        <p:spPr>
          <a:xfrm>
            <a:off x="4406106" y="5229225"/>
            <a:ext cx="990600" cy="91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462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19911" y="3200401"/>
            <a:ext cx="4665794" cy="202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228600" y="763787"/>
            <a:ext cx="3073400" cy="307777"/>
          </a:xfrm>
          <a:prstGeom prst="rect">
            <a:avLst/>
          </a:prstGeom>
          <a:noFill/>
          <a:ln w="19050">
            <a:solidFill>
              <a:schemeClr val="accent2">
                <a:lumMod val="90000"/>
                <a:lumOff val="10000"/>
              </a:schemeClr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algn="ctr">
              <a:spcBef>
                <a:spcPct val="20000"/>
              </a:spcBef>
            </a:pPr>
            <a:r>
              <a:rPr lang="fr-FR" altLang="fr-FR" sz="1400" b="1" dirty="0" smtClean="0">
                <a:solidFill>
                  <a:schemeClr val="accent2">
                    <a:lumMod val="90000"/>
                    <a:lumOff val="10000"/>
                  </a:schemeClr>
                </a:solidFill>
              </a:rPr>
              <a:t>Les critères d’évaluation</a:t>
            </a:r>
            <a:endParaRPr lang="fr-FR" altLang="fr-FR" sz="1400" b="1" dirty="0">
              <a:solidFill>
                <a:schemeClr val="accent2">
                  <a:lumMod val="90000"/>
                  <a:lumOff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9911" y="333375"/>
            <a:ext cx="6186090" cy="619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Rectangle 6"/>
          <p:cNvSpPr>
            <a:spLocks noChangeArrowheads="1"/>
          </p:cNvSpPr>
          <p:nvPr/>
        </p:nvSpPr>
        <p:spPr bwMode="auto">
          <a:xfrm>
            <a:off x="2476500" y="-3905250"/>
            <a:ext cx="4953000" cy="36686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fr-FR" altLang="fr-FR" sz="1400">
                <a:solidFill>
                  <a:srgbClr val="000000"/>
                </a:solidFill>
              </a:rPr>
              <a:t>la qualité de l’analyse des spécificités de l’unité commerciale ; 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fr-FR" altLang="fr-FR" sz="1400">
                <a:solidFill>
                  <a:srgbClr val="000000"/>
                </a:solidFill>
              </a:rPr>
              <a:t> la qualité de l’analyse des situations professionnelles ; 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fr-FR" altLang="fr-FR" sz="1400">
                <a:solidFill>
                  <a:srgbClr val="000000"/>
                </a:solidFill>
              </a:rPr>
              <a:t> l’utilisation pertinente des outils et méthodes ; 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fr-FR" altLang="fr-FR" sz="1400">
                <a:solidFill>
                  <a:srgbClr val="000000"/>
                </a:solidFill>
              </a:rPr>
              <a:t> le degré d’autonomie dans les missions menées ; 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fr-FR" altLang="fr-FR" sz="1400">
                <a:solidFill>
                  <a:srgbClr val="000000"/>
                </a:solidFill>
              </a:rPr>
              <a:t> l’efficacité du recours aux technologies de l’information et de la communication ; 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fr-FR" altLang="fr-FR" sz="1400">
                <a:solidFill>
                  <a:srgbClr val="000000"/>
                </a:solidFill>
              </a:rPr>
              <a:t> l’efficacité de l’interrogation du système d’information ; 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fr-FR" altLang="fr-FR" sz="1400">
                <a:solidFill>
                  <a:srgbClr val="000000"/>
                </a:solidFill>
              </a:rPr>
              <a:t> la qualité de l’exploitation du système d’information commercial ; 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fr-FR" altLang="fr-FR" sz="1400">
                <a:solidFill>
                  <a:srgbClr val="000000"/>
                </a:solidFill>
              </a:rPr>
              <a:t> le degré de couverture des activités constituant le cahier des charges de l’épreuve ; 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fr-FR" altLang="fr-FR" sz="1400">
                <a:solidFill>
                  <a:srgbClr val="000000"/>
                </a:solidFill>
              </a:rPr>
              <a:t> la qualité de la communication. </a:t>
            </a:r>
          </a:p>
        </p:txBody>
      </p:sp>
      <p:sp>
        <p:nvSpPr>
          <p:cNvPr id="20484" name="Rectangle 7"/>
          <p:cNvSpPr>
            <a:spLocks noChangeArrowheads="1"/>
          </p:cNvSpPr>
          <p:nvPr/>
        </p:nvSpPr>
        <p:spPr bwMode="auto">
          <a:xfrm>
            <a:off x="-91150" y="1071564"/>
            <a:ext cx="4136100" cy="431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fr-FR" altLang="fr-FR" sz="1400"/>
              <a:t> la qualité de l’analyse des spécificités de l’unité commerciale ; 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fr-FR" altLang="fr-FR" sz="1400"/>
              <a:t> la qualité de l’analyse des situations professionnelles ; 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fr-FR" altLang="fr-FR" sz="1400">
                <a:solidFill>
                  <a:srgbClr val="000000"/>
                </a:solidFill>
              </a:rPr>
              <a:t> l’utilisation pertinente des outils et méthodes ; 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fr-FR" altLang="fr-FR" sz="1400">
                <a:solidFill>
                  <a:srgbClr val="000000"/>
                </a:solidFill>
              </a:rPr>
              <a:t> le degré d’autonomie dans les missions menées ; 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fr-FR" altLang="fr-FR" sz="1400">
                <a:solidFill>
                  <a:srgbClr val="000000"/>
                </a:solidFill>
              </a:rPr>
              <a:t> la qualité de la communication. 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fr-FR" altLang="fr-FR" sz="1400">
                <a:solidFill>
                  <a:srgbClr val="FF0000"/>
                </a:solidFill>
              </a:rPr>
              <a:t> l’efficacité du recours aux technologies de l’information et de la communication ; 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fr-FR" altLang="fr-FR" sz="1400">
                <a:solidFill>
                  <a:srgbClr val="FF0000"/>
                </a:solidFill>
              </a:rPr>
              <a:t> l’efficacité de l’interrogation du système d’information ; 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fr-FR" altLang="fr-FR" sz="1400">
                <a:solidFill>
                  <a:srgbClr val="FF0000"/>
                </a:solidFill>
              </a:rPr>
              <a:t> la qualité de l’exploitation du système d’information commercial ; 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fr-FR" altLang="fr-FR" sz="1400">
                <a:solidFill>
                  <a:srgbClr val="000000"/>
                </a:solidFill>
              </a:rPr>
              <a:t> le degré de couverture des activités constituant le cahier des charges de l’épreuve ; </a:t>
            </a:r>
          </a:p>
        </p:txBody>
      </p:sp>
      <p:sp>
        <p:nvSpPr>
          <p:cNvPr id="9" name="Rectangle 8"/>
          <p:cNvSpPr/>
          <p:nvPr/>
        </p:nvSpPr>
        <p:spPr>
          <a:xfrm>
            <a:off x="3719911" y="5157789"/>
            <a:ext cx="6186090" cy="1366837"/>
          </a:xfrm>
          <a:prstGeom prst="rect">
            <a:avLst/>
          </a:prstGeom>
          <a:solidFill>
            <a:srgbClr val="FF0000">
              <a:alpha val="2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228600" y="763787"/>
            <a:ext cx="3073400" cy="307777"/>
          </a:xfrm>
          <a:prstGeom prst="rect">
            <a:avLst/>
          </a:prstGeom>
          <a:noFill/>
          <a:ln w="19050">
            <a:solidFill>
              <a:schemeClr val="accent2">
                <a:lumMod val="90000"/>
                <a:lumOff val="10000"/>
              </a:schemeClr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algn="ctr">
              <a:spcBef>
                <a:spcPct val="20000"/>
              </a:spcBef>
            </a:pPr>
            <a:r>
              <a:rPr lang="fr-FR" altLang="fr-FR" sz="1400" b="1" dirty="0" smtClean="0">
                <a:solidFill>
                  <a:schemeClr val="accent2">
                    <a:lumMod val="90000"/>
                    <a:lumOff val="10000"/>
                  </a:schemeClr>
                </a:solidFill>
              </a:rPr>
              <a:t>Les critères d’évaluation</a:t>
            </a:r>
            <a:endParaRPr lang="fr-FR" altLang="fr-FR" sz="1400" b="1" dirty="0">
              <a:solidFill>
                <a:schemeClr val="accent2">
                  <a:lumMod val="90000"/>
                  <a:lumOff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19911" y="333375"/>
            <a:ext cx="6186090" cy="619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7" name="Rectangle 7"/>
          <p:cNvSpPr>
            <a:spLocks noChangeArrowheads="1"/>
          </p:cNvSpPr>
          <p:nvPr/>
        </p:nvSpPr>
        <p:spPr bwMode="auto">
          <a:xfrm>
            <a:off x="-91150" y="1071564"/>
            <a:ext cx="4136100" cy="431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fr-FR" altLang="fr-FR" sz="1400"/>
              <a:t> la qualité de l’analyse des spécificités de l’unité commerciale ; 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fr-FR" altLang="fr-FR" sz="1400"/>
              <a:t> la qualité de l’analyse des situations professionnelles ; 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fr-FR" altLang="fr-FR" sz="1400">
                <a:solidFill>
                  <a:srgbClr val="000000"/>
                </a:solidFill>
              </a:rPr>
              <a:t> l’utilisation pertinente des outils et méthodes ; 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fr-FR" altLang="fr-FR" sz="1400">
                <a:solidFill>
                  <a:srgbClr val="000000"/>
                </a:solidFill>
              </a:rPr>
              <a:t> le degré d’autonomie dans les missions menées ; 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fr-FR" altLang="fr-FR" sz="1400">
                <a:solidFill>
                  <a:srgbClr val="000000"/>
                </a:solidFill>
              </a:rPr>
              <a:t> la qualité de la communication. 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fr-FR" altLang="fr-FR" sz="1400">
                <a:solidFill>
                  <a:srgbClr val="000000"/>
                </a:solidFill>
              </a:rPr>
              <a:t> l’efficacité du recours aux technologies de l’information et de la communication ; 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fr-FR" altLang="fr-FR" sz="1400">
                <a:solidFill>
                  <a:srgbClr val="000000"/>
                </a:solidFill>
              </a:rPr>
              <a:t> l’efficacité de l’interrogation du système d’information ; 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fr-FR" altLang="fr-FR" sz="1400">
                <a:solidFill>
                  <a:srgbClr val="000000"/>
                </a:solidFill>
              </a:rPr>
              <a:t> la qualité de l’exploitation du système d’information commercial ; 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fr-FR" altLang="fr-FR" sz="1400">
                <a:solidFill>
                  <a:srgbClr val="FF0000"/>
                </a:solidFill>
              </a:rPr>
              <a:t> le degré de couverture des activités constituant le cahier des charges de l’épreuve ; </a:t>
            </a:r>
          </a:p>
        </p:txBody>
      </p:sp>
      <p:sp>
        <p:nvSpPr>
          <p:cNvPr id="9" name="Rectangle 8"/>
          <p:cNvSpPr/>
          <p:nvPr/>
        </p:nvSpPr>
        <p:spPr>
          <a:xfrm>
            <a:off x="3737108" y="3860801"/>
            <a:ext cx="6186090" cy="2663825"/>
          </a:xfrm>
          <a:prstGeom prst="rect">
            <a:avLst/>
          </a:prstGeom>
          <a:solidFill>
            <a:srgbClr val="FF0000">
              <a:alpha val="2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228600" y="763787"/>
            <a:ext cx="3073400" cy="307777"/>
          </a:xfrm>
          <a:prstGeom prst="rect">
            <a:avLst/>
          </a:prstGeom>
          <a:noFill/>
          <a:ln w="19050">
            <a:solidFill>
              <a:schemeClr val="accent2">
                <a:lumMod val="90000"/>
                <a:lumOff val="10000"/>
              </a:schemeClr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algn="ctr">
              <a:spcBef>
                <a:spcPct val="20000"/>
              </a:spcBef>
            </a:pPr>
            <a:r>
              <a:rPr lang="fr-FR" altLang="fr-FR" sz="1400" b="1" dirty="0" smtClean="0">
                <a:solidFill>
                  <a:schemeClr val="accent2">
                    <a:lumMod val="90000"/>
                    <a:lumOff val="10000"/>
                  </a:schemeClr>
                </a:solidFill>
              </a:rPr>
              <a:t>Les critères d’évaluation</a:t>
            </a:r>
            <a:endParaRPr lang="fr-FR" altLang="fr-FR" sz="1400" b="1" dirty="0">
              <a:solidFill>
                <a:schemeClr val="accent2">
                  <a:lumMod val="90000"/>
                  <a:lumOff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au 2"/>
          <p:cNvGraphicFramePr>
            <a:graphicFrameLocks noGrp="1"/>
          </p:cNvGraphicFramePr>
          <p:nvPr/>
        </p:nvGraphicFramePr>
        <p:xfrm>
          <a:off x="584730" y="1628776"/>
          <a:ext cx="8659151" cy="4716769"/>
        </p:xfrm>
        <a:graphic>
          <a:graphicData uri="http://schemas.openxmlformats.org/drawingml/2006/table">
            <a:tbl>
              <a:tblPr/>
              <a:tblGrid>
                <a:gridCol w="7914481"/>
                <a:gridCol w="744670"/>
              </a:tblGrid>
              <a:tr h="274292"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Compétences déclarées (cocher les cases correspondantes)</a:t>
                      </a:r>
                      <a:endParaRPr kumimoji="0" lang="fr-FR" altLang="fr-FR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4295" marR="74295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548584"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Compétence 6 Rechercher et exploiter l’information nécessaire à l’activité commerciale</a:t>
                      </a:r>
                      <a:endParaRPr kumimoji="0" lang="fr-FR" altLang="fr-FR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4295" marR="74295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74292"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C61- Assurer la veille commerciale</a:t>
                      </a:r>
                      <a:endParaRPr kumimoji="0" lang="fr-FR" altLang="fr-FR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4295" marR="74295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74292">
                <a:tc>
                  <a:txBody>
                    <a:bodyPr/>
                    <a:lstStyle>
                      <a:lvl1pPr marL="179388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17938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611 Repérer les sources documentaires</a:t>
                      </a:r>
                      <a:endParaRPr kumimoji="0" lang="fr-FR" altLang="fr-FR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4295" marR="74295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  <a:endParaRPr kumimoji="0" lang="fr-FR" altLang="fr-FR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4295" marR="74295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</a:tr>
              <a:tr h="274292">
                <a:tc>
                  <a:txBody>
                    <a:bodyPr/>
                    <a:lstStyle>
                      <a:lvl1pPr marL="179388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17938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612 Sélectionner les informations </a:t>
                      </a:r>
                      <a:endParaRPr kumimoji="0" lang="fr-FR" altLang="fr-FR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4295" marR="74295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  <a:endParaRPr kumimoji="0" lang="fr-FR" altLang="fr-FR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4295" marR="74295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292">
                <a:tc>
                  <a:txBody>
                    <a:bodyPr/>
                    <a:lstStyle>
                      <a:lvl1pPr marL="179388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17938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613 Mettre à disposition les informations</a:t>
                      </a:r>
                      <a:endParaRPr kumimoji="0" lang="fr-FR" altLang="fr-FR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4295" marR="74295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  <a:endParaRPr kumimoji="0" lang="fr-FR" altLang="fr-FR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4295" marR="74295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</a:tr>
              <a:tr h="274292"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C62- Réaliser et exploiter des études commerciales</a:t>
                      </a:r>
                      <a:endParaRPr kumimoji="0" lang="fr-FR" altLang="fr-FR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4295" marR="74295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74292">
                <a:tc>
                  <a:txBody>
                    <a:bodyPr/>
                    <a:lstStyle>
                      <a:lvl1pPr marL="179388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17938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621 Concevoir et mettre en œuvre des études commerciales</a:t>
                      </a:r>
                      <a:endParaRPr kumimoji="0" lang="fr-FR" altLang="fr-FR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4295" marR="74295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  <a:endParaRPr kumimoji="0" lang="fr-FR" altLang="fr-FR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4295" marR="74295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</a:tr>
              <a:tr h="555493">
                <a:tc>
                  <a:txBody>
                    <a:bodyPr/>
                    <a:lstStyle>
                      <a:lvl1pPr marL="179388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17938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622 Analyser les informations commerciales issues d'études et exploiter les résultats</a:t>
                      </a:r>
                      <a:endParaRPr kumimoji="0" lang="fr-FR" altLang="fr-FR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4295" marR="74295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  <a:endParaRPr kumimoji="0" lang="fr-FR" altLang="fr-FR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4295" marR="74295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292"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C63- Enrichir et exploiter le système d'information commercial</a:t>
                      </a:r>
                      <a:endParaRPr kumimoji="0" lang="fr-FR" altLang="fr-FR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4295" marR="74295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74292">
                <a:tc>
                  <a:txBody>
                    <a:bodyPr/>
                    <a:lstStyle>
                      <a:lvl1pPr marL="179388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17938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631 Mettre à jour les données du système d'information commercial</a:t>
                      </a:r>
                      <a:endParaRPr kumimoji="0" lang="fr-FR" altLang="fr-FR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4295" marR="74295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  <a:endParaRPr kumimoji="0" lang="fr-FR" altLang="fr-FR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4295" marR="74295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292">
                <a:tc>
                  <a:txBody>
                    <a:bodyPr/>
                    <a:lstStyle>
                      <a:lvl1pPr marL="179388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17938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632 Interroger le système d'information commercial</a:t>
                      </a:r>
                      <a:endParaRPr kumimoji="0" lang="fr-FR" altLang="fr-FR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4295" marR="74295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  <a:endParaRPr kumimoji="0" lang="fr-FR" altLang="fr-FR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4295" marR="74295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</a:tr>
              <a:tr h="304728"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C64- Intégrer les technologies de l'information dans son activité</a:t>
                      </a:r>
                      <a:endParaRPr kumimoji="0" lang="fr-FR" altLang="fr-FR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4295" marR="74295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90444">
                <a:tc>
                  <a:txBody>
                    <a:bodyPr/>
                    <a:lstStyle>
                      <a:lvl1pPr marL="179388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17938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641 Organiser son activité</a:t>
                      </a:r>
                      <a:endParaRPr kumimoji="0" lang="fr-FR" altLang="fr-FR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4295" marR="74295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  <a:endParaRPr kumimoji="0" lang="fr-FR" altLang="fr-FR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4295" marR="74295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</a:tr>
              <a:tr h="274292">
                <a:tc>
                  <a:txBody>
                    <a:bodyPr/>
                    <a:lstStyle>
                      <a:lvl1pPr marL="179388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17938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642 Organiser l’activité de l’équipe commerciale </a:t>
                      </a:r>
                      <a:endParaRPr kumimoji="0" lang="fr-FR" altLang="fr-FR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4295" marR="74295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  <a:endParaRPr kumimoji="0" lang="fr-FR" altLang="fr-FR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4295" marR="74295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6654" name="ZoneTexte 7"/>
          <p:cNvSpPr>
            <a:spLocks noGrp="1" noChangeArrowheads="1"/>
          </p:cNvSpPr>
          <p:nvPr>
            <p:ph type="title"/>
          </p:nvPr>
        </p:nvSpPr>
        <p:spPr>
          <a:xfrm>
            <a:off x="495300" y="584201"/>
            <a:ext cx="8915400" cy="523875"/>
          </a:xfrm>
        </p:spPr>
        <p:txBody>
          <a:bodyPr>
            <a:spAutoFit/>
          </a:bodyPr>
          <a:lstStyle/>
          <a:p>
            <a:pPr eaLnBrk="1" hangingPunct="1"/>
            <a:r>
              <a:rPr lang="fr-FR" altLang="fr-FR" sz="2800" dirty="0" smtClean="0">
                <a:solidFill>
                  <a:srgbClr val="7030A0"/>
                </a:solidFill>
              </a:rPr>
              <a:t>L’évaluation  des compétences C6</a:t>
            </a:r>
          </a:p>
        </p:txBody>
      </p:sp>
      <p:sp>
        <p:nvSpPr>
          <p:cNvPr id="6" name="Rectangle 5"/>
          <p:cNvSpPr/>
          <p:nvPr/>
        </p:nvSpPr>
        <p:spPr>
          <a:xfrm>
            <a:off x="6045121" y="2204864"/>
            <a:ext cx="3510390" cy="1440160"/>
          </a:xfrm>
          <a:prstGeom prst="rect">
            <a:avLst/>
          </a:prstGeom>
          <a:scene3d>
            <a:camera prst="orthographicFront">
              <a:rot lat="21299999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dirty="0"/>
              <a:t>2 fiches d’activités professionnelles </a:t>
            </a:r>
          </a:p>
        </p:txBody>
      </p:sp>
      <p:sp>
        <p:nvSpPr>
          <p:cNvPr id="7" name="Rectangle 6"/>
          <p:cNvSpPr/>
          <p:nvPr/>
        </p:nvSpPr>
        <p:spPr>
          <a:xfrm>
            <a:off x="6210221" y="2357264"/>
            <a:ext cx="3510390" cy="1440160"/>
          </a:xfrm>
          <a:prstGeom prst="rect">
            <a:avLst/>
          </a:prstGeom>
          <a:scene3d>
            <a:camera prst="orthographicFront">
              <a:rot lat="21299999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dirty="0"/>
              <a:t>Recherche de la couverture la plus large possible des compétences</a:t>
            </a:r>
          </a:p>
        </p:txBody>
      </p:sp>
      <p:sp>
        <p:nvSpPr>
          <p:cNvPr id="8" name="Rectangle 7"/>
          <p:cNvSpPr/>
          <p:nvPr/>
        </p:nvSpPr>
        <p:spPr>
          <a:xfrm>
            <a:off x="6375321" y="2509664"/>
            <a:ext cx="3510390" cy="1440160"/>
          </a:xfrm>
          <a:prstGeom prst="rect">
            <a:avLst/>
          </a:prstGeom>
          <a:scene3d>
            <a:camera prst="orthographicFront">
              <a:rot lat="21299999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dirty="0"/>
              <a:t>La mobilisation des compétences est faite dans un contexte professionnel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nouveautés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40014" y="1981201"/>
            <a:ext cx="8726816" cy="4144963"/>
          </a:xfrm>
        </p:spPr>
        <p:txBody>
          <a:bodyPr>
            <a:normAutofit/>
          </a:bodyPr>
          <a:lstStyle/>
          <a:p>
            <a:r>
              <a:rPr lang="fr-FR" sz="2800" dirty="0" smtClean="0"/>
              <a:t>L’évaluation par compétences se substitue à l’évaluation par critères</a:t>
            </a:r>
          </a:p>
          <a:p>
            <a:r>
              <a:rPr lang="fr-FR" sz="2800" dirty="0" smtClean="0"/>
              <a:t>Une compétence ne peut être évaluée que dans une seule épreuve =&gt; plus de doublons</a:t>
            </a:r>
          </a:p>
          <a:p>
            <a:pPr>
              <a:buNone/>
            </a:pPr>
            <a:endParaRPr lang="fr-FR" sz="28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93819-B488-9642-BA9F-590C0B423DCE}" type="slidenum">
              <a:rPr lang="fr-FR" smtClean="0"/>
              <a:pPr/>
              <a:t>2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Question posée</a:t>
            </a:r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93819-B488-9642-BA9F-590C0B423DCE}" type="slidenum">
              <a:rPr lang="fr-FR" smtClean="0"/>
              <a:pPr/>
              <a:t>20</a:t>
            </a:fld>
            <a:endParaRPr lang="fr-FR" dirty="0"/>
          </a:p>
        </p:txBody>
      </p:sp>
      <p:sp>
        <p:nvSpPr>
          <p:cNvPr id="5" name="Espace réservé du contenu 2"/>
          <p:cNvSpPr txBox="1">
            <a:spLocks/>
          </p:cNvSpPr>
          <p:nvPr/>
        </p:nvSpPr>
        <p:spPr>
          <a:xfrm>
            <a:off x="540014" y="1495425"/>
            <a:ext cx="8327761" cy="46307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accent1"/>
              </a:buClr>
              <a:buSzPct val="75000"/>
              <a:buFont typeface="Wingdings" pitchFamily="2" charset="2"/>
              <a:buChar char="n"/>
              <a:tabLst/>
              <a:defRPr/>
            </a:pPr>
            <a:r>
              <a:rPr lang="fr-FR" sz="3200" b="1" i="1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Comment évaluer le candidat en l’absence de manipulation informatique au cours de l’épreuve ? </a:t>
            </a:r>
            <a:endParaRPr lang="fr-FR" sz="3200" b="1" i="1" dirty="0"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Question posée</a:t>
            </a:r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93819-B488-9642-BA9F-590C0B423DCE}" type="slidenum">
              <a:rPr lang="fr-FR" smtClean="0"/>
              <a:pPr/>
              <a:t>21</a:t>
            </a:fld>
            <a:endParaRPr lang="fr-FR" dirty="0"/>
          </a:p>
        </p:txBody>
      </p:sp>
      <p:sp>
        <p:nvSpPr>
          <p:cNvPr id="5" name="Espace réservé du contenu 2"/>
          <p:cNvSpPr txBox="1">
            <a:spLocks/>
          </p:cNvSpPr>
          <p:nvPr/>
        </p:nvSpPr>
        <p:spPr>
          <a:xfrm>
            <a:off x="540014" y="1495425"/>
            <a:ext cx="8327761" cy="46307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28600" lvl="0" indent="-228600" defTabSz="914400">
              <a:spcBef>
                <a:spcPts val="2000"/>
              </a:spcBef>
              <a:buClr>
                <a:schemeClr val="accent1"/>
              </a:buClr>
              <a:buSzPct val="75000"/>
            </a:pPr>
            <a:r>
              <a:rPr lang="fr-FR" sz="3200" b="1" i="1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Comment apprécier le degré de maitrise des compétences ? </a:t>
            </a:r>
          </a:p>
          <a:p>
            <a:pPr marL="228600" lvl="0" indent="-228600" defTabSz="914400">
              <a:spcBef>
                <a:spcPts val="2000"/>
              </a:spcBef>
              <a:buClr>
                <a:schemeClr val="accent1"/>
              </a:buClr>
              <a:buSzPct val="75000"/>
            </a:pPr>
            <a:r>
              <a:rPr lang="fr-FR" sz="3200" b="1" i="1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Qu’est-ce qu’un expert ?</a:t>
            </a:r>
            <a:r>
              <a:rPr lang="fr-FR" sz="3200" dirty="0" smtClean="0"/>
              <a:t/>
            </a:r>
            <a:br>
              <a:rPr lang="fr-FR" sz="3200" dirty="0" smtClean="0"/>
            </a:br>
            <a:endParaRPr kumimoji="0" lang="fr-FR" sz="3200" b="1" i="1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Question posée</a:t>
            </a:r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93819-B488-9642-BA9F-590C0B423DCE}" type="slidenum">
              <a:rPr lang="fr-FR" smtClean="0"/>
              <a:pPr/>
              <a:t>22</a:t>
            </a:fld>
            <a:endParaRPr lang="fr-FR" dirty="0"/>
          </a:p>
        </p:txBody>
      </p:sp>
      <p:sp>
        <p:nvSpPr>
          <p:cNvPr id="5" name="Espace réservé du contenu 2"/>
          <p:cNvSpPr txBox="1">
            <a:spLocks/>
          </p:cNvSpPr>
          <p:nvPr/>
        </p:nvSpPr>
        <p:spPr>
          <a:xfrm>
            <a:off x="540014" y="1495425"/>
            <a:ext cx="8685873" cy="46307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28600" lvl="0" indent="-228600" defTabSz="914400">
              <a:spcBef>
                <a:spcPts val="2000"/>
              </a:spcBef>
              <a:buClr>
                <a:schemeClr val="accent1"/>
              </a:buClr>
              <a:buSzPct val="75000"/>
            </a:pPr>
            <a:r>
              <a:rPr lang="fr-FR" sz="3200" dirty="0" smtClean="0">
                <a:latin typeface="+mj-lt"/>
                <a:ea typeface="+mj-ea"/>
                <a:cs typeface="+mj-cs"/>
              </a:rPr>
              <a:t>Le degré de maitrise des connaissances et des savoirs faire mobilisés n’est plus un critère d’évaluation</a:t>
            </a:r>
          </a:p>
          <a:p>
            <a:pPr marL="228600" lvl="0" indent="-228600" defTabSz="914400">
              <a:spcBef>
                <a:spcPts val="2000"/>
              </a:spcBef>
              <a:buClr>
                <a:schemeClr val="accent1"/>
              </a:buClr>
              <a:buSzPct val="75000"/>
            </a:pPr>
            <a:r>
              <a:rPr lang="fr-FR" sz="3200" b="1" i="1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Comment devrons-nous intégrer les incidences de la suppression de ce critère dans nos pratiques pédagogiques ?</a:t>
            </a:r>
            <a:endParaRPr kumimoji="0" lang="fr-FR" sz="3200" b="1" i="1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Question posée</a:t>
            </a:r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93819-B488-9642-BA9F-590C0B423DCE}" type="slidenum">
              <a:rPr lang="fr-FR" smtClean="0"/>
              <a:pPr/>
              <a:t>23</a:t>
            </a:fld>
            <a:endParaRPr lang="fr-FR" dirty="0"/>
          </a:p>
        </p:txBody>
      </p:sp>
      <p:sp>
        <p:nvSpPr>
          <p:cNvPr id="5" name="Espace réservé du contenu 2"/>
          <p:cNvSpPr txBox="1">
            <a:spLocks/>
          </p:cNvSpPr>
          <p:nvPr/>
        </p:nvSpPr>
        <p:spPr>
          <a:xfrm>
            <a:off x="540014" y="1495425"/>
            <a:ext cx="8327761" cy="46307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28600" lvl="0" indent="-228600" defTabSz="914400">
              <a:spcBef>
                <a:spcPts val="2000"/>
              </a:spcBef>
              <a:buClr>
                <a:schemeClr val="accent1"/>
              </a:buClr>
              <a:buSzPct val="75000"/>
            </a:pPr>
            <a:r>
              <a:rPr lang="fr-FR" sz="3200" b="1" i="1" dirty="0" smtClean="0"/>
              <a:t>C53: Mettre en place un espace attractif et fonctionnel</a:t>
            </a:r>
          </a:p>
          <a:p>
            <a:pPr marL="228600" lvl="0" indent="-228600" defTabSz="914400">
              <a:spcBef>
                <a:spcPts val="2000"/>
              </a:spcBef>
              <a:buClr>
                <a:schemeClr val="accent1"/>
              </a:buClr>
              <a:buSzPct val="75000"/>
            </a:pPr>
            <a:r>
              <a:rPr lang="fr-FR" sz="3200" dirty="0" smtClean="0"/>
              <a:t/>
            </a:r>
            <a:br>
              <a:rPr lang="fr-FR" sz="3200" dirty="0" smtClean="0"/>
            </a:br>
            <a:endParaRPr kumimoji="0" lang="fr-FR" sz="3200" b="1" i="1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32513" y="2828836"/>
            <a:ext cx="8584442" cy="28110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 defTabSz="914400">
              <a:spcBef>
                <a:spcPts val="2000"/>
              </a:spcBef>
              <a:buClr>
                <a:schemeClr val="accent1"/>
              </a:buClr>
              <a:buSzPct val="75000"/>
            </a:pPr>
            <a:r>
              <a:rPr lang="fr-FR" sz="3200" b="1" i="1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Comment faire pour valider cette compétence lorsque l’étudiant a effectué son stage dans une UC commercialisant des services ?</a:t>
            </a:r>
          </a:p>
          <a:p>
            <a:pPr marL="228600" indent="-228600" defTabSz="914400">
              <a:spcBef>
                <a:spcPts val="2000"/>
              </a:spcBef>
              <a:buClr>
                <a:schemeClr val="accent1"/>
              </a:buClr>
              <a:buSzPct val="75000"/>
            </a:pPr>
            <a:r>
              <a:rPr lang="fr-FR" sz="3200" b="1" i="1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(banque, assurance …)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Question posée</a:t>
            </a:r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93819-B488-9642-BA9F-590C0B423DCE}" type="slidenum">
              <a:rPr lang="fr-FR" smtClean="0"/>
              <a:pPr/>
              <a:t>24</a:t>
            </a:fld>
            <a:endParaRPr lang="fr-FR" dirty="0"/>
          </a:p>
        </p:txBody>
      </p:sp>
      <p:sp>
        <p:nvSpPr>
          <p:cNvPr id="5" name="Espace réservé du contenu 2"/>
          <p:cNvSpPr txBox="1">
            <a:spLocks/>
          </p:cNvSpPr>
          <p:nvPr/>
        </p:nvSpPr>
        <p:spPr>
          <a:xfrm>
            <a:off x="540014" y="1495425"/>
            <a:ext cx="8327761" cy="46307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28600" lvl="0" indent="-228600" defTabSz="914400">
              <a:spcBef>
                <a:spcPts val="2000"/>
              </a:spcBef>
              <a:buClr>
                <a:schemeClr val="accent1"/>
              </a:buClr>
              <a:buSzPct val="75000"/>
            </a:pPr>
            <a:r>
              <a:rPr lang="fr-FR" sz="3200" b="1" i="1" dirty="0" smtClean="0"/>
              <a:t>C6 Rechercher et exploiter l’information nécessaire à l’activité commerciale </a:t>
            </a:r>
            <a:r>
              <a:rPr lang="fr-FR" sz="3200" dirty="0" smtClean="0"/>
              <a:t/>
            </a:r>
            <a:br>
              <a:rPr lang="fr-FR" sz="3200" dirty="0" smtClean="0"/>
            </a:br>
            <a:endParaRPr kumimoji="0" lang="fr-FR" sz="3200" b="1" i="1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40014" y="2828836"/>
            <a:ext cx="887694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 defTabSz="914400">
              <a:spcBef>
                <a:spcPts val="2000"/>
              </a:spcBef>
              <a:buClr>
                <a:schemeClr val="accent1"/>
              </a:buClr>
              <a:buSzPct val="75000"/>
            </a:pPr>
            <a:r>
              <a:rPr lang="fr-FR" sz="3200" i="1" dirty="0" smtClean="0">
                <a:solidFill>
                  <a:schemeClr val="accent1"/>
                </a:solidFill>
              </a:rPr>
              <a:t>Comment évaluer cette compétence lorsque l’étudiant est dans l’impossibilité d’interroger et/ou d’exploiter le SIC de son UC ?</a:t>
            </a:r>
            <a:endParaRPr lang="fr-FR" sz="3200" i="1" dirty="0" smtClean="0"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Question posée</a:t>
            </a:r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93819-B488-9642-BA9F-590C0B423DCE}" type="slidenum">
              <a:rPr lang="fr-FR" smtClean="0"/>
              <a:pPr/>
              <a:t>25</a:t>
            </a:fld>
            <a:endParaRPr lang="fr-FR" dirty="0"/>
          </a:p>
        </p:txBody>
      </p:sp>
      <p:sp>
        <p:nvSpPr>
          <p:cNvPr id="5" name="Espace réservé du contenu 2"/>
          <p:cNvSpPr txBox="1">
            <a:spLocks/>
          </p:cNvSpPr>
          <p:nvPr/>
        </p:nvSpPr>
        <p:spPr>
          <a:xfrm>
            <a:off x="540014" y="1600199"/>
            <a:ext cx="8327761" cy="4525965"/>
          </a:xfrm>
          <a:prstGeom prst="rect">
            <a:avLst/>
          </a:prstGeom>
        </p:spPr>
        <p:txBody>
          <a:bodyPr>
            <a:normAutofit fontScale="40000" lnSpcReduction="20000"/>
          </a:bodyPr>
          <a:lstStyle/>
          <a:p>
            <a:r>
              <a:rPr lang="fr-FR" sz="6000" i="1" dirty="0" smtClean="0"/>
              <a:t>La liste des savoirs associés à transmettre </a:t>
            </a:r>
            <a:r>
              <a:rPr lang="fr-FR" sz="6000" b="1" i="1" dirty="0" smtClean="0"/>
              <a:t>dans le cadre du cours de GRC</a:t>
            </a:r>
            <a:r>
              <a:rPr lang="fr-FR" sz="6000" i="1" dirty="0" smtClean="0"/>
              <a:t> n’a pas été modifié </a:t>
            </a:r>
          </a:p>
          <a:p>
            <a:endParaRPr lang="fr-FR" sz="6000" i="1" dirty="0" smtClean="0"/>
          </a:p>
          <a:p>
            <a:r>
              <a:rPr lang="fr-FR" sz="6000" i="1" dirty="0" smtClean="0"/>
              <a:t>et notamment le savoir </a:t>
            </a:r>
            <a:r>
              <a:rPr lang="fr-FR" sz="6000" b="1" i="1" dirty="0" smtClean="0"/>
              <a:t>S424 Le contexte organisationnel de la relation commerciale.</a:t>
            </a:r>
            <a:r>
              <a:rPr lang="fr-FR" sz="6000" dirty="0" smtClean="0"/>
              <a:t> </a:t>
            </a:r>
          </a:p>
          <a:p>
            <a:r>
              <a:rPr lang="fr-FR" sz="6000" dirty="0" smtClean="0"/>
              <a:t>􀂃 l’organisation managériale et les ressources humaines</a:t>
            </a:r>
          </a:p>
          <a:p>
            <a:r>
              <a:rPr lang="fr-FR" sz="6000" dirty="0" smtClean="0"/>
              <a:t>􀂃 l’agencement de l’unité commerciale</a:t>
            </a:r>
          </a:p>
          <a:p>
            <a:r>
              <a:rPr lang="fr-FR" sz="6000" dirty="0" smtClean="0"/>
              <a:t>􀂃 les achats et les approvisionnements</a:t>
            </a:r>
          </a:p>
          <a:p>
            <a:r>
              <a:rPr lang="fr-FR" sz="6000" dirty="0" smtClean="0"/>
              <a:t>􀂃 la maintenance</a:t>
            </a:r>
            <a:endParaRPr lang="fr-FR" sz="6000" b="1" i="1" dirty="0" smtClean="0"/>
          </a:p>
          <a:p>
            <a:endParaRPr lang="fr-FR" sz="2800" i="1" dirty="0" smtClean="0"/>
          </a:p>
          <a:p>
            <a:pPr defTabSz="914400">
              <a:spcBef>
                <a:spcPts val="2000"/>
              </a:spcBef>
              <a:buClr>
                <a:schemeClr val="accent1"/>
              </a:buClr>
              <a:buSzPct val="75000"/>
            </a:pPr>
            <a:r>
              <a:rPr lang="fr-FR" sz="8000" b="1" i="1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Sera-t-il évalué dans cadre des épreuves E4/E5/E6 ou seulement dans le cadre de l’épreuve E4 de MGUC ?</a:t>
            </a:r>
            <a:endParaRPr kumimoji="0" lang="fr-FR" sz="8000" b="1" i="1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Question posée</a:t>
            </a:r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93819-B488-9642-BA9F-590C0B423DCE}" type="slidenum">
              <a:rPr lang="fr-FR" smtClean="0"/>
              <a:pPr/>
              <a:t>26</a:t>
            </a:fld>
            <a:endParaRPr lang="fr-FR" dirty="0"/>
          </a:p>
        </p:txBody>
      </p:sp>
      <p:sp>
        <p:nvSpPr>
          <p:cNvPr id="5" name="Espace réservé du contenu 2"/>
          <p:cNvSpPr txBox="1">
            <a:spLocks/>
          </p:cNvSpPr>
          <p:nvPr/>
        </p:nvSpPr>
        <p:spPr>
          <a:xfrm>
            <a:off x="540014" y="1495425"/>
            <a:ext cx="8327761" cy="46307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28600" lvl="0" indent="-228600" defTabSz="914400">
              <a:spcBef>
                <a:spcPts val="2000"/>
              </a:spcBef>
              <a:buClr>
                <a:schemeClr val="accent1"/>
              </a:buClr>
              <a:buSzPct val="75000"/>
            </a:pPr>
            <a:endParaRPr kumimoji="0" lang="fr-FR" sz="3200" b="1" i="1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40014" y="1600200"/>
            <a:ext cx="8876941" cy="33034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 defTabSz="914400">
              <a:spcBef>
                <a:spcPts val="2000"/>
              </a:spcBef>
              <a:buClr>
                <a:schemeClr val="accent1"/>
              </a:buClr>
              <a:buSzPct val="75000"/>
            </a:pPr>
            <a:r>
              <a:rPr lang="fr-FR" sz="3200" i="1" dirty="0" smtClean="0">
                <a:solidFill>
                  <a:schemeClr val="accent1"/>
                </a:solidFill>
              </a:rPr>
              <a:t>N’y a-t-il plus de compétences liées au management opérationnel de l’équipe commerciale ?</a:t>
            </a:r>
          </a:p>
          <a:p>
            <a:pPr marL="228600" indent="-228600" defTabSz="914400">
              <a:spcBef>
                <a:spcPts val="2000"/>
              </a:spcBef>
              <a:buClr>
                <a:schemeClr val="accent1"/>
              </a:buClr>
              <a:buSzPct val="75000"/>
            </a:pPr>
            <a:r>
              <a:rPr lang="fr-FR" sz="3200" i="1" dirty="0" smtClean="0">
                <a:solidFill>
                  <a:schemeClr val="accent1"/>
                </a:solidFill>
              </a:rPr>
              <a:t>Ou est-ce sous entendu dans l’intitulé « contact efficace avec les autres intervenants dans la chaine de valeur de l’UC ? »</a:t>
            </a:r>
            <a:endParaRPr lang="fr-FR" sz="3200" i="1" dirty="0" smtClean="0"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75733" y="963083"/>
            <a:ext cx="4375150" cy="933450"/>
          </a:xfrm>
        </p:spPr>
        <p:txBody>
          <a:bodyPr>
            <a:normAutofit fontScale="90000"/>
          </a:bodyPr>
          <a:lstStyle/>
          <a:p>
            <a:r>
              <a:rPr lang="fr-FR" sz="4000" dirty="0" smtClean="0">
                <a:solidFill>
                  <a:schemeClr val="bg1"/>
                </a:solidFill>
              </a:rPr>
              <a:t/>
            </a:r>
            <a:br>
              <a:rPr lang="fr-FR" sz="4000" dirty="0" smtClean="0">
                <a:solidFill>
                  <a:schemeClr val="bg1"/>
                </a:solidFill>
              </a:rPr>
            </a:br>
            <a:r>
              <a:rPr lang="fr-FR" sz="4000" dirty="0" smtClean="0">
                <a:solidFill>
                  <a:schemeClr val="bg1"/>
                </a:solidFill>
              </a:rPr>
              <a:t/>
            </a:r>
            <a:br>
              <a:rPr lang="fr-FR" sz="4000" dirty="0" smtClean="0">
                <a:solidFill>
                  <a:schemeClr val="bg1"/>
                </a:solidFill>
              </a:rPr>
            </a:br>
            <a:r>
              <a:rPr lang="fr-FR" sz="4000" dirty="0" smtClean="0">
                <a:solidFill>
                  <a:schemeClr val="bg1"/>
                </a:solidFill>
              </a:rPr>
              <a:t>L’évaluation des compétences à l’épreuve de  PDUC en ponctuel</a:t>
            </a:r>
            <a:endParaRPr lang="fr-FR" sz="4000" dirty="0">
              <a:solidFill>
                <a:schemeClr val="bg1"/>
              </a:solidFill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9B449720-3F16-446A-88F9-CD74729563A4}" type="slidenum">
              <a:rPr lang="fr-FR" smtClean="0"/>
              <a:pPr/>
              <a:t>27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600" dirty="0" smtClean="0"/>
              <a:t>Les compétences évaluées</a:t>
            </a:r>
            <a:endParaRPr lang="fr-FR" sz="36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40014" y="1282891"/>
            <a:ext cx="8186006" cy="484327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fr-FR" sz="2400" b="1" dirty="0" smtClean="0"/>
              <a:t>Elles sont plus réduites</a:t>
            </a:r>
          </a:p>
          <a:p>
            <a:r>
              <a:rPr lang="fr-FR" sz="2400" dirty="0" smtClean="0"/>
              <a:t>C 3 : Piloter des projets d’action commerciale ou de management ;</a:t>
            </a:r>
          </a:p>
          <a:p>
            <a:pPr lvl="1"/>
            <a:r>
              <a:rPr lang="fr-FR" sz="2200" dirty="0" smtClean="0"/>
              <a:t>C31 Concevoir le projet</a:t>
            </a:r>
          </a:p>
          <a:p>
            <a:pPr lvl="1"/>
            <a:r>
              <a:rPr lang="fr-FR" sz="2200" dirty="0" smtClean="0"/>
              <a:t>C32 Conduire le projet</a:t>
            </a:r>
          </a:p>
          <a:p>
            <a:pPr lvl="1"/>
            <a:r>
              <a:rPr lang="fr-FR" sz="2200" dirty="0" smtClean="0"/>
              <a:t>C33 Evaluer le projet</a:t>
            </a:r>
          </a:p>
          <a:p>
            <a:r>
              <a:rPr lang="fr-FR" sz="2400" dirty="0" smtClean="0"/>
              <a:t>C 43 : Développer et maintenir la clientèle de l’unité commerciale ;</a:t>
            </a:r>
          </a:p>
          <a:p>
            <a:r>
              <a:rPr lang="fr-FR" sz="2400" dirty="0" smtClean="0"/>
              <a:t>C 51 : Elaborer une offre commerciale adaptée à la clientèle.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93819-B488-9642-BA9F-590C0B423DCE}" type="slidenum">
              <a:rPr lang="fr-FR" smtClean="0"/>
              <a:pPr/>
              <a:t>28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D875A4EC-91AE-41A9-857D-A884B354AFFE}" type="slidenum">
              <a:rPr lang="fr-FR" smtClean="0"/>
              <a:pPr/>
              <a:t>28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600" dirty="0" smtClean="0"/>
              <a:t>Les savoirs associés mobilisés</a:t>
            </a:r>
            <a:endParaRPr lang="fr-FR" sz="36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40014" y="1600200"/>
            <a:ext cx="8491444" cy="432229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fr-FR" sz="2400" b="1" dirty="0" smtClean="0"/>
              <a:t>Ils ont été fortement réduits et recentrés sur …</a:t>
            </a:r>
          </a:p>
          <a:p>
            <a:r>
              <a:rPr lang="fr-FR" sz="2400" dirty="0" smtClean="0"/>
              <a:t>S 43 La mercatique des réseaux d’unités commerciales ;</a:t>
            </a:r>
          </a:p>
          <a:p>
            <a:pPr>
              <a:buNone/>
            </a:pPr>
            <a:endParaRPr lang="fr-FR" sz="2400" dirty="0" smtClean="0"/>
          </a:p>
          <a:p>
            <a:r>
              <a:rPr lang="fr-FR" sz="2400" dirty="0" smtClean="0"/>
              <a:t>S 55 Le management de projet ;</a:t>
            </a:r>
          </a:p>
          <a:p>
            <a:pPr>
              <a:buNone/>
            </a:pPr>
            <a:endParaRPr lang="fr-FR" sz="2400" dirty="0" smtClean="0"/>
          </a:p>
          <a:p>
            <a:r>
              <a:rPr lang="fr-FR" sz="2400" dirty="0" smtClean="0"/>
              <a:t>S 732 La communication et le management de projet.</a:t>
            </a:r>
          </a:p>
          <a:p>
            <a:pPr>
              <a:buNone/>
            </a:pPr>
            <a:endParaRPr lang="fr-FR" sz="2400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93819-B488-9642-BA9F-590C0B423DCE}" type="slidenum">
              <a:rPr lang="fr-FR" smtClean="0"/>
              <a:pPr/>
              <a:t>29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7A242571-3DCC-48BE-B7C7-B02B45978F64}" type="slidenum">
              <a:rPr lang="fr-FR" smtClean="0"/>
              <a:pPr/>
              <a:t>29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Espace réservé du contenu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38557073"/>
              </p:ext>
            </p:extLst>
          </p:nvPr>
        </p:nvGraphicFramePr>
        <p:xfrm>
          <a:off x="1" y="-39553"/>
          <a:ext cx="10013019" cy="75024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74478"/>
                <a:gridCol w="4293643"/>
                <a:gridCol w="446819"/>
                <a:gridCol w="127319"/>
                <a:gridCol w="215697"/>
                <a:gridCol w="275173"/>
                <a:gridCol w="608629"/>
                <a:gridCol w="463874"/>
                <a:gridCol w="489095"/>
                <a:gridCol w="418292"/>
              </a:tblGrid>
              <a:tr h="644423">
                <a:tc gridSpan="2">
                  <a:txBody>
                    <a:bodyPr/>
                    <a:lstStyle/>
                    <a:p>
                      <a:r>
                        <a:rPr lang="fr-FR" sz="1800" dirty="0" smtClean="0"/>
                        <a:t>Compétences &amp; Certification</a:t>
                      </a:r>
                      <a:endParaRPr lang="fr-FR" sz="1800" dirty="0"/>
                    </a:p>
                  </a:txBody>
                  <a:tcPr marL="99060" marR="99060"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fr-FR" sz="1800" dirty="0" smtClean="0"/>
                        <a:t>U4 MGUC</a:t>
                      </a:r>
                      <a:endParaRPr lang="fr-FR" sz="1800" dirty="0"/>
                    </a:p>
                  </a:txBody>
                  <a:tcPr marL="99060" marR="9906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FR" sz="1800" dirty="0" smtClean="0">
                          <a:solidFill>
                            <a:srgbClr val="00BD01"/>
                          </a:solidFill>
                        </a:rPr>
                        <a:t>U5 ACRC</a:t>
                      </a:r>
                      <a:endParaRPr lang="fr-FR" sz="1800" dirty="0">
                        <a:solidFill>
                          <a:srgbClr val="00BD01"/>
                        </a:solidFill>
                      </a:endParaRPr>
                    </a:p>
                  </a:txBody>
                  <a:tcPr marL="99060" marR="9906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FR" sz="1800" dirty="0" smtClean="0">
                          <a:solidFill>
                            <a:srgbClr val="FF7419"/>
                          </a:solidFill>
                        </a:rPr>
                        <a:t>U6 PDUC</a:t>
                      </a:r>
                      <a:endParaRPr lang="fr-FR" sz="1800" dirty="0">
                        <a:solidFill>
                          <a:srgbClr val="FF7419"/>
                        </a:solidFill>
                      </a:endParaRPr>
                    </a:p>
                  </a:txBody>
                  <a:tcPr marL="99060" marR="9906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53951">
                <a:tc rowSpan="2">
                  <a:txBody>
                    <a:bodyPr/>
                    <a:lstStyle/>
                    <a:p>
                      <a:r>
                        <a:rPr lang="fr-FR" sz="1400" dirty="0" smtClean="0"/>
                        <a:t>C1 Manager une équipe commerciale</a:t>
                      </a:r>
                      <a:endParaRPr lang="fr-FR" sz="1400" dirty="0"/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C11 Constituer une équipe professionnelle</a:t>
                      </a:r>
                      <a:r>
                        <a:rPr lang="fr-FR" sz="1200" baseline="0" dirty="0" smtClean="0"/>
                        <a:t> et motivée</a:t>
                      </a:r>
                      <a:endParaRPr lang="fr-FR" sz="1200" dirty="0"/>
                    </a:p>
                  </a:txBody>
                  <a:tcPr marL="99060" marR="99060"/>
                </a:tc>
                <a:tc gridSpan="2">
                  <a:txBody>
                    <a:bodyPr/>
                    <a:lstStyle/>
                    <a:p>
                      <a:endParaRPr lang="fr-FR" sz="18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 marL="99060" marR="99060">
                    <a:solidFill>
                      <a:schemeClr val="bg2">
                        <a:lumMod val="1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9060" marR="99060">
                    <a:solidFill>
                      <a:srgbClr val="FF7419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fr-FR"/>
                    </a:p>
                  </a:txBody>
                  <a:tcPr marL="99060" marR="99060">
                    <a:solidFill>
                      <a:srgbClr val="FF741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fr-FR" sz="1800"/>
                    </a:p>
                  </a:txBody>
                  <a:tcPr marL="99060" marR="9906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fr-FR" sz="1800" dirty="0"/>
                    </a:p>
                  </a:txBody>
                  <a:tcPr marL="99060" marR="9906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53951">
                <a:tc vMerge="1"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C12 Organiser le travail</a:t>
                      </a:r>
                      <a:endParaRPr lang="fr-FR" sz="1200" dirty="0"/>
                    </a:p>
                  </a:txBody>
                  <a:tcPr marL="99060" marR="99060"/>
                </a:tc>
                <a:tc gridSpan="4">
                  <a:txBody>
                    <a:bodyPr/>
                    <a:lstStyle/>
                    <a:p>
                      <a:endParaRPr lang="fr-FR" sz="1800" dirty="0"/>
                    </a:p>
                  </a:txBody>
                  <a:tcPr marL="99060" marR="99060">
                    <a:solidFill>
                      <a:srgbClr val="00BD0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fr-FR" sz="1800" dirty="0"/>
                    </a:p>
                  </a:txBody>
                  <a:tcPr marL="99060" marR="9906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fr-FR" sz="1800"/>
                    </a:p>
                  </a:txBody>
                  <a:tcPr marL="99060" marR="9906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53951">
                <a:tc rowSpan="3">
                  <a:txBody>
                    <a:bodyPr/>
                    <a:lstStyle/>
                    <a:p>
                      <a:r>
                        <a:rPr lang="fr-FR" sz="1400" dirty="0" smtClean="0"/>
                        <a:t>C2 Gérer une </a:t>
                      </a:r>
                      <a:r>
                        <a:rPr lang="fr-FR" sz="1400" dirty="0" err="1" smtClean="0"/>
                        <a:t>uc</a:t>
                      </a:r>
                      <a:endParaRPr lang="fr-FR" sz="1400" dirty="0"/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C21 Assurer le fonctionnement courant de l’</a:t>
                      </a:r>
                      <a:r>
                        <a:rPr lang="fr-FR" sz="1200" dirty="0" err="1" smtClean="0"/>
                        <a:t>uc</a:t>
                      </a:r>
                      <a:endParaRPr lang="fr-FR" sz="1200" dirty="0"/>
                    </a:p>
                  </a:txBody>
                  <a:tcPr marL="99060" marR="99060"/>
                </a:tc>
                <a:tc gridSpan="2">
                  <a:txBody>
                    <a:bodyPr/>
                    <a:lstStyle/>
                    <a:p>
                      <a:endParaRPr lang="fr-FR" sz="1800" dirty="0"/>
                    </a:p>
                  </a:txBody>
                  <a:tcPr marL="99060" marR="99060">
                    <a:solidFill>
                      <a:schemeClr val="bg2">
                        <a:lumMod val="1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9060" marR="99060">
                    <a:solidFill>
                      <a:srgbClr val="00BD01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fr-FR" dirty="0"/>
                    </a:p>
                  </a:txBody>
                  <a:tcPr marL="99060" marR="99060">
                    <a:solidFill>
                      <a:srgbClr val="00BD0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fr-FR" sz="1800" dirty="0"/>
                    </a:p>
                  </a:txBody>
                  <a:tcPr marL="99060" marR="9906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fr-FR" sz="1800" dirty="0"/>
                    </a:p>
                  </a:txBody>
                  <a:tcPr marL="99060" marR="9906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53951">
                <a:tc vMerge="1"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C22 Assurer la gestion prévisionnelle</a:t>
                      </a:r>
                      <a:endParaRPr lang="fr-FR" sz="1200" dirty="0"/>
                    </a:p>
                  </a:txBody>
                  <a:tcPr marL="99060" marR="99060"/>
                </a:tc>
                <a:tc gridSpan="2">
                  <a:txBody>
                    <a:bodyPr/>
                    <a:lstStyle/>
                    <a:p>
                      <a:endParaRPr lang="fr-FR" sz="1800" dirty="0"/>
                    </a:p>
                  </a:txBody>
                  <a:tcPr marL="99060" marR="99060">
                    <a:solidFill>
                      <a:schemeClr val="bg2">
                        <a:lumMod val="1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9060" marR="99060">
                    <a:solidFill>
                      <a:srgbClr val="FF7419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fr-FR"/>
                    </a:p>
                  </a:txBody>
                  <a:tcPr marL="99060" marR="99060">
                    <a:solidFill>
                      <a:srgbClr val="FF741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fr-FR" sz="1800"/>
                    </a:p>
                  </a:txBody>
                  <a:tcPr marL="99060" marR="9906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fr-FR" sz="1800" dirty="0"/>
                    </a:p>
                  </a:txBody>
                  <a:tcPr marL="99060" marR="9906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53951">
                <a:tc vMerge="1"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C23 Assurer</a:t>
                      </a:r>
                      <a:r>
                        <a:rPr lang="fr-FR" sz="1200" baseline="0" dirty="0" smtClean="0"/>
                        <a:t> la communication des résultats</a:t>
                      </a:r>
                      <a:endParaRPr lang="fr-FR" sz="1200" dirty="0"/>
                    </a:p>
                  </a:txBody>
                  <a:tcPr marL="99060" marR="99060"/>
                </a:tc>
                <a:tc gridSpan="2">
                  <a:txBody>
                    <a:bodyPr/>
                    <a:lstStyle/>
                    <a:p>
                      <a:endParaRPr lang="fr-FR" sz="1800" dirty="0"/>
                    </a:p>
                  </a:txBody>
                  <a:tcPr marL="99060" marR="99060">
                    <a:solidFill>
                      <a:schemeClr val="bg2">
                        <a:lumMod val="1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9060" marR="99060">
                    <a:solidFill>
                      <a:srgbClr val="FF7419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fr-FR" dirty="0"/>
                    </a:p>
                  </a:txBody>
                  <a:tcPr marL="99060" marR="99060">
                    <a:solidFill>
                      <a:srgbClr val="FF741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fr-FR" sz="1800"/>
                    </a:p>
                  </a:txBody>
                  <a:tcPr marL="99060" marR="9906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fr-FR" sz="1800" dirty="0"/>
                    </a:p>
                  </a:txBody>
                  <a:tcPr marL="99060" marR="9906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501430"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C3 Piloter des projets d’action commerciale ou de management</a:t>
                      </a:r>
                      <a:endParaRPr lang="fr-FR" sz="1400" dirty="0"/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endParaRPr lang="fr-FR" sz="1200" dirty="0"/>
                    </a:p>
                  </a:txBody>
                  <a:tcPr marL="99060" marR="99060"/>
                </a:tc>
                <a:tc gridSpan="4">
                  <a:txBody>
                    <a:bodyPr/>
                    <a:lstStyle/>
                    <a:p>
                      <a:endParaRPr lang="fr-FR" sz="1800" dirty="0"/>
                    </a:p>
                  </a:txBody>
                  <a:tcPr marL="99060" marR="9906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fr-FR" sz="1800" dirty="0"/>
                    </a:p>
                  </a:txBody>
                  <a:tcPr marL="99060" marR="9906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fr-FR" sz="1800" dirty="0"/>
                    </a:p>
                  </a:txBody>
                  <a:tcPr marL="99060" marR="99060">
                    <a:solidFill>
                      <a:schemeClr val="bg2">
                        <a:lumMod val="1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83644">
                <a:tc rowSpan="3">
                  <a:txBody>
                    <a:bodyPr/>
                    <a:lstStyle/>
                    <a:p>
                      <a:r>
                        <a:rPr lang="fr-FR" sz="1400" dirty="0" smtClean="0"/>
                        <a:t>C4 Maîtriser la relation avec la clientèle</a:t>
                      </a:r>
                      <a:endParaRPr lang="fr-FR" sz="1400" dirty="0"/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C41 Vendre</a:t>
                      </a:r>
                      <a:endParaRPr lang="fr-FR" sz="1200" dirty="0"/>
                    </a:p>
                  </a:txBody>
                  <a:tcPr marL="99060" marR="99060"/>
                </a:tc>
                <a:tc gridSpan="4">
                  <a:txBody>
                    <a:bodyPr/>
                    <a:lstStyle/>
                    <a:p>
                      <a:endParaRPr lang="fr-FR" sz="1800"/>
                    </a:p>
                  </a:txBody>
                  <a:tcPr marL="99060" marR="9906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fr-FR" sz="1800" dirty="0"/>
                    </a:p>
                  </a:txBody>
                  <a:tcPr marL="99060" marR="99060">
                    <a:solidFill>
                      <a:schemeClr val="bg2">
                        <a:lumMod val="1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fr-FR" sz="1800" dirty="0"/>
                    </a:p>
                  </a:txBody>
                  <a:tcPr marL="99060" marR="9906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53951">
                <a:tc vMerge="1"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C42 Assurer la qualité de service à la clientèle</a:t>
                      </a:r>
                      <a:endParaRPr lang="fr-FR" sz="1200" dirty="0"/>
                    </a:p>
                  </a:txBody>
                  <a:tcPr marL="99060" marR="99060"/>
                </a:tc>
                <a:tc gridSpan="4">
                  <a:txBody>
                    <a:bodyPr/>
                    <a:lstStyle/>
                    <a:p>
                      <a:endParaRPr lang="fr-FR" sz="1800"/>
                    </a:p>
                  </a:txBody>
                  <a:tcPr marL="99060" marR="9906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800" dirty="0"/>
                    </a:p>
                  </a:txBody>
                  <a:tcPr marL="99060" marR="99060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99060" marR="99060">
                    <a:solidFill>
                      <a:srgbClr val="FF7419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fr-FR" dirty="0"/>
                    </a:p>
                  </a:txBody>
                  <a:tcPr marL="99060" marR="9906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53951">
                <a:tc vMerge="1"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C43 Développer et maintenir la clientèle de l’</a:t>
                      </a:r>
                      <a:r>
                        <a:rPr lang="fr-FR" sz="1200" dirty="0" err="1" smtClean="0"/>
                        <a:t>uc</a:t>
                      </a:r>
                      <a:endParaRPr lang="fr-FR" sz="1200" dirty="0"/>
                    </a:p>
                  </a:txBody>
                  <a:tcPr marL="99060" marR="99060"/>
                </a:tc>
                <a:tc gridSpan="4">
                  <a:txBody>
                    <a:bodyPr/>
                    <a:lstStyle/>
                    <a:p>
                      <a:endParaRPr lang="fr-FR" sz="1800"/>
                    </a:p>
                  </a:txBody>
                  <a:tcPr marL="99060" marR="9906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fr-FR" sz="1800"/>
                    </a:p>
                  </a:txBody>
                  <a:tcPr marL="99060" marR="9906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fr-FR" sz="1800" dirty="0"/>
                    </a:p>
                  </a:txBody>
                  <a:tcPr marL="99060" marR="99060">
                    <a:solidFill>
                      <a:schemeClr val="bg2">
                        <a:lumMod val="1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53951">
                <a:tc rowSpan="4">
                  <a:txBody>
                    <a:bodyPr/>
                    <a:lstStyle/>
                    <a:p>
                      <a:r>
                        <a:rPr lang="fr-FR" sz="1400" dirty="0" smtClean="0"/>
                        <a:t>C5 Gérer l’offre de produits</a:t>
                      </a:r>
                      <a:r>
                        <a:rPr lang="fr-FR" sz="1400" baseline="0" dirty="0" smtClean="0"/>
                        <a:t> et de services</a:t>
                      </a:r>
                      <a:endParaRPr lang="fr-FR" sz="1400" dirty="0"/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C51 Elaborer une offre commerciale adaptée à la clientèle </a:t>
                      </a:r>
                      <a:endParaRPr lang="fr-FR" sz="1200" dirty="0"/>
                    </a:p>
                  </a:txBody>
                  <a:tcPr marL="99060" marR="99060"/>
                </a:tc>
                <a:tc gridSpan="4">
                  <a:txBody>
                    <a:bodyPr/>
                    <a:lstStyle/>
                    <a:p>
                      <a:endParaRPr lang="fr-FR" sz="1800"/>
                    </a:p>
                  </a:txBody>
                  <a:tcPr marL="99060" marR="9906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fr-FR" sz="1800" dirty="0"/>
                    </a:p>
                  </a:txBody>
                  <a:tcPr marL="99060" marR="9906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800" dirty="0"/>
                    </a:p>
                  </a:txBody>
                  <a:tcPr marL="99060" marR="9906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800" dirty="0"/>
                    </a:p>
                  </a:txBody>
                  <a:tcPr marL="99060" marR="99060">
                    <a:solidFill>
                      <a:srgbClr val="00BD01"/>
                    </a:solidFill>
                  </a:tcPr>
                </a:tc>
              </a:tr>
              <a:tr h="353951">
                <a:tc vMerge="1"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C52 Gérer les achats et les approvisionnements</a:t>
                      </a:r>
                      <a:endParaRPr lang="fr-FR" sz="1200" dirty="0"/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endParaRPr lang="fr-FR" sz="1800" dirty="0"/>
                    </a:p>
                  </a:txBody>
                  <a:tcPr marL="99060" marR="99060">
                    <a:solidFill>
                      <a:schemeClr val="bg2">
                        <a:lumMod val="1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fr-FR" sz="1800" dirty="0"/>
                    </a:p>
                  </a:txBody>
                  <a:tcPr marL="99060" marR="99060">
                    <a:solidFill>
                      <a:srgbClr val="00BD0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99060" marR="99060">
                    <a:solidFill>
                      <a:srgbClr val="FF7419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fr-FR" sz="1800" dirty="0"/>
                    </a:p>
                  </a:txBody>
                  <a:tcPr marL="99060" marR="9906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fr-FR" sz="1800"/>
                    </a:p>
                  </a:txBody>
                  <a:tcPr marL="99060" marR="9906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27525">
                <a:tc vMerge="1"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C53 Mettre en place un espace commercial attractif</a:t>
                      </a:r>
                      <a:r>
                        <a:rPr lang="fr-FR" sz="1200" baseline="0" dirty="0" smtClean="0"/>
                        <a:t> et fonctionnel</a:t>
                      </a:r>
                      <a:endParaRPr lang="fr-FR" sz="1200" dirty="0"/>
                    </a:p>
                  </a:txBody>
                  <a:tcPr marL="99060" marR="99060"/>
                </a:tc>
                <a:tc gridSpan="4">
                  <a:txBody>
                    <a:bodyPr/>
                    <a:lstStyle/>
                    <a:p>
                      <a:endParaRPr lang="fr-FR" sz="1800"/>
                    </a:p>
                  </a:txBody>
                  <a:tcPr marL="99060" marR="9906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800" dirty="0"/>
                    </a:p>
                  </a:txBody>
                  <a:tcPr marL="99060" marR="99060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99060" marR="99060">
                    <a:solidFill>
                      <a:srgbClr val="FF7419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fr-FR" sz="1800"/>
                    </a:p>
                  </a:txBody>
                  <a:tcPr marL="99060" marR="9906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02269">
                <a:tc vMerge="1"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C54 Dynamiser l’offre</a:t>
                      </a:r>
                      <a:r>
                        <a:rPr lang="fr-FR" sz="1200" baseline="0" dirty="0" smtClean="0"/>
                        <a:t> de produits et de services</a:t>
                      </a:r>
                      <a:endParaRPr lang="fr-FR" sz="1200" dirty="0"/>
                    </a:p>
                  </a:txBody>
                  <a:tcPr marL="99060" marR="99060"/>
                </a:tc>
                <a:tc gridSpan="4">
                  <a:txBody>
                    <a:bodyPr/>
                    <a:lstStyle/>
                    <a:p>
                      <a:endParaRPr lang="fr-FR" sz="1800"/>
                    </a:p>
                  </a:txBody>
                  <a:tcPr marL="99060" marR="9906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800" dirty="0"/>
                    </a:p>
                  </a:txBody>
                  <a:tcPr marL="99060" marR="99060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99060" marR="99060">
                    <a:solidFill>
                      <a:srgbClr val="FF7419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fr-FR" sz="1800"/>
                    </a:p>
                  </a:txBody>
                  <a:tcPr marL="99060" marR="9906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53951">
                <a:tc rowSpan="4">
                  <a:txBody>
                    <a:bodyPr/>
                    <a:lstStyle/>
                    <a:p>
                      <a:r>
                        <a:rPr lang="fr-FR" sz="1400" dirty="0" smtClean="0"/>
                        <a:t>C6 Rechercher</a:t>
                      </a:r>
                      <a:r>
                        <a:rPr lang="fr-FR" sz="1400" baseline="0" dirty="0" smtClean="0"/>
                        <a:t> et exploiter l’information nécessaire à l’activité commerciale</a:t>
                      </a:r>
                      <a:endParaRPr lang="fr-FR" sz="1400" dirty="0"/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C61 Assurer la veille commerciale</a:t>
                      </a:r>
                      <a:endParaRPr lang="fr-FR" sz="1200" dirty="0"/>
                    </a:p>
                  </a:txBody>
                  <a:tcPr marL="99060" marR="99060"/>
                </a:tc>
                <a:tc gridSpan="4">
                  <a:txBody>
                    <a:bodyPr/>
                    <a:lstStyle/>
                    <a:p>
                      <a:endParaRPr lang="fr-FR" sz="1800" dirty="0"/>
                    </a:p>
                  </a:txBody>
                  <a:tcPr marL="99060" marR="9906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fr-FR" sz="1800" dirty="0"/>
                    </a:p>
                  </a:txBody>
                  <a:tcPr marL="99060" marR="99060">
                    <a:solidFill>
                      <a:srgbClr val="FF741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fr-FR" sz="1800" dirty="0"/>
                    </a:p>
                  </a:txBody>
                  <a:tcPr marL="99060" marR="9906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53951">
                <a:tc vMerge="1"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C62 Réaliser</a:t>
                      </a:r>
                      <a:r>
                        <a:rPr lang="fr-FR" sz="1200" baseline="0" dirty="0" smtClean="0"/>
                        <a:t> des études commerciales</a:t>
                      </a:r>
                      <a:endParaRPr lang="fr-FR" sz="1200" dirty="0"/>
                    </a:p>
                  </a:txBody>
                  <a:tcPr marL="99060" marR="99060"/>
                </a:tc>
                <a:tc gridSpan="4">
                  <a:txBody>
                    <a:bodyPr/>
                    <a:lstStyle/>
                    <a:p>
                      <a:endParaRPr lang="fr-FR" sz="1800" dirty="0"/>
                    </a:p>
                  </a:txBody>
                  <a:tcPr marL="99060" marR="9906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fr-FR" sz="1800" dirty="0"/>
                    </a:p>
                  </a:txBody>
                  <a:tcPr marL="99060" marR="99060">
                    <a:solidFill>
                      <a:srgbClr val="FF741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fr-FR" sz="1800"/>
                    </a:p>
                  </a:txBody>
                  <a:tcPr marL="99060" marR="9906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53951">
                <a:tc vMerge="1"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C63 Enrichir</a:t>
                      </a:r>
                      <a:r>
                        <a:rPr lang="fr-FR" sz="1200" baseline="0" dirty="0" smtClean="0"/>
                        <a:t> et exploiter le système d’information commercial</a:t>
                      </a:r>
                      <a:endParaRPr lang="fr-FR" sz="1200" dirty="0"/>
                    </a:p>
                  </a:txBody>
                  <a:tcPr marL="99060" marR="99060"/>
                </a:tc>
                <a:tc gridSpan="4">
                  <a:txBody>
                    <a:bodyPr/>
                    <a:lstStyle/>
                    <a:p>
                      <a:endParaRPr lang="fr-FR" sz="1800" dirty="0"/>
                    </a:p>
                  </a:txBody>
                  <a:tcPr marL="99060" marR="9906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800" dirty="0"/>
                    </a:p>
                  </a:txBody>
                  <a:tcPr marL="99060" marR="99060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800" dirty="0"/>
                    </a:p>
                  </a:txBody>
                  <a:tcPr marL="99060" marR="99060">
                    <a:solidFill>
                      <a:srgbClr val="FF7419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fr-FR" sz="1800"/>
                    </a:p>
                  </a:txBody>
                  <a:tcPr marL="99060" marR="9906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53951">
                <a:tc vMerge="1"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C64 Intégrer les technologies de l’information dans son activité </a:t>
                      </a:r>
                      <a:endParaRPr lang="fr-FR" sz="1200" dirty="0"/>
                    </a:p>
                  </a:txBody>
                  <a:tcPr marL="99060" marR="99060"/>
                </a:tc>
                <a:tc gridSpan="4">
                  <a:txBody>
                    <a:bodyPr/>
                    <a:lstStyle/>
                    <a:p>
                      <a:endParaRPr lang="fr-FR" sz="1800"/>
                    </a:p>
                  </a:txBody>
                  <a:tcPr marL="99060" marR="9906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800" dirty="0"/>
                    </a:p>
                  </a:txBody>
                  <a:tcPr marL="99060" marR="99060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800" dirty="0"/>
                    </a:p>
                  </a:txBody>
                  <a:tcPr marL="99060" marR="99060">
                    <a:solidFill>
                      <a:srgbClr val="FF7419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fr-FR" sz="1800" dirty="0"/>
                    </a:p>
                  </a:txBody>
                  <a:tcPr marL="99060" marR="9906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0014" y="484094"/>
            <a:ext cx="8186006" cy="1116106"/>
          </a:xfrm>
        </p:spPr>
        <p:txBody>
          <a:bodyPr/>
          <a:lstStyle/>
          <a:p>
            <a:r>
              <a:rPr lang="fr-FR" sz="3200" dirty="0" smtClean="0"/>
              <a:t>Question posée:</a:t>
            </a:r>
            <a:endParaRPr lang="fr-FR" sz="32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40014" y="1981201"/>
            <a:ext cx="8457936" cy="4144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fr-FR" sz="3200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Comment interpréter la mention  suivante du référentiel  (p65)?</a:t>
            </a:r>
          </a:p>
          <a:p>
            <a:pPr>
              <a:buNone/>
            </a:pPr>
            <a:r>
              <a:rPr lang="fr-FR" sz="3200" b="1" i="1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« En ce qui concerne l’unité U6, les savoirs non strictement évalués doivent être considérés comme des pré-requis ».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93819-B488-9642-BA9F-590C0B423DCE}" type="slidenum">
              <a:rPr lang="fr-FR" smtClean="0"/>
              <a:pPr/>
              <a:t>30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critères d’évaluation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40014" y="1600201"/>
            <a:ext cx="8186006" cy="4525964"/>
          </a:xfrm>
        </p:spPr>
        <p:txBody>
          <a:bodyPr>
            <a:normAutofit/>
          </a:bodyPr>
          <a:lstStyle/>
          <a:p>
            <a:r>
              <a:rPr lang="fr-FR" dirty="0" smtClean="0"/>
              <a:t>qualité et actualité de l’analyse des spécificités de l’unité commerciale et, le cas échéant, de son insertion dans un réseau ; </a:t>
            </a:r>
          </a:p>
          <a:p>
            <a:r>
              <a:rPr lang="fr-FR" dirty="0" smtClean="0"/>
              <a:t>qualité du diagnostic et de la démarche qui y a conduit ; </a:t>
            </a:r>
          </a:p>
          <a:p>
            <a:r>
              <a:rPr lang="fr-FR" dirty="0" smtClean="0">
                <a:solidFill>
                  <a:srgbClr val="FF0000"/>
                </a:solidFill>
              </a:rPr>
              <a:t>pertinence et réalisme de la préconisation ; </a:t>
            </a:r>
          </a:p>
          <a:p>
            <a:r>
              <a:rPr lang="fr-FR" dirty="0" smtClean="0"/>
              <a:t>repérage des implications humaines, financières, organisationnelles de la préconisation ; </a:t>
            </a:r>
          </a:p>
          <a:p>
            <a:r>
              <a:rPr lang="fr-FR" dirty="0" smtClean="0">
                <a:solidFill>
                  <a:srgbClr val="FF0000"/>
                </a:solidFill>
              </a:rPr>
              <a:t>pertinence du suivi envisagé </a:t>
            </a:r>
            <a:r>
              <a:rPr lang="fr-FR" dirty="0" smtClean="0"/>
              <a:t>; </a:t>
            </a:r>
          </a:p>
          <a:p>
            <a:r>
              <a:rPr lang="fr-FR" dirty="0" smtClean="0"/>
              <a:t>clarté </a:t>
            </a:r>
            <a:r>
              <a:rPr lang="fr-FR" dirty="0" smtClean="0">
                <a:solidFill>
                  <a:srgbClr val="FF0000"/>
                </a:solidFill>
              </a:rPr>
              <a:t>et pertinence </a:t>
            </a:r>
            <a:r>
              <a:rPr lang="fr-FR" dirty="0" smtClean="0"/>
              <a:t>des explications et de l’argumentation. </a:t>
            </a:r>
          </a:p>
          <a:p>
            <a:pPr>
              <a:buNone/>
            </a:pP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93819-B488-9642-BA9F-590C0B423DCE}" type="slidenum">
              <a:rPr lang="fr-FR" smtClean="0"/>
              <a:pPr/>
              <a:t>31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2800" b="1" dirty="0" smtClean="0"/>
              <a:t>Grille d’évaluation en PDUC ponctuel (recto)</a:t>
            </a:r>
            <a:endParaRPr lang="fr-FR" sz="28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b="1" dirty="0" smtClean="0"/>
              <a:t> 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93819-B488-9642-BA9F-590C0B423DCE}" type="slidenum">
              <a:rPr lang="fr-FR" smtClean="0"/>
              <a:pPr/>
              <a:t>32</a:t>
            </a:fld>
            <a:endParaRPr lang="fr-FR" dirty="0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218515" y="1981201"/>
          <a:ext cx="4822399" cy="50615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0292" name="Document" r:id="rId4" imgW="6933672" imgH="7276747" progId="">
                  <p:embed/>
                </p:oleObj>
              </mc:Choice>
              <mc:Fallback>
                <p:oleObj name="Document" r:id="rId4" imgW="6933672" imgH="7276747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8515" y="1981201"/>
                        <a:ext cx="4822399" cy="506151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/>
          <p:cNvSpPr/>
          <p:nvPr/>
        </p:nvSpPr>
        <p:spPr>
          <a:xfrm>
            <a:off x="4962083" y="3229744"/>
            <a:ext cx="4217326" cy="1368152"/>
          </a:xfrm>
          <a:prstGeom prst="rect">
            <a:avLst/>
          </a:prstGeom>
          <a:scene3d>
            <a:camera prst="orthographicFront">
              <a:rot lat="21299999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dirty="0"/>
              <a:t>Observations sur </a:t>
            </a:r>
            <a:r>
              <a:rPr lang="fr-FR" sz="2400" dirty="0" smtClean="0"/>
              <a:t>la </a:t>
            </a:r>
            <a:r>
              <a:rPr lang="fr-FR" sz="2400" dirty="0"/>
              <a:t>présentation </a:t>
            </a:r>
            <a:r>
              <a:rPr lang="fr-FR" sz="2400" dirty="0" smtClean="0"/>
              <a:t>de la démarche de projet</a:t>
            </a:r>
            <a:endParaRPr lang="fr-FR" sz="2400" dirty="0"/>
          </a:p>
        </p:txBody>
      </p:sp>
      <p:sp>
        <p:nvSpPr>
          <p:cNvPr id="9" name="Rectangle 8"/>
          <p:cNvSpPr/>
          <p:nvPr/>
        </p:nvSpPr>
        <p:spPr>
          <a:xfrm>
            <a:off x="8726020" y="2562225"/>
            <a:ext cx="926388" cy="864644"/>
          </a:xfrm>
          <a:prstGeom prst="rect">
            <a:avLst/>
          </a:prstGeom>
          <a:solidFill>
            <a:srgbClr val="00B050"/>
          </a:solidFill>
          <a:scene3d>
            <a:camera prst="orthographicFront">
              <a:rot lat="21299999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dirty="0" smtClean="0"/>
              <a:t>15 </a:t>
            </a:r>
            <a:r>
              <a:rPr lang="fr-FR" sz="2400" dirty="0"/>
              <a:t>min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114483" y="5055434"/>
            <a:ext cx="4217326" cy="1368152"/>
          </a:xfrm>
          <a:prstGeom prst="rect">
            <a:avLst/>
          </a:prstGeom>
          <a:scene3d>
            <a:camera prst="orthographicFront">
              <a:rot lat="21299999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dirty="0"/>
              <a:t>Observations sur </a:t>
            </a:r>
            <a:r>
              <a:rPr lang="fr-FR" sz="2400" dirty="0" smtClean="0"/>
              <a:t>l’entretien</a:t>
            </a:r>
            <a:endParaRPr lang="fr-FR" sz="2400" dirty="0"/>
          </a:p>
        </p:txBody>
      </p:sp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0" y="1227462"/>
          <a:ext cx="4863539" cy="7537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0293" name="Document" r:id="rId7" imgW="7016451" imgH="1087492" progId="">
                  <p:embed/>
                </p:oleObj>
              </mc:Choice>
              <mc:Fallback>
                <p:oleObj name="Document" r:id="rId7" imgW="7016451" imgH="1087492" progId="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227462"/>
                        <a:ext cx="4863539" cy="75373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12"/>
          <p:cNvSpPr/>
          <p:nvPr/>
        </p:nvSpPr>
        <p:spPr>
          <a:xfrm>
            <a:off x="8997950" y="4429125"/>
            <a:ext cx="926388" cy="864644"/>
          </a:xfrm>
          <a:prstGeom prst="rect">
            <a:avLst/>
          </a:prstGeom>
          <a:solidFill>
            <a:srgbClr val="00B050"/>
          </a:solidFill>
          <a:scene3d>
            <a:camera prst="orthographicFront">
              <a:rot lat="21299999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dirty="0" smtClean="0"/>
              <a:t>25 </a:t>
            </a:r>
            <a:r>
              <a:rPr lang="fr-FR" sz="2400" dirty="0"/>
              <a:t>min</a:t>
            </a:r>
          </a:p>
        </p:txBody>
      </p:sp>
      <p:cxnSp>
        <p:nvCxnSpPr>
          <p:cNvPr id="18" name="Connecteur droit avec flèche 17"/>
          <p:cNvCxnSpPr/>
          <p:nvPr/>
        </p:nvCxnSpPr>
        <p:spPr>
          <a:xfrm flipH="1">
            <a:off x="2952750" y="5293769"/>
            <a:ext cx="2161734" cy="5747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avec flèche 15"/>
          <p:cNvCxnSpPr/>
          <p:nvPr/>
        </p:nvCxnSpPr>
        <p:spPr>
          <a:xfrm flipH="1">
            <a:off x="3220872" y="3780430"/>
            <a:ext cx="1741211" cy="45037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/>
          <p:cNvSpPr>
            <a:spLocks noGrp="1"/>
          </p:cNvSpPr>
          <p:nvPr>
            <p:ph type="title"/>
          </p:nvPr>
        </p:nvSpPr>
        <p:spPr>
          <a:xfrm>
            <a:off x="495300" y="274639"/>
            <a:ext cx="8915400" cy="5619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3600" dirty="0"/>
              <a:t/>
            </a:r>
            <a:br>
              <a:rPr lang="fr-FR" sz="3600" dirty="0"/>
            </a:br>
            <a:r>
              <a:rPr lang="fr-FR" sz="3600" dirty="0" smtClean="0"/>
              <a:t/>
            </a:r>
            <a:br>
              <a:rPr lang="fr-FR" sz="3600" dirty="0" smtClean="0"/>
            </a:br>
            <a:r>
              <a:rPr lang="fr-FR" sz="3600" dirty="0" smtClean="0"/>
              <a:t> </a:t>
            </a:r>
            <a:r>
              <a:rPr lang="fr-FR" dirty="0">
                <a:solidFill>
                  <a:srgbClr val="0070C0"/>
                </a:solidFill>
              </a:rPr>
              <a:t/>
            </a:r>
            <a:br>
              <a:rPr lang="fr-FR" dirty="0">
                <a:solidFill>
                  <a:srgbClr val="0070C0"/>
                </a:solidFill>
              </a:rPr>
            </a:b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28675" name="Espace réservé du contenu 16"/>
          <p:cNvSpPr>
            <a:spLocks noGrp="1"/>
          </p:cNvSpPr>
          <p:nvPr>
            <p:ph idx="1"/>
          </p:nvPr>
        </p:nvSpPr>
        <p:spPr>
          <a:xfrm>
            <a:off x="275167" y="534195"/>
            <a:ext cx="8915400" cy="604838"/>
          </a:xfrm>
        </p:spPr>
        <p:txBody>
          <a:bodyPr>
            <a:normAutofit/>
          </a:bodyPr>
          <a:lstStyle/>
          <a:p>
            <a:pPr marL="0" indent="0">
              <a:spcBef>
                <a:spcPct val="0"/>
              </a:spcBef>
              <a:buNone/>
            </a:pPr>
            <a:r>
              <a:rPr lang="fr-FR" sz="2800" b="1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Grille d’évaluation en PDUC ponctuel (verso)</a:t>
            </a:r>
            <a:endParaRPr lang="fr-FR" altLang="fr-FR" sz="2800" b="1" dirty="0" smtClean="0"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  <a:p>
            <a:pPr marL="457200" lvl="1" indent="0" eaLnBrk="1" hangingPunct="1">
              <a:buFont typeface="Arial" charset="0"/>
              <a:buNone/>
            </a:pPr>
            <a:endParaRPr lang="fr-FR" altLang="fr-FR" sz="2400" dirty="0" smtClean="0"/>
          </a:p>
          <a:p>
            <a:pPr marL="457200" lvl="1" indent="0" eaLnBrk="1" hangingPunct="1">
              <a:buFont typeface="Arial" charset="0"/>
              <a:buNone/>
            </a:pPr>
            <a:endParaRPr lang="fr-FR" altLang="fr-FR" sz="2400" dirty="0" smtClean="0"/>
          </a:p>
        </p:txBody>
      </p:sp>
      <p:sp>
        <p:nvSpPr>
          <p:cNvPr id="2" name="Accolade fermante 1"/>
          <p:cNvSpPr/>
          <p:nvPr/>
        </p:nvSpPr>
        <p:spPr>
          <a:xfrm>
            <a:off x="7448419" y="4137026"/>
            <a:ext cx="469503" cy="936625"/>
          </a:xfrm>
          <a:prstGeom prst="rightBrace">
            <a:avLst/>
          </a:prstGeom>
          <a:ln w="25400" cmpd="sng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graphicFrame>
        <p:nvGraphicFramePr>
          <p:cNvPr id="4" name="Tableau 3"/>
          <p:cNvGraphicFramePr>
            <a:graphicFrameLocks noGrp="1"/>
          </p:cNvGraphicFramePr>
          <p:nvPr/>
        </p:nvGraphicFramePr>
        <p:xfrm>
          <a:off x="170263" y="1139032"/>
          <a:ext cx="6554386" cy="305766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62073"/>
                <a:gridCol w="4619419"/>
                <a:gridCol w="371482"/>
                <a:gridCol w="371482"/>
                <a:gridCol w="371482"/>
                <a:gridCol w="358448"/>
              </a:tblGrid>
              <a:tr h="340780">
                <a:tc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cap="all" dirty="0">
                          <a:effectLst/>
                        </a:rPr>
                        <a:t>EVALUATION DES </a:t>
                      </a:r>
                      <a:r>
                        <a:rPr lang="fr-FR" sz="1000" cap="all" dirty="0" smtClean="0">
                          <a:effectLst/>
                        </a:rPr>
                        <a:t>compétences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gradFill>
                      <a:gsLst>
                        <a:gs pos="0">
                          <a:schemeClr val="accent2">
                            <a:lumMod val="10000"/>
                            <a:lumOff val="90000"/>
                          </a:schemeClr>
                        </a:gs>
                        <a:gs pos="100000">
                          <a:schemeClr val="accent1">
                            <a:tint val="70000"/>
                            <a:shade val="100000"/>
                            <a:alpha val="100000"/>
                            <a:satMod val="200000"/>
                            <a:lumMod val="100000"/>
                          </a:schemeClr>
                        </a:gs>
                      </a:gsLst>
                      <a:lin ang="60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523492">
                <a:tc gridSpan="2"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fr-FR" sz="1000" cap="all" dirty="0">
                          <a:effectLst/>
                        </a:rPr>
                        <a:t>Degré de maitrise</a:t>
                      </a:r>
                      <a:endParaRPr lang="fr-FR" sz="12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 cap="all" dirty="0">
                          <a:effectLst/>
                        </a:rPr>
                        <a:t>compétences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gradFill>
                      <a:gsLst>
                        <a:gs pos="0">
                          <a:schemeClr val="accent2">
                            <a:lumMod val="10000"/>
                            <a:lumOff val="90000"/>
                          </a:schemeClr>
                        </a:gs>
                        <a:gs pos="100000">
                          <a:schemeClr val="accent1">
                            <a:tint val="70000"/>
                            <a:shade val="100000"/>
                            <a:alpha val="100000"/>
                            <a:satMod val="200000"/>
                            <a:lumMod val="100000"/>
                          </a:schemeClr>
                        </a:gs>
                      </a:gsLst>
                      <a:lin ang="60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1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gradFill>
                      <a:gsLst>
                        <a:gs pos="0">
                          <a:schemeClr val="accent2">
                            <a:lumMod val="10000"/>
                            <a:lumOff val="90000"/>
                          </a:schemeClr>
                        </a:gs>
                        <a:gs pos="100000">
                          <a:schemeClr val="accent1">
                            <a:tint val="70000"/>
                            <a:shade val="100000"/>
                            <a:alpha val="100000"/>
                            <a:satMod val="200000"/>
                            <a:lumMod val="100000"/>
                          </a:schemeClr>
                        </a:gs>
                      </a:gsLst>
                      <a:lin ang="60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2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gradFill>
                      <a:gsLst>
                        <a:gs pos="0">
                          <a:schemeClr val="accent2">
                            <a:lumMod val="10000"/>
                            <a:lumOff val="90000"/>
                          </a:schemeClr>
                        </a:gs>
                        <a:gs pos="100000">
                          <a:schemeClr val="accent1">
                            <a:tint val="70000"/>
                            <a:shade val="100000"/>
                            <a:alpha val="100000"/>
                            <a:satMod val="200000"/>
                            <a:lumMod val="100000"/>
                          </a:schemeClr>
                        </a:gs>
                      </a:gsLst>
                      <a:lin ang="60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3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gradFill>
                      <a:gsLst>
                        <a:gs pos="0">
                          <a:schemeClr val="accent2">
                            <a:lumMod val="10000"/>
                            <a:lumOff val="90000"/>
                          </a:schemeClr>
                        </a:gs>
                        <a:gs pos="100000">
                          <a:schemeClr val="accent1">
                            <a:tint val="70000"/>
                            <a:shade val="100000"/>
                            <a:alpha val="100000"/>
                            <a:satMod val="200000"/>
                            <a:lumMod val="100000"/>
                          </a:schemeClr>
                        </a:gs>
                      </a:gsLst>
                      <a:lin ang="60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4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gradFill>
                      <a:gsLst>
                        <a:gs pos="0">
                          <a:schemeClr val="accent2">
                            <a:lumMod val="10000"/>
                            <a:lumOff val="90000"/>
                          </a:schemeClr>
                        </a:gs>
                        <a:gs pos="100000">
                          <a:schemeClr val="accent1">
                            <a:tint val="70000"/>
                            <a:shade val="100000"/>
                            <a:alpha val="100000"/>
                            <a:satMod val="200000"/>
                            <a:lumMod val="100000"/>
                          </a:schemeClr>
                        </a:gs>
                      </a:gsLst>
                      <a:lin ang="6000000" scaled="1"/>
                    </a:gradFill>
                  </a:tcPr>
                </a:tc>
              </a:tr>
              <a:tr h="3373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C31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Concevoir le projet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 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 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 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 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noFill/>
                  </a:tcPr>
                </a:tc>
              </a:tr>
              <a:tr h="3373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C32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Conduire le projet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 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 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 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 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noFill/>
                  </a:tcPr>
                </a:tc>
              </a:tr>
              <a:tr h="3373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C33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Évaluer le projet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 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 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 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 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noFill/>
                  </a:tcPr>
                </a:tc>
              </a:tr>
              <a:tr h="235756">
                <a:tc grid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 dirty="0">
                          <a:effectLst/>
                        </a:rPr>
                        <a:t> 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44495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C43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Développer et maintenir la clientèle de l’unité commerciale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 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 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 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 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noFill/>
                  </a:tcPr>
                </a:tc>
              </a:tr>
              <a:tr h="163167">
                <a:tc grid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 dirty="0">
                          <a:effectLst/>
                        </a:rPr>
                        <a:t> 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373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C51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Élaborer une offre commerciale adaptée à la clientèle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 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 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 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 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noFill/>
                  </a:tcPr>
                </a:tc>
              </a:tr>
            </a:tbl>
          </a:graphicData>
        </a:graphic>
      </p:graphicFrame>
      <p:sp>
        <p:nvSpPr>
          <p:cNvPr id="15" name="Rectangle 14"/>
          <p:cNvSpPr/>
          <p:nvPr/>
        </p:nvSpPr>
        <p:spPr>
          <a:xfrm>
            <a:off x="746992" y="4735773"/>
            <a:ext cx="8853488" cy="1703387"/>
          </a:xfrm>
          <a:prstGeom prst="rect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dirty="0"/>
              <a:t>Compétences « CŒUR DE METIER » 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dirty="0"/>
              <a:t>C43 -  </a:t>
            </a:r>
            <a:r>
              <a:rPr lang="fr-FR" sz="2000" dirty="0" smtClean="0"/>
              <a:t>attirer une nouvelle clientèle, fidéliser, </a:t>
            </a:r>
            <a:r>
              <a:rPr lang="fr-FR" sz="2000" dirty="0"/>
              <a:t>développer le volume et la diversité des </a:t>
            </a:r>
            <a:r>
              <a:rPr lang="fr-FR" sz="2000" dirty="0" smtClean="0"/>
              <a:t>achats de la clientèle</a:t>
            </a:r>
            <a:endParaRPr lang="fr-FR" sz="2000" dirty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dirty="0"/>
              <a:t>C51 - analyser l’offre, l’adapter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6429375" y="1895476"/>
            <a:ext cx="2761192" cy="136842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dirty="0"/>
              <a:t>Compétences « DEMARCHE PROJET » </a:t>
            </a:r>
          </a:p>
        </p:txBody>
      </p:sp>
      <p:cxnSp>
        <p:nvCxnSpPr>
          <p:cNvPr id="19" name="Connecteur droit avec flèche 18"/>
          <p:cNvCxnSpPr/>
          <p:nvPr/>
        </p:nvCxnSpPr>
        <p:spPr>
          <a:xfrm flipH="1">
            <a:off x="3286126" y="2492375"/>
            <a:ext cx="3143249" cy="10795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avec flèche 12"/>
          <p:cNvCxnSpPr/>
          <p:nvPr/>
        </p:nvCxnSpPr>
        <p:spPr>
          <a:xfrm flipH="1" flipV="1">
            <a:off x="3286126" y="4196698"/>
            <a:ext cx="1272226" cy="539076"/>
          </a:xfrm>
          <a:prstGeom prst="straightConnector1">
            <a:avLst/>
          </a:prstGeom>
          <a:ln w="254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/>
          <p:cNvSpPr>
            <a:spLocks noGrp="1"/>
          </p:cNvSpPr>
          <p:nvPr>
            <p:ph type="title"/>
          </p:nvPr>
        </p:nvSpPr>
        <p:spPr>
          <a:xfrm>
            <a:off x="495300" y="274639"/>
            <a:ext cx="8915400" cy="5619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3600" dirty="0"/>
              <a:t/>
            </a:r>
            <a:br>
              <a:rPr lang="fr-FR" sz="3600" dirty="0"/>
            </a:br>
            <a:r>
              <a:rPr lang="fr-FR" sz="3600" dirty="0" smtClean="0"/>
              <a:t/>
            </a:r>
            <a:br>
              <a:rPr lang="fr-FR" sz="3600" dirty="0" smtClean="0"/>
            </a:br>
            <a:r>
              <a:rPr lang="fr-FR" sz="3600" dirty="0" smtClean="0"/>
              <a:t> </a:t>
            </a:r>
            <a:r>
              <a:rPr lang="fr-FR" sz="3100" dirty="0">
                <a:solidFill>
                  <a:srgbClr val="0070C0"/>
                </a:solidFill>
              </a:rPr>
              <a:t/>
            </a:r>
            <a:br>
              <a:rPr lang="fr-FR" sz="3100" dirty="0">
                <a:solidFill>
                  <a:srgbClr val="0070C0"/>
                </a:solidFill>
              </a:rPr>
            </a:br>
            <a:r>
              <a:rPr lang="fr-FR" sz="3100" dirty="0" smtClean="0">
                <a:solidFill>
                  <a:srgbClr val="0070C0"/>
                </a:solidFill>
              </a:rPr>
              <a:t> </a:t>
            </a:r>
            <a:r>
              <a:rPr lang="fr-FR" dirty="0">
                <a:solidFill>
                  <a:srgbClr val="0070C0"/>
                </a:solidFill>
              </a:rPr>
              <a:t/>
            </a:r>
            <a:br>
              <a:rPr lang="fr-FR" dirty="0">
                <a:solidFill>
                  <a:srgbClr val="0070C0"/>
                </a:solidFill>
              </a:rPr>
            </a:b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29699" name="Espace réservé du contenu 16"/>
          <p:cNvSpPr>
            <a:spLocks noGrp="1"/>
          </p:cNvSpPr>
          <p:nvPr>
            <p:ph idx="1"/>
          </p:nvPr>
        </p:nvSpPr>
        <p:spPr>
          <a:xfrm>
            <a:off x="171980" y="274639"/>
            <a:ext cx="8915400" cy="604838"/>
          </a:xfrm>
        </p:spPr>
        <p:txBody>
          <a:bodyPr>
            <a:normAutofit/>
          </a:bodyPr>
          <a:lstStyle/>
          <a:p>
            <a:pPr lvl="1" indent="0">
              <a:spcBef>
                <a:spcPct val="0"/>
              </a:spcBef>
              <a:buNone/>
            </a:pPr>
            <a:r>
              <a:rPr lang="fr-FR" sz="2800" b="1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Grille d’évaluation en PDUC ponctuel (verso)</a:t>
            </a:r>
            <a:endParaRPr lang="fr-FR" altLang="fr-FR" sz="2800" b="1" dirty="0" smtClean="0"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" name="Accolade fermante 1"/>
          <p:cNvSpPr/>
          <p:nvPr/>
        </p:nvSpPr>
        <p:spPr>
          <a:xfrm>
            <a:off x="7448419" y="4137026"/>
            <a:ext cx="469503" cy="936625"/>
          </a:xfrm>
          <a:prstGeom prst="rightBrace">
            <a:avLst/>
          </a:prstGeom>
          <a:ln w="25400" cmpd="sng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graphicFrame>
        <p:nvGraphicFramePr>
          <p:cNvPr id="9" name="Tableau 8"/>
          <p:cNvGraphicFramePr>
            <a:graphicFrameLocks noGrp="1"/>
          </p:cNvGraphicFramePr>
          <p:nvPr/>
        </p:nvGraphicFramePr>
        <p:xfrm>
          <a:off x="171980" y="1241590"/>
          <a:ext cx="9734021" cy="357443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60084"/>
                <a:gridCol w="2663503"/>
                <a:gridCol w="2208807"/>
                <a:gridCol w="1985015"/>
                <a:gridCol w="2616612"/>
              </a:tblGrid>
              <a:tr h="1968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 </a:t>
                      </a:r>
                      <a:r>
                        <a:rPr lang="fr-FR" sz="1200" dirty="0" smtClean="0">
                          <a:effectLst/>
                        </a:rPr>
                        <a:t>1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 smtClean="0">
                          <a:effectLst/>
                          <a:latin typeface="+mn-lt"/>
                          <a:ea typeface="+mn-ea"/>
                        </a:rPr>
                        <a:t>2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dirty="0" smtClean="0">
                          <a:effectLst/>
                          <a:latin typeface="Times New Roman"/>
                          <a:ea typeface="Times New Roman"/>
                        </a:rPr>
                        <a:t>3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 smtClean="0">
                          <a:effectLst/>
                        </a:rPr>
                        <a:t>4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/>
                </a:tc>
              </a:tr>
              <a:tr h="30023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subit</a:t>
                      </a:r>
                      <a:endParaRPr lang="fr-FR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 smtClean="0">
                          <a:effectLst/>
                        </a:rPr>
                        <a:t>Exécute</a:t>
                      </a:r>
                      <a:endParaRPr lang="fr-FR" sz="1800" dirty="0" smtClean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 smtClean="0">
                          <a:effectLst/>
                        </a:rPr>
                        <a:t>Maîtrise</a:t>
                      </a:r>
                      <a:endParaRPr lang="fr-FR" sz="1800" dirty="0" smtClean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dirty="0" smtClean="0">
                          <a:effectLst/>
                          <a:latin typeface="Times New Roman"/>
                          <a:ea typeface="Times New Roman"/>
                        </a:rPr>
                        <a:t>Est expert 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/>
                </a:tc>
              </a:tr>
              <a:tr h="3280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dirty="0" smtClean="0">
                          <a:effectLst/>
                          <a:latin typeface="Times New Roman"/>
                          <a:ea typeface="Times New Roman"/>
                        </a:rPr>
                        <a:t>L1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N’utilise aucune donnée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Utilise des données partielles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Mobilise des données  variées et actualisées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Met en relation les données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280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dirty="0" smtClean="0">
                          <a:effectLst/>
                          <a:latin typeface="Times New Roman"/>
                          <a:ea typeface="Times New Roman"/>
                        </a:rPr>
                        <a:t>L2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Ne définit pas les objectifs 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Ne rattache pas les objectifs au contexte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 err="1">
                          <a:effectLst/>
                        </a:rPr>
                        <a:t>Contextualise</a:t>
                      </a:r>
                      <a:r>
                        <a:rPr lang="fr-FR" sz="1000" dirty="0">
                          <a:effectLst/>
                        </a:rPr>
                        <a:t> et mesure les objectifs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Décline les objectifs en indicateurs et outils de suivi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280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dirty="0" smtClean="0">
                          <a:effectLst/>
                          <a:latin typeface="Times New Roman"/>
                          <a:ea typeface="Times New Roman"/>
                        </a:rPr>
                        <a:t>L3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Ne réalise ni analyse, ni diagnostic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Présente une analyse, un diagnostic incomplets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Analyse/diagnostique sans mise en perspective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Analyse/diagnostique en tenant compte du contexte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9078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dirty="0" smtClean="0">
                          <a:effectLst/>
                          <a:latin typeface="Times New Roman"/>
                          <a:ea typeface="Times New Roman"/>
                        </a:rPr>
                        <a:t>L4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Préconise/agit sans pertinence, ni réalisme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Ne </a:t>
                      </a:r>
                      <a:r>
                        <a:rPr lang="fr-FR" sz="1000" dirty="0" err="1">
                          <a:effectLst/>
                        </a:rPr>
                        <a:t>contextualise</a:t>
                      </a:r>
                      <a:r>
                        <a:rPr lang="fr-FR" sz="1000" dirty="0">
                          <a:effectLst/>
                        </a:rPr>
                        <a:t> pas la préconisation/action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Préconise/agit de façon réaliste et pertinente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Inscrit la préconisation/action dans la stratégie du réseau ou de l’UC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280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dirty="0" smtClean="0">
                          <a:effectLst/>
                          <a:latin typeface="Times New Roman"/>
                          <a:ea typeface="Times New Roman"/>
                        </a:rPr>
                        <a:t>L5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N’utilise aucune démarche/méthode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Met en œuvre une démarche/méthode 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Maîtrise la démarche/méthode 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Est capable de transférer la démarche/méthode </a:t>
                      </a:r>
                      <a:endParaRPr lang="fr-FR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280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dirty="0" smtClean="0">
                          <a:effectLst/>
                          <a:latin typeface="Times New Roman"/>
                          <a:ea typeface="Times New Roman"/>
                        </a:rPr>
                        <a:t>L6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Ne mobilise aucun moyen/outil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Utilise les moyens/outils existants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Choisit les moyens/outils adaptés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Élabore les moyens/outils 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280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dirty="0" smtClean="0">
                          <a:effectLst/>
                          <a:latin typeface="Times New Roman"/>
                          <a:ea typeface="Times New Roman"/>
                        </a:rPr>
                        <a:t>L7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Ne repère aucune implication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Repère quelques  implications 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Repère les implications clé 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Évalue les implications</a:t>
                      </a:r>
                      <a:endParaRPr lang="fr-FR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>
                    <a:solidFill>
                      <a:srgbClr val="92D050"/>
                    </a:solidFill>
                  </a:tcPr>
                </a:tc>
              </a:tr>
              <a:tr h="49204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dirty="0" smtClean="0">
                          <a:effectLst/>
                          <a:latin typeface="Times New Roman"/>
                          <a:ea typeface="Times New Roman"/>
                        </a:rPr>
                        <a:t>L8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N’argumente pas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Argumente de façon peu pertinente et peu convaincante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Utilise des arguments pertinents 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Argumente de façon  convaincante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/>
                </a:tc>
              </a:tr>
            </a:tbl>
          </a:graphicData>
        </a:graphic>
      </p:graphicFrame>
      <p:graphicFrame>
        <p:nvGraphicFramePr>
          <p:cNvPr id="7" name="Tableau 6"/>
          <p:cNvGraphicFramePr>
            <a:graphicFrameLocks noGrp="1"/>
          </p:cNvGraphicFramePr>
          <p:nvPr/>
        </p:nvGraphicFramePr>
        <p:xfrm>
          <a:off x="171980" y="4816023"/>
          <a:ext cx="9734021" cy="200520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86232"/>
                <a:gridCol w="6860366"/>
                <a:gridCol w="551695"/>
                <a:gridCol w="551695"/>
                <a:gridCol w="551695"/>
                <a:gridCol w="532338"/>
              </a:tblGrid>
              <a:tr h="276154">
                <a:tc gridSpan="2"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fr-FR" sz="1000" cap="all" dirty="0">
                          <a:effectLst/>
                        </a:rPr>
                        <a:t>Degré de maitrise</a:t>
                      </a:r>
                      <a:endParaRPr lang="fr-FR" sz="12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 cap="all" dirty="0">
                          <a:effectLst/>
                        </a:rPr>
                        <a:t>compétences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gradFill>
                      <a:gsLst>
                        <a:gs pos="0">
                          <a:schemeClr val="accent2">
                            <a:lumMod val="10000"/>
                            <a:lumOff val="90000"/>
                          </a:schemeClr>
                        </a:gs>
                        <a:gs pos="100000">
                          <a:schemeClr val="accent1">
                            <a:tint val="70000"/>
                            <a:shade val="100000"/>
                            <a:alpha val="100000"/>
                            <a:satMod val="200000"/>
                            <a:lumMod val="100000"/>
                          </a:schemeClr>
                        </a:gs>
                      </a:gsLst>
                      <a:lin ang="60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1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gradFill>
                      <a:gsLst>
                        <a:gs pos="0">
                          <a:schemeClr val="accent2">
                            <a:lumMod val="10000"/>
                            <a:lumOff val="90000"/>
                          </a:schemeClr>
                        </a:gs>
                        <a:gs pos="100000">
                          <a:schemeClr val="accent1">
                            <a:tint val="70000"/>
                            <a:shade val="100000"/>
                            <a:alpha val="100000"/>
                            <a:satMod val="200000"/>
                            <a:lumMod val="100000"/>
                          </a:schemeClr>
                        </a:gs>
                      </a:gsLst>
                      <a:lin ang="60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2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gradFill>
                      <a:gsLst>
                        <a:gs pos="0">
                          <a:schemeClr val="accent2">
                            <a:lumMod val="10000"/>
                            <a:lumOff val="90000"/>
                          </a:schemeClr>
                        </a:gs>
                        <a:gs pos="100000">
                          <a:schemeClr val="accent1">
                            <a:tint val="70000"/>
                            <a:shade val="100000"/>
                            <a:alpha val="100000"/>
                            <a:satMod val="200000"/>
                            <a:lumMod val="100000"/>
                          </a:schemeClr>
                        </a:gs>
                      </a:gsLst>
                      <a:lin ang="60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3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gradFill>
                      <a:gsLst>
                        <a:gs pos="0">
                          <a:schemeClr val="accent2">
                            <a:lumMod val="10000"/>
                            <a:lumOff val="90000"/>
                          </a:schemeClr>
                        </a:gs>
                        <a:gs pos="100000">
                          <a:schemeClr val="accent1">
                            <a:tint val="70000"/>
                            <a:shade val="100000"/>
                            <a:alpha val="100000"/>
                            <a:satMod val="200000"/>
                            <a:lumMod val="100000"/>
                          </a:schemeClr>
                        </a:gs>
                      </a:gsLst>
                      <a:lin ang="60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4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gradFill>
                      <a:gsLst>
                        <a:gs pos="0">
                          <a:schemeClr val="accent2">
                            <a:lumMod val="10000"/>
                            <a:lumOff val="90000"/>
                          </a:schemeClr>
                        </a:gs>
                        <a:gs pos="100000">
                          <a:schemeClr val="accent1">
                            <a:tint val="70000"/>
                            <a:shade val="100000"/>
                            <a:alpha val="100000"/>
                            <a:satMod val="200000"/>
                            <a:lumMod val="100000"/>
                          </a:schemeClr>
                        </a:gs>
                      </a:gsLst>
                      <a:lin ang="6000000" scaled="1"/>
                    </a:gradFill>
                  </a:tcPr>
                </a:tc>
              </a:tr>
              <a:tr h="27203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C31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Concevoir le projet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 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 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 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 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noFill/>
                  </a:tcPr>
                </a:tc>
              </a:tr>
              <a:tr h="27203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C32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Conduire le projet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 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 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 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 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noFill/>
                  </a:tcPr>
                </a:tc>
              </a:tr>
              <a:tr h="27203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C33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Évaluer le projet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 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 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 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 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noFill/>
                  </a:tcPr>
                </a:tc>
              </a:tr>
              <a:tr h="107746">
                <a:tc grid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 dirty="0">
                          <a:effectLst/>
                        </a:rPr>
                        <a:t> 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5877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C43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Développer et maintenir la clientèle de l’unité commerciale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 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 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 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 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noFill/>
                  </a:tcPr>
                </a:tc>
              </a:tr>
              <a:tr h="131565">
                <a:tc grid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 dirty="0">
                          <a:effectLst/>
                        </a:rPr>
                        <a:t> 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7203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C51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Élaborer une offre commerciale adaptée à la clientèle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 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 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 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 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/>
          <p:cNvSpPr>
            <a:spLocks noGrp="1"/>
          </p:cNvSpPr>
          <p:nvPr>
            <p:ph type="title"/>
          </p:nvPr>
        </p:nvSpPr>
        <p:spPr>
          <a:xfrm>
            <a:off x="495300" y="274639"/>
            <a:ext cx="8915400" cy="5619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3600" dirty="0"/>
              <a:t/>
            </a:r>
            <a:br>
              <a:rPr lang="fr-FR" sz="3600" dirty="0"/>
            </a:br>
            <a:r>
              <a:rPr lang="fr-FR" sz="3600" dirty="0" smtClean="0"/>
              <a:t/>
            </a:r>
            <a:br>
              <a:rPr lang="fr-FR" sz="3600" dirty="0" smtClean="0"/>
            </a:br>
            <a:r>
              <a:rPr lang="fr-FR" sz="3600" dirty="0" smtClean="0"/>
              <a:t> </a:t>
            </a:r>
            <a:r>
              <a:rPr lang="fr-FR" sz="3100" dirty="0">
                <a:solidFill>
                  <a:srgbClr val="0070C0"/>
                </a:solidFill>
              </a:rPr>
              <a:t/>
            </a:r>
            <a:br>
              <a:rPr lang="fr-FR" sz="3100" dirty="0">
                <a:solidFill>
                  <a:srgbClr val="0070C0"/>
                </a:solidFill>
              </a:rPr>
            </a:br>
            <a:r>
              <a:rPr lang="fr-FR" sz="3100" dirty="0" smtClean="0">
                <a:solidFill>
                  <a:srgbClr val="0070C0"/>
                </a:solidFill>
              </a:rPr>
              <a:t> </a:t>
            </a:r>
            <a:r>
              <a:rPr lang="fr-FR" dirty="0">
                <a:solidFill>
                  <a:srgbClr val="0070C0"/>
                </a:solidFill>
              </a:rPr>
              <a:t/>
            </a:r>
            <a:br>
              <a:rPr lang="fr-FR" dirty="0">
                <a:solidFill>
                  <a:srgbClr val="0070C0"/>
                </a:solidFill>
              </a:rPr>
            </a:b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2" name="Accolade fermante 1"/>
          <p:cNvSpPr/>
          <p:nvPr/>
        </p:nvSpPr>
        <p:spPr>
          <a:xfrm>
            <a:off x="7448419" y="4137026"/>
            <a:ext cx="469503" cy="936625"/>
          </a:xfrm>
          <a:prstGeom prst="rightBrace">
            <a:avLst/>
          </a:prstGeom>
          <a:ln w="25400" cmpd="sng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graphicFrame>
        <p:nvGraphicFramePr>
          <p:cNvPr id="9" name="Tableau 8"/>
          <p:cNvGraphicFramePr>
            <a:graphicFrameLocks noGrp="1"/>
          </p:cNvGraphicFramePr>
          <p:nvPr/>
        </p:nvGraphicFramePr>
        <p:xfrm>
          <a:off x="3138985" y="0"/>
          <a:ext cx="6767014" cy="481602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0808"/>
                <a:gridCol w="1851646"/>
                <a:gridCol w="1535545"/>
                <a:gridCol w="1379967"/>
                <a:gridCol w="1819048"/>
              </a:tblGrid>
              <a:tr h="23303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 </a:t>
                      </a:r>
                      <a:r>
                        <a:rPr lang="fr-FR" sz="1200" dirty="0" smtClean="0">
                          <a:effectLst/>
                        </a:rPr>
                        <a:t>1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 smtClean="0">
                          <a:effectLst/>
                          <a:latin typeface="+mn-lt"/>
                          <a:ea typeface="+mn-ea"/>
                        </a:rPr>
                        <a:t>2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dirty="0" smtClean="0">
                          <a:effectLst/>
                          <a:latin typeface="Times New Roman"/>
                          <a:ea typeface="Times New Roman"/>
                        </a:rPr>
                        <a:t>3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 smtClean="0">
                          <a:effectLst/>
                        </a:rPr>
                        <a:t>4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/>
                </a:tc>
              </a:tr>
              <a:tr h="35547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subit</a:t>
                      </a:r>
                      <a:endParaRPr lang="fr-FR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 smtClean="0">
                          <a:effectLst/>
                        </a:rPr>
                        <a:t>Exécute</a:t>
                      </a:r>
                      <a:endParaRPr lang="fr-FR" sz="1800" dirty="0" smtClean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 smtClean="0">
                          <a:effectLst/>
                        </a:rPr>
                        <a:t>Maîtrise</a:t>
                      </a:r>
                      <a:endParaRPr lang="fr-FR" sz="1800" dirty="0" smtClean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dirty="0" smtClean="0">
                          <a:effectLst/>
                          <a:latin typeface="Times New Roman"/>
                          <a:ea typeface="Times New Roman"/>
                        </a:rPr>
                        <a:t>Est expert 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/>
                </a:tc>
              </a:tr>
              <a:tr h="5413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dirty="0" smtClean="0">
                          <a:effectLst/>
                          <a:latin typeface="Times New Roman"/>
                          <a:ea typeface="Times New Roman"/>
                        </a:rPr>
                        <a:t>L1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N’utilise aucune donnée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Utilise des données partielles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Mobilise des données  variées et actualisées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Met en relation les données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43306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dirty="0" smtClean="0">
                          <a:effectLst/>
                          <a:latin typeface="Times New Roman"/>
                          <a:ea typeface="Times New Roman"/>
                        </a:rPr>
                        <a:t>L2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Ne définit pas les objectifs 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Ne rattache pas les objectifs au contexte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 err="1">
                          <a:effectLst/>
                        </a:rPr>
                        <a:t>Contextualise</a:t>
                      </a:r>
                      <a:r>
                        <a:rPr lang="fr-FR" sz="1000" dirty="0">
                          <a:effectLst/>
                        </a:rPr>
                        <a:t> et mesure les objectifs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Décline les objectifs en indicateurs et outils de suivi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5413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dirty="0" smtClean="0">
                          <a:effectLst/>
                          <a:latin typeface="Times New Roman"/>
                          <a:ea typeface="Times New Roman"/>
                        </a:rPr>
                        <a:t>L3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Ne réalise ni analyse, ni diagnostic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Présente une analyse, un diagnostic incomplets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Analyse/diagnostique sans mise en perspective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Analyse/diagnostique en tenant compte du contexte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72176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dirty="0" smtClean="0">
                          <a:effectLst/>
                          <a:latin typeface="Times New Roman"/>
                          <a:ea typeface="Times New Roman"/>
                        </a:rPr>
                        <a:t>L4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Préconise/agit sans pertinence, ni réalisme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Ne </a:t>
                      </a:r>
                      <a:r>
                        <a:rPr lang="fr-FR" sz="1000" dirty="0" err="1">
                          <a:effectLst/>
                        </a:rPr>
                        <a:t>contextualise</a:t>
                      </a:r>
                      <a:r>
                        <a:rPr lang="fr-FR" sz="1000" dirty="0">
                          <a:effectLst/>
                        </a:rPr>
                        <a:t> pas la préconisation/action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Préconise/agit de façon réaliste et pertinente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Inscrit la préconisation/action dans la stratégie du réseau ou de l’UC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3306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dirty="0" smtClean="0">
                          <a:effectLst/>
                          <a:latin typeface="Times New Roman"/>
                          <a:ea typeface="Times New Roman"/>
                        </a:rPr>
                        <a:t>L5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N’utilise aucune démarche/méthode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Met en œuvre une démarche/méthode 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Maîtrise la démarche/méthode 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Est capable de transférer la démarche/méthode </a:t>
                      </a:r>
                      <a:endParaRPr lang="fr-FR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5413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dirty="0" smtClean="0">
                          <a:effectLst/>
                          <a:latin typeface="Times New Roman"/>
                          <a:ea typeface="Times New Roman"/>
                        </a:rPr>
                        <a:t>L6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Ne mobilise aucun moyen/outil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Utilise les moyens/outils existants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Choisit les moyens/outils adaptés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Élabore les moyens/outils 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3306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dirty="0" smtClean="0">
                          <a:effectLst/>
                          <a:latin typeface="Times New Roman"/>
                          <a:ea typeface="Times New Roman"/>
                        </a:rPr>
                        <a:t>L7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Ne repère aucune implication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Repère quelques  implications 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Repère les implications clé 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Évalue les implications</a:t>
                      </a:r>
                      <a:endParaRPr lang="fr-FR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>
                    <a:solidFill>
                      <a:srgbClr val="92D050"/>
                    </a:solidFill>
                  </a:tcPr>
                </a:tc>
              </a:tr>
              <a:tr h="58258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dirty="0" smtClean="0">
                          <a:effectLst/>
                          <a:latin typeface="Times New Roman"/>
                          <a:ea typeface="Times New Roman"/>
                        </a:rPr>
                        <a:t>L8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N’argumente pas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Argumente de façon peu pertinente et peu convaincante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Utilise des arguments pertinents 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Argumente de façon  convaincante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/>
                </a:tc>
              </a:tr>
            </a:tbl>
          </a:graphicData>
        </a:graphic>
      </p:graphicFrame>
      <p:graphicFrame>
        <p:nvGraphicFramePr>
          <p:cNvPr id="7" name="Tableau 6"/>
          <p:cNvGraphicFramePr>
            <a:graphicFrameLocks noGrp="1"/>
          </p:cNvGraphicFramePr>
          <p:nvPr/>
        </p:nvGraphicFramePr>
        <p:xfrm>
          <a:off x="3138985" y="4816023"/>
          <a:ext cx="6767015" cy="200520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77063"/>
                <a:gridCol w="4769273"/>
                <a:gridCol w="383534"/>
                <a:gridCol w="383534"/>
                <a:gridCol w="383534"/>
                <a:gridCol w="370077"/>
              </a:tblGrid>
              <a:tr h="276154">
                <a:tc gridSpan="2"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fr-FR" sz="1000" cap="all" dirty="0">
                          <a:effectLst/>
                        </a:rPr>
                        <a:t>Degré de maitrise</a:t>
                      </a:r>
                      <a:endParaRPr lang="fr-FR" sz="12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 cap="all" dirty="0">
                          <a:effectLst/>
                        </a:rPr>
                        <a:t>compétences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gradFill>
                      <a:gsLst>
                        <a:gs pos="0">
                          <a:schemeClr val="accent2">
                            <a:lumMod val="10000"/>
                            <a:lumOff val="90000"/>
                          </a:schemeClr>
                        </a:gs>
                        <a:gs pos="100000">
                          <a:schemeClr val="accent1">
                            <a:tint val="70000"/>
                            <a:shade val="100000"/>
                            <a:alpha val="100000"/>
                            <a:satMod val="200000"/>
                            <a:lumMod val="100000"/>
                          </a:schemeClr>
                        </a:gs>
                      </a:gsLst>
                      <a:lin ang="60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1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gradFill>
                      <a:gsLst>
                        <a:gs pos="0">
                          <a:schemeClr val="accent2">
                            <a:lumMod val="10000"/>
                            <a:lumOff val="90000"/>
                          </a:schemeClr>
                        </a:gs>
                        <a:gs pos="100000">
                          <a:schemeClr val="accent1">
                            <a:tint val="70000"/>
                            <a:shade val="100000"/>
                            <a:alpha val="100000"/>
                            <a:satMod val="200000"/>
                            <a:lumMod val="100000"/>
                          </a:schemeClr>
                        </a:gs>
                      </a:gsLst>
                      <a:lin ang="60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2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gradFill>
                      <a:gsLst>
                        <a:gs pos="0">
                          <a:schemeClr val="accent2">
                            <a:lumMod val="10000"/>
                            <a:lumOff val="90000"/>
                          </a:schemeClr>
                        </a:gs>
                        <a:gs pos="100000">
                          <a:schemeClr val="accent1">
                            <a:tint val="70000"/>
                            <a:shade val="100000"/>
                            <a:alpha val="100000"/>
                            <a:satMod val="200000"/>
                            <a:lumMod val="100000"/>
                          </a:schemeClr>
                        </a:gs>
                      </a:gsLst>
                      <a:lin ang="60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3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gradFill>
                      <a:gsLst>
                        <a:gs pos="0">
                          <a:schemeClr val="accent2">
                            <a:lumMod val="10000"/>
                            <a:lumOff val="90000"/>
                          </a:schemeClr>
                        </a:gs>
                        <a:gs pos="100000">
                          <a:schemeClr val="accent1">
                            <a:tint val="70000"/>
                            <a:shade val="100000"/>
                            <a:alpha val="100000"/>
                            <a:satMod val="200000"/>
                            <a:lumMod val="100000"/>
                          </a:schemeClr>
                        </a:gs>
                      </a:gsLst>
                      <a:lin ang="60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4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gradFill>
                      <a:gsLst>
                        <a:gs pos="0">
                          <a:schemeClr val="accent2">
                            <a:lumMod val="10000"/>
                            <a:lumOff val="90000"/>
                          </a:schemeClr>
                        </a:gs>
                        <a:gs pos="100000">
                          <a:schemeClr val="accent1">
                            <a:tint val="70000"/>
                            <a:shade val="100000"/>
                            <a:alpha val="100000"/>
                            <a:satMod val="200000"/>
                            <a:lumMod val="100000"/>
                          </a:schemeClr>
                        </a:gs>
                      </a:gsLst>
                      <a:lin ang="6000000" scaled="1"/>
                    </a:gradFill>
                  </a:tcPr>
                </a:tc>
              </a:tr>
              <a:tr h="27203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C31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Concevoir le projet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 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 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 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 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noFill/>
                  </a:tcPr>
                </a:tc>
              </a:tr>
              <a:tr h="27203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C32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Conduire le projet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 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 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 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 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noFill/>
                  </a:tcPr>
                </a:tc>
              </a:tr>
              <a:tr h="27203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C33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Évaluer le projet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 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 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 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 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noFill/>
                  </a:tcPr>
                </a:tc>
              </a:tr>
              <a:tr h="107746">
                <a:tc grid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 dirty="0">
                          <a:effectLst/>
                        </a:rPr>
                        <a:t> 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5877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C43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Développer et maintenir la clientèle de l’unité commerciale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 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 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 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 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noFill/>
                  </a:tcPr>
                </a:tc>
              </a:tr>
              <a:tr h="131565">
                <a:tc grid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 dirty="0">
                          <a:effectLst/>
                        </a:rPr>
                        <a:t> 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7203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C51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Élaborer une offre commerciale adaptée à la clientèle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 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 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 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 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noFill/>
                  </a:tcPr>
                </a:tc>
              </a:tr>
            </a:tbl>
          </a:graphicData>
        </a:graphic>
      </p:graphicFrame>
      <p:sp>
        <p:nvSpPr>
          <p:cNvPr id="8" name="Espace réservé du contenu 2"/>
          <p:cNvSpPr txBox="1">
            <a:spLocks/>
          </p:cNvSpPr>
          <p:nvPr/>
        </p:nvSpPr>
        <p:spPr>
          <a:xfrm>
            <a:off x="0" y="1050878"/>
            <a:ext cx="3138985" cy="5075287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L="228600" marR="0" lvl="0" indent="-228600" algn="ctr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accent1"/>
              </a:buClr>
              <a:buSzPct val="75000"/>
              <a:tabLst/>
              <a:defRPr/>
            </a:pPr>
            <a:r>
              <a:rPr kumimoji="0" lang="fr-FR" sz="2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Critères d’évaluation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accent1"/>
              </a:buClr>
              <a:buSzPct val="75000"/>
              <a:buFont typeface="Wingdings" pitchFamily="2" charset="2"/>
              <a:buChar char="n"/>
              <a:tabLst/>
              <a:defRPr/>
            </a:pP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qualité et actualité de l’analyse des spécificités de l’unité commerciale et, le cas échéant, de son insertion dans un réseau </a:t>
            </a: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; 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accent1"/>
              </a:buClr>
              <a:buSzPct val="75000"/>
              <a:buFont typeface="Wingdings" pitchFamily="2" charset="2"/>
              <a:buChar char="n"/>
              <a:tabLst/>
              <a:defRPr/>
            </a:pP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qualité du diagnostic et de la démarche qui y a conduit ; 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accent1"/>
              </a:buClr>
              <a:buSzPct val="75000"/>
              <a:buFont typeface="Wingdings" pitchFamily="2" charset="2"/>
              <a:buChar char="n"/>
              <a:tabLst/>
              <a:defRPr/>
            </a:pP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pertinence et réalisme de la préconisation ; 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accent1"/>
              </a:buClr>
              <a:buSzPct val="75000"/>
              <a:buFont typeface="Wingdings" pitchFamily="2" charset="2"/>
              <a:buChar char="n"/>
              <a:tabLst/>
              <a:defRPr/>
            </a:pP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repérage des implications humaines, financières, organisationnelles de la préconisation ; 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accent1"/>
              </a:buClr>
              <a:buSzPct val="75000"/>
              <a:buFont typeface="Wingdings" pitchFamily="2" charset="2"/>
              <a:buChar char="n"/>
              <a:tabLst/>
              <a:defRPr/>
            </a:pP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pertinence du suivi envisagé ; 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accent1"/>
              </a:buClr>
              <a:buSzPct val="75000"/>
              <a:buFont typeface="Wingdings" pitchFamily="2" charset="2"/>
              <a:buChar char="n"/>
              <a:tabLst/>
              <a:defRPr/>
            </a:pP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clarté et pertinence des explications et de l’argumentation. 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accent1"/>
              </a:buClr>
              <a:buSzPct val="75000"/>
              <a:buFont typeface="Wingdings" pitchFamily="2" charset="2"/>
              <a:buNone/>
              <a:tabLst/>
              <a:defRPr/>
            </a:pPr>
            <a:endParaRPr kumimoji="0" lang="fr-FR" sz="2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399464" y="495420"/>
            <a:ext cx="6506535" cy="555458"/>
          </a:xfrm>
          <a:prstGeom prst="rect">
            <a:avLst/>
          </a:prstGeom>
          <a:solidFill>
            <a:srgbClr val="FF0000">
              <a:alpha val="2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3399465" y="1446663"/>
            <a:ext cx="6506535" cy="690350"/>
          </a:xfrm>
          <a:prstGeom prst="rect">
            <a:avLst/>
          </a:prstGeom>
          <a:solidFill>
            <a:srgbClr val="FF0000">
              <a:alpha val="2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/>
          <p:cNvSpPr>
            <a:spLocks noGrp="1"/>
          </p:cNvSpPr>
          <p:nvPr>
            <p:ph type="title"/>
          </p:nvPr>
        </p:nvSpPr>
        <p:spPr>
          <a:xfrm>
            <a:off x="495300" y="274639"/>
            <a:ext cx="8915400" cy="5619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3600" dirty="0"/>
              <a:t/>
            </a:r>
            <a:br>
              <a:rPr lang="fr-FR" sz="3600" dirty="0"/>
            </a:br>
            <a:r>
              <a:rPr lang="fr-FR" sz="3600" dirty="0" smtClean="0"/>
              <a:t/>
            </a:r>
            <a:br>
              <a:rPr lang="fr-FR" sz="3600" dirty="0" smtClean="0"/>
            </a:br>
            <a:r>
              <a:rPr lang="fr-FR" sz="3600" dirty="0" smtClean="0"/>
              <a:t> </a:t>
            </a:r>
            <a:r>
              <a:rPr lang="fr-FR" sz="3100" dirty="0">
                <a:solidFill>
                  <a:srgbClr val="0070C0"/>
                </a:solidFill>
              </a:rPr>
              <a:t/>
            </a:r>
            <a:br>
              <a:rPr lang="fr-FR" sz="3100" dirty="0">
                <a:solidFill>
                  <a:srgbClr val="0070C0"/>
                </a:solidFill>
              </a:rPr>
            </a:br>
            <a:r>
              <a:rPr lang="fr-FR" sz="3100" dirty="0" smtClean="0">
                <a:solidFill>
                  <a:srgbClr val="0070C0"/>
                </a:solidFill>
              </a:rPr>
              <a:t> </a:t>
            </a:r>
            <a:r>
              <a:rPr lang="fr-FR" dirty="0">
                <a:solidFill>
                  <a:srgbClr val="0070C0"/>
                </a:solidFill>
              </a:rPr>
              <a:t/>
            </a:r>
            <a:br>
              <a:rPr lang="fr-FR" dirty="0">
                <a:solidFill>
                  <a:srgbClr val="0070C0"/>
                </a:solidFill>
              </a:rPr>
            </a:b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29699" name="Espace réservé du contenu 16"/>
          <p:cNvSpPr>
            <a:spLocks noGrp="1"/>
          </p:cNvSpPr>
          <p:nvPr>
            <p:ph idx="1"/>
          </p:nvPr>
        </p:nvSpPr>
        <p:spPr>
          <a:xfrm>
            <a:off x="171980" y="274639"/>
            <a:ext cx="8915400" cy="604838"/>
          </a:xfrm>
        </p:spPr>
        <p:txBody>
          <a:bodyPr>
            <a:normAutofit/>
          </a:bodyPr>
          <a:lstStyle/>
          <a:p>
            <a:pPr lvl="1" indent="0">
              <a:spcBef>
                <a:spcPct val="0"/>
              </a:spcBef>
              <a:buNone/>
            </a:pPr>
            <a:r>
              <a:rPr lang="fr-FR" sz="2800" b="1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Grille d’évaluation en PDUC ponctuel (verso)</a:t>
            </a:r>
            <a:endParaRPr lang="fr-FR" altLang="fr-FR" sz="2800" b="1" dirty="0" smtClean="0"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" name="Accolade fermante 1"/>
          <p:cNvSpPr/>
          <p:nvPr/>
        </p:nvSpPr>
        <p:spPr>
          <a:xfrm>
            <a:off x="7448419" y="4137026"/>
            <a:ext cx="469503" cy="936625"/>
          </a:xfrm>
          <a:prstGeom prst="rightBrace">
            <a:avLst/>
          </a:prstGeom>
          <a:ln w="25400" cmpd="sng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graphicFrame>
        <p:nvGraphicFramePr>
          <p:cNvPr id="9" name="Tableau 8"/>
          <p:cNvGraphicFramePr>
            <a:graphicFrameLocks noGrp="1"/>
          </p:cNvGraphicFramePr>
          <p:nvPr/>
        </p:nvGraphicFramePr>
        <p:xfrm>
          <a:off x="3138986" y="657012"/>
          <a:ext cx="6767014" cy="382373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0808"/>
                <a:gridCol w="1851646"/>
                <a:gridCol w="1535545"/>
                <a:gridCol w="1379967"/>
                <a:gridCol w="1819048"/>
              </a:tblGrid>
              <a:tr h="1968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 </a:t>
                      </a:r>
                      <a:r>
                        <a:rPr lang="fr-FR" sz="1200" dirty="0" smtClean="0">
                          <a:effectLst/>
                        </a:rPr>
                        <a:t>1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 smtClean="0">
                          <a:effectLst/>
                          <a:latin typeface="+mn-lt"/>
                          <a:ea typeface="+mn-ea"/>
                        </a:rPr>
                        <a:t>2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dirty="0" smtClean="0">
                          <a:effectLst/>
                          <a:latin typeface="Times New Roman"/>
                          <a:ea typeface="Times New Roman"/>
                        </a:rPr>
                        <a:t>3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 smtClean="0">
                          <a:effectLst/>
                        </a:rPr>
                        <a:t>4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/>
                </a:tc>
              </a:tr>
              <a:tr h="30023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subit</a:t>
                      </a:r>
                      <a:endParaRPr lang="fr-FR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 smtClean="0">
                          <a:effectLst/>
                        </a:rPr>
                        <a:t>Exécute</a:t>
                      </a:r>
                      <a:endParaRPr lang="fr-FR" sz="1800" dirty="0" smtClean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 smtClean="0">
                          <a:effectLst/>
                        </a:rPr>
                        <a:t>Maîtrise</a:t>
                      </a:r>
                      <a:endParaRPr lang="fr-FR" sz="1800" dirty="0" smtClean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dirty="0" smtClean="0">
                          <a:effectLst/>
                          <a:latin typeface="Times New Roman"/>
                          <a:ea typeface="Times New Roman"/>
                        </a:rPr>
                        <a:t>Est expert 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/>
                </a:tc>
              </a:tr>
              <a:tr h="3280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dirty="0" smtClean="0">
                          <a:effectLst/>
                          <a:latin typeface="Times New Roman"/>
                          <a:ea typeface="Times New Roman"/>
                        </a:rPr>
                        <a:t>L1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N’utilise aucune donnée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Utilise des données partielles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Mobilise des données  variées et actualisées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Met en relation les données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280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dirty="0" smtClean="0">
                          <a:effectLst/>
                          <a:latin typeface="Times New Roman"/>
                          <a:ea typeface="Times New Roman"/>
                        </a:rPr>
                        <a:t>L2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Ne définit pas les objectifs 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Ne rattache pas les objectifs au contexte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 err="1">
                          <a:effectLst/>
                        </a:rPr>
                        <a:t>Contextualise</a:t>
                      </a:r>
                      <a:r>
                        <a:rPr lang="fr-FR" sz="1000" dirty="0">
                          <a:effectLst/>
                        </a:rPr>
                        <a:t> et mesure les objectifs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Décline les objectifs en indicateurs et outils de suivi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280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dirty="0" smtClean="0">
                          <a:effectLst/>
                          <a:latin typeface="Times New Roman"/>
                          <a:ea typeface="Times New Roman"/>
                        </a:rPr>
                        <a:t>L3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Ne réalise ni analyse, ni diagnostic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Présente une analyse, un diagnostic incomplets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Analyse/diagnostique sans mise en perspective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Analyse/diagnostique en tenant compte du contexte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9078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dirty="0" smtClean="0">
                          <a:effectLst/>
                          <a:latin typeface="Times New Roman"/>
                          <a:ea typeface="Times New Roman"/>
                        </a:rPr>
                        <a:t>L4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Préconise/agit sans pertinence, ni réalisme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Ne </a:t>
                      </a:r>
                      <a:r>
                        <a:rPr lang="fr-FR" sz="1000" dirty="0" err="1">
                          <a:effectLst/>
                        </a:rPr>
                        <a:t>contextualise</a:t>
                      </a:r>
                      <a:r>
                        <a:rPr lang="fr-FR" sz="1000" dirty="0">
                          <a:effectLst/>
                        </a:rPr>
                        <a:t> pas la préconisation/action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Préconise/agit de façon réaliste et pertinente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Inscrit la préconisation/action dans la stratégie du réseau ou de l’UC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280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dirty="0" smtClean="0">
                          <a:effectLst/>
                          <a:latin typeface="Times New Roman"/>
                          <a:ea typeface="Times New Roman"/>
                        </a:rPr>
                        <a:t>L5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N’utilise aucune démarche/méthode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Met en œuvre une démarche/méthode 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Maîtrise la démarche/méthode 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Est capable de transférer la démarche/méthode </a:t>
                      </a:r>
                      <a:endParaRPr lang="fr-FR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280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dirty="0" smtClean="0">
                          <a:effectLst/>
                          <a:latin typeface="Times New Roman"/>
                          <a:ea typeface="Times New Roman"/>
                        </a:rPr>
                        <a:t>L6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Ne mobilise aucun moyen/outil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Utilise les moyens/outils existants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Choisit les moyens/outils adaptés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Élabore les moyens/outils 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280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dirty="0" smtClean="0">
                          <a:effectLst/>
                          <a:latin typeface="Times New Roman"/>
                          <a:ea typeface="Times New Roman"/>
                        </a:rPr>
                        <a:t>L7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Ne repère aucune implication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Repère quelques  implications 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Repère les implications clé 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Évalue les implications</a:t>
                      </a:r>
                      <a:endParaRPr lang="fr-FR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>
                    <a:solidFill>
                      <a:srgbClr val="92D050"/>
                    </a:solidFill>
                  </a:tcPr>
                </a:tc>
              </a:tr>
              <a:tr h="49204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dirty="0" smtClean="0">
                          <a:effectLst/>
                          <a:latin typeface="Times New Roman"/>
                          <a:ea typeface="Times New Roman"/>
                        </a:rPr>
                        <a:t>L8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N’argumente pas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Argumente de façon peu pertinente et peu convaincante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Utilise des arguments pertinents 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Argumente de façon  convaincante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/>
                </a:tc>
              </a:tr>
            </a:tbl>
          </a:graphicData>
        </a:graphic>
      </p:graphicFrame>
      <p:graphicFrame>
        <p:nvGraphicFramePr>
          <p:cNvPr id="7" name="Tableau 6"/>
          <p:cNvGraphicFramePr>
            <a:graphicFrameLocks noGrp="1"/>
          </p:cNvGraphicFramePr>
          <p:nvPr/>
        </p:nvGraphicFramePr>
        <p:xfrm>
          <a:off x="3138985" y="4816023"/>
          <a:ext cx="6767015" cy="200520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77063"/>
                <a:gridCol w="4769273"/>
                <a:gridCol w="383534"/>
                <a:gridCol w="383534"/>
                <a:gridCol w="383534"/>
                <a:gridCol w="370077"/>
              </a:tblGrid>
              <a:tr h="276154">
                <a:tc gridSpan="2"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fr-FR" sz="1000" cap="all" dirty="0">
                          <a:effectLst/>
                        </a:rPr>
                        <a:t>Degré de maitrise</a:t>
                      </a:r>
                      <a:endParaRPr lang="fr-FR" sz="12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 cap="all" dirty="0">
                          <a:effectLst/>
                        </a:rPr>
                        <a:t>compétences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gradFill>
                      <a:gsLst>
                        <a:gs pos="0">
                          <a:schemeClr val="accent2">
                            <a:lumMod val="10000"/>
                            <a:lumOff val="90000"/>
                          </a:schemeClr>
                        </a:gs>
                        <a:gs pos="100000">
                          <a:schemeClr val="accent1">
                            <a:tint val="70000"/>
                            <a:shade val="100000"/>
                            <a:alpha val="100000"/>
                            <a:satMod val="200000"/>
                            <a:lumMod val="100000"/>
                          </a:schemeClr>
                        </a:gs>
                      </a:gsLst>
                      <a:lin ang="60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1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gradFill>
                      <a:gsLst>
                        <a:gs pos="0">
                          <a:schemeClr val="accent2">
                            <a:lumMod val="10000"/>
                            <a:lumOff val="90000"/>
                          </a:schemeClr>
                        </a:gs>
                        <a:gs pos="100000">
                          <a:schemeClr val="accent1">
                            <a:tint val="70000"/>
                            <a:shade val="100000"/>
                            <a:alpha val="100000"/>
                            <a:satMod val="200000"/>
                            <a:lumMod val="100000"/>
                          </a:schemeClr>
                        </a:gs>
                      </a:gsLst>
                      <a:lin ang="60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2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gradFill>
                      <a:gsLst>
                        <a:gs pos="0">
                          <a:schemeClr val="accent2">
                            <a:lumMod val="10000"/>
                            <a:lumOff val="90000"/>
                          </a:schemeClr>
                        </a:gs>
                        <a:gs pos="100000">
                          <a:schemeClr val="accent1">
                            <a:tint val="70000"/>
                            <a:shade val="100000"/>
                            <a:alpha val="100000"/>
                            <a:satMod val="200000"/>
                            <a:lumMod val="100000"/>
                          </a:schemeClr>
                        </a:gs>
                      </a:gsLst>
                      <a:lin ang="60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3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gradFill>
                      <a:gsLst>
                        <a:gs pos="0">
                          <a:schemeClr val="accent2">
                            <a:lumMod val="10000"/>
                            <a:lumOff val="90000"/>
                          </a:schemeClr>
                        </a:gs>
                        <a:gs pos="100000">
                          <a:schemeClr val="accent1">
                            <a:tint val="70000"/>
                            <a:shade val="100000"/>
                            <a:alpha val="100000"/>
                            <a:satMod val="200000"/>
                            <a:lumMod val="100000"/>
                          </a:schemeClr>
                        </a:gs>
                      </a:gsLst>
                      <a:lin ang="60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4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gradFill>
                      <a:gsLst>
                        <a:gs pos="0">
                          <a:schemeClr val="accent2">
                            <a:lumMod val="10000"/>
                            <a:lumOff val="90000"/>
                          </a:schemeClr>
                        </a:gs>
                        <a:gs pos="100000">
                          <a:schemeClr val="accent1">
                            <a:tint val="70000"/>
                            <a:shade val="100000"/>
                            <a:alpha val="100000"/>
                            <a:satMod val="200000"/>
                            <a:lumMod val="100000"/>
                          </a:schemeClr>
                        </a:gs>
                      </a:gsLst>
                      <a:lin ang="6000000" scaled="1"/>
                    </a:gradFill>
                  </a:tcPr>
                </a:tc>
              </a:tr>
              <a:tr h="27203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C31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Concevoir le projet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 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 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 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 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noFill/>
                  </a:tcPr>
                </a:tc>
              </a:tr>
              <a:tr h="27203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C32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Conduire le projet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 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 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 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 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noFill/>
                  </a:tcPr>
                </a:tc>
              </a:tr>
              <a:tr h="27203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C33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Évaluer le projet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 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 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 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 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noFill/>
                  </a:tcPr>
                </a:tc>
              </a:tr>
              <a:tr h="107746">
                <a:tc grid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 dirty="0">
                          <a:effectLst/>
                        </a:rPr>
                        <a:t> 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5877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C43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Développer et maintenir la clientèle de l’unité commerciale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 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 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 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 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noFill/>
                  </a:tcPr>
                </a:tc>
              </a:tr>
              <a:tr h="131565">
                <a:tc grid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 dirty="0">
                          <a:effectLst/>
                        </a:rPr>
                        <a:t> 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7203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C51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Élaborer une offre commerciale adaptée à la clientèle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 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 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 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 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noFill/>
                  </a:tcPr>
                </a:tc>
              </a:tr>
            </a:tbl>
          </a:graphicData>
        </a:graphic>
      </p:graphicFrame>
      <p:sp>
        <p:nvSpPr>
          <p:cNvPr id="8" name="Espace réservé du contenu 2"/>
          <p:cNvSpPr txBox="1">
            <a:spLocks/>
          </p:cNvSpPr>
          <p:nvPr/>
        </p:nvSpPr>
        <p:spPr>
          <a:xfrm>
            <a:off x="0" y="1050878"/>
            <a:ext cx="3138985" cy="5075287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L="228600" marR="0" lvl="0" indent="-228600" algn="ctr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accent1"/>
              </a:buClr>
              <a:buSzPct val="75000"/>
              <a:tabLst/>
              <a:defRPr/>
            </a:pPr>
            <a:r>
              <a:rPr kumimoji="0" lang="fr-FR" sz="2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Critères d’évaluation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accent1"/>
              </a:buClr>
              <a:buSzPct val="75000"/>
              <a:buFont typeface="Wingdings" pitchFamily="2" charset="2"/>
              <a:buChar char="n"/>
              <a:tabLst/>
              <a:defRPr/>
            </a:pP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qualité et actualité de l’analyse des spécificités de l’unité commerciale et, le cas échéant, de son insertion dans un réseau ; 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accent1"/>
              </a:buClr>
              <a:buSzPct val="75000"/>
              <a:buFont typeface="Wingdings" pitchFamily="2" charset="2"/>
              <a:buChar char="n"/>
              <a:tabLst/>
              <a:defRPr/>
            </a:pP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qualité du diagnostic et de la démarche qui y a conduit ; 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accent1"/>
              </a:buClr>
              <a:buSzPct val="75000"/>
              <a:buFont typeface="Wingdings" pitchFamily="2" charset="2"/>
              <a:buChar char="n"/>
              <a:tabLst/>
              <a:defRPr/>
            </a:pP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pertinence et réalisme de la préconisation ; 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accent1"/>
              </a:buClr>
              <a:buSzPct val="75000"/>
              <a:buFont typeface="Wingdings" pitchFamily="2" charset="2"/>
              <a:buChar char="n"/>
              <a:tabLst/>
              <a:defRPr/>
            </a:pP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repérage des implications humaines, financières, organisationnelles de la préconisation ; 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accent1"/>
              </a:buClr>
              <a:buSzPct val="75000"/>
              <a:buFont typeface="Wingdings" pitchFamily="2" charset="2"/>
              <a:buChar char="n"/>
              <a:tabLst/>
              <a:defRPr/>
            </a:pP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pertinence du suivi envisagé ; 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accent1"/>
              </a:buClr>
              <a:buSzPct val="75000"/>
              <a:buFont typeface="Wingdings" pitchFamily="2" charset="2"/>
              <a:buChar char="n"/>
              <a:tabLst/>
              <a:defRPr/>
            </a:pP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clarté et pertinence des explications et de l’argumentation. 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accent1"/>
              </a:buClr>
              <a:buSzPct val="75000"/>
              <a:buFont typeface="Wingdings" pitchFamily="2" charset="2"/>
              <a:buNone/>
              <a:tabLst/>
              <a:defRPr/>
            </a:pPr>
            <a:endParaRPr kumimoji="0" lang="fr-FR" sz="2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138986" y="2415655"/>
            <a:ext cx="6767014" cy="1446661"/>
          </a:xfrm>
          <a:prstGeom prst="rect">
            <a:avLst/>
          </a:prstGeom>
          <a:solidFill>
            <a:srgbClr val="FF0000">
              <a:alpha val="2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3138987" y="1487606"/>
            <a:ext cx="6767014" cy="555458"/>
          </a:xfrm>
          <a:prstGeom prst="rect">
            <a:avLst/>
          </a:prstGeom>
          <a:solidFill>
            <a:srgbClr val="FF0000">
              <a:alpha val="2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/>
          <p:cNvSpPr>
            <a:spLocks noGrp="1"/>
          </p:cNvSpPr>
          <p:nvPr>
            <p:ph type="title"/>
          </p:nvPr>
        </p:nvSpPr>
        <p:spPr>
          <a:xfrm>
            <a:off x="495300" y="274639"/>
            <a:ext cx="8915400" cy="5619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3600" dirty="0"/>
              <a:t/>
            </a:r>
            <a:br>
              <a:rPr lang="fr-FR" sz="3600" dirty="0"/>
            </a:br>
            <a:r>
              <a:rPr lang="fr-FR" sz="3600" dirty="0" smtClean="0"/>
              <a:t/>
            </a:r>
            <a:br>
              <a:rPr lang="fr-FR" sz="3600" dirty="0" smtClean="0"/>
            </a:br>
            <a:r>
              <a:rPr lang="fr-FR" sz="3600" dirty="0" smtClean="0"/>
              <a:t> </a:t>
            </a:r>
            <a:r>
              <a:rPr lang="fr-FR" sz="3100" dirty="0">
                <a:solidFill>
                  <a:srgbClr val="0070C0"/>
                </a:solidFill>
              </a:rPr>
              <a:t/>
            </a:r>
            <a:br>
              <a:rPr lang="fr-FR" sz="3100" dirty="0">
                <a:solidFill>
                  <a:srgbClr val="0070C0"/>
                </a:solidFill>
              </a:rPr>
            </a:br>
            <a:r>
              <a:rPr lang="fr-FR" sz="3100" dirty="0" smtClean="0">
                <a:solidFill>
                  <a:srgbClr val="0070C0"/>
                </a:solidFill>
              </a:rPr>
              <a:t> </a:t>
            </a:r>
            <a:r>
              <a:rPr lang="fr-FR" dirty="0">
                <a:solidFill>
                  <a:srgbClr val="0070C0"/>
                </a:solidFill>
              </a:rPr>
              <a:t/>
            </a:r>
            <a:br>
              <a:rPr lang="fr-FR" dirty="0">
                <a:solidFill>
                  <a:srgbClr val="0070C0"/>
                </a:solidFill>
              </a:rPr>
            </a:b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29699" name="Espace réservé du contenu 16"/>
          <p:cNvSpPr>
            <a:spLocks noGrp="1"/>
          </p:cNvSpPr>
          <p:nvPr>
            <p:ph idx="1"/>
          </p:nvPr>
        </p:nvSpPr>
        <p:spPr>
          <a:xfrm>
            <a:off x="171980" y="274639"/>
            <a:ext cx="8915400" cy="604838"/>
          </a:xfrm>
        </p:spPr>
        <p:txBody>
          <a:bodyPr>
            <a:normAutofit/>
          </a:bodyPr>
          <a:lstStyle/>
          <a:p>
            <a:pPr lvl="1" indent="0">
              <a:spcBef>
                <a:spcPct val="0"/>
              </a:spcBef>
              <a:buNone/>
            </a:pPr>
            <a:r>
              <a:rPr lang="fr-FR" sz="2800" b="1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Grille d’évaluation en PDUC ponctuel (verso)</a:t>
            </a:r>
            <a:endParaRPr lang="fr-FR" altLang="fr-FR" sz="2800" b="1" dirty="0" smtClean="0"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" name="Accolade fermante 1"/>
          <p:cNvSpPr/>
          <p:nvPr/>
        </p:nvSpPr>
        <p:spPr>
          <a:xfrm>
            <a:off x="7448419" y="4137026"/>
            <a:ext cx="469503" cy="936625"/>
          </a:xfrm>
          <a:prstGeom prst="rightBrace">
            <a:avLst/>
          </a:prstGeom>
          <a:ln w="25400" cmpd="sng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graphicFrame>
        <p:nvGraphicFramePr>
          <p:cNvPr id="9" name="Tableau 8"/>
          <p:cNvGraphicFramePr>
            <a:graphicFrameLocks noGrp="1"/>
          </p:cNvGraphicFramePr>
          <p:nvPr/>
        </p:nvGraphicFramePr>
        <p:xfrm>
          <a:off x="3138986" y="657012"/>
          <a:ext cx="6767014" cy="382373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0808"/>
                <a:gridCol w="1851646"/>
                <a:gridCol w="1535545"/>
                <a:gridCol w="1379967"/>
                <a:gridCol w="1819048"/>
              </a:tblGrid>
              <a:tr h="1968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 </a:t>
                      </a:r>
                      <a:r>
                        <a:rPr lang="fr-FR" sz="1200" dirty="0" smtClean="0">
                          <a:effectLst/>
                        </a:rPr>
                        <a:t>1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 smtClean="0">
                          <a:effectLst/>
                          <a:latin typeface="+mn-lt"/>
                          <a:ea typeface="+mn-ea"/>
                        </a:rPr>
                        <a:t>2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dirty="0" smtClean="0">
                          <a:effectLst/>
                          <a:latin typeface="Times New Roman"/>
                          <a:ea typeface="Times New Roman"/>
                        </a:rPr>
                        <a:t>3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 smtClean="0">
                          <a:effectLst/>
                        </a:rPr>
                        <a:t>4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/>
                </a:tc>
              </a:tr>
              <a:tr h="30023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subit</a:t>
                      </a:r>
                      <a:endParaRPr lang="fr-FR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 smtClean="0">
                          <a:effectLst/>
                        </a:rPr>
                        <a:t>Exécute</a:t>
                      </a:r>
                      <a:endParaRPr lang="fr-FR" sz="1800" dirty="0" smtClean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 smtClean="0">
                          <a:effectLst/>
                        </a:rPr>
                        <a:t>Maîtrise</a:t>
                      </a:r>
                      <a:endParaRPr lang="fr-FR" sz="1800" dirty="0" smtClean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dirty="0" smtClean="0">
                          <a:effectLst/>
                          <a:latin typeface="Times New Roman"/>
                          <a:ea typeface="Times New Roman"/>
                        </a:rPr>
                        <a:t>Est expert 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/>
                </a:tc>
              </a:tr>
              <a:tr h="3280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dirty="0" smtClean="0">
                          <a:effectLst/>
                          <a:latin typeface="Times New Roman"/>
                          <a:ea typeface="Times New Roman"/>
                        </a:rPr>
                        <a:t>L1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N’utilise aucune donnée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Utilise des données partielles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Mobilise des données  variées et actualisées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Met en relation les données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280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dirty="0" smtClean="0">
                          <a:effectLst/>
                          <a:latin typeface="Times New Roman"/>
                          <a:ea typeface="Times New Roman"/>
                        </a:rPr>
                        <a:t>L2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Ne définit pas les objectifs 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Ne rattache pas les objectifs au contexte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 err="1">
                          <a:effectLst/>
                        </a:rPr>
                        <a:t>Contextualise</a:t>
                      </a:r>
                      <a:r>
                        <a:rPr lang="fr-FR" sz="1000" dirty="0">
                          <a:effectLst/>
                        </a:rPr>
                        <a:t> et mesure les objectifs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Décline les objectifs en indicateurs et outils de suivi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280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dirty="0" smtClean="0">
                          <a:effectLst/>
                          <a:latin typeface="Times New Roman"/>
                          <a:ea typeface="Times New Roman"/>
                        </a:rPr>
                        <a:t>L3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Ne réalise ni analyse, ni diagnostic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Présente une analyse, un diagnostic incomplets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Analyse/diagnostique sans mise en perspective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Analyse/diagnostique en tenant compte du contexte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9078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dirty="0" smtClean="0">
                          <a:effectLst/>
                          <a:latin typeface="Times New Roman"/>
                          <a:ea typeface="Times New Roman"/>
                        </a:rPr>
                        <a:t>L4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Préconise/agit sans pertinence, ni réalisme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Ne </a:t>
                      </a:r>
                      <a:r>
                        <a:rPr lang="fr-FR" sz="1000" dirty="0" err="1">
                          <a:effectLst/>
                        </a:rPr>
                        <a:t>contextualise</a:t>
                      </a:r>
                      <a:r>
                        <a:rPr lang="fr-FR" sz="1000" dirty="0">
                          <a:effectLst/>
                        </a:rPr>
                        <a:t> pas la préconisation/action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Préconise/agit de façon réaliste et pertinente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Inscrit la préconisation/action dans la stratégie du réseau ou de l’UC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280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dirty="0" smtClean="0">
                          <a:effectLst/>
                          <a:latin typeface="Times New Roman"/>
                          <a:ea typeface="Times New Roman"/>
                        </a:rPr>
                        <a:t>L5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N’utilise aucune démarche/méthode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Met en œuvre une démarche/méthode 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Maîtrise la démarche/méthode 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Est capable de transférer la démarche/méthode </a:t>
                      </a:r>
                      <a:endParaRPr lang="fr-FR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280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dirty="0" smtClean="0">
                          <a:effectLst/>
                          <a:latin typeface="Times New Roman"/>
                          <a:ea typeface="Times New Roman"/>
                        </a:rPr>
                        <a:t>L6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Ne mobilise aucun moyen/outil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Utilise les moyens/outils existants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Choisit les moyens/outils adaptés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Élabore les moyens/outils 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280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dirty="0" smtClean="0">
                          <a:effectLst/>
                          <a:latin typeface="Times New Roman"/>
                          <a:ea typeface="Times New Roman"/>
                        </a:rPr>
                        <a:t>L7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Ne repère aucune implication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Repère quelques  implications 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Repère les implications clé 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Évalue les implications</a:t>
                      </a:r>
                      <a:endParaRPr lang="fr-FR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>
                    <a:solidFill>
                      <a:srgbClr val="92D050"/>
                    </a:solidFill>
                  </a:tcPr>
                </a:tc>
              </a:tr>
              <a:tr h="49204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dirty="0" smtClean="0">
                          <a:effectLst/>
                          <a:latin typeface="Times New Roman"/>
                          <a:ea typeface="Times New Roman"/>
                        </a:rPr>
                        <a:t>L8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N’argumente pas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Argumente de façon peu pertinente et peu convaincante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Utilise des arguments pertinents 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Argumente de façon  convaincante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/>
                </a:tc>
              </a:tr>
            </a:tbl>
          </a:graphicData>
        </a:graphic>
      </p:graphicFrame>
      <p:graphicFrame>
        <p:nvGraphicFramePr>
          <p:cNvPr id="7" name="Tableau 6"/>
          <p:cNvGraphicFramePr>
            <a:graphicFrameLocks noGrp="1"/>
          </p:cNvGraphicFramePr>
          <p:nvPr/>
        </p:nvGraphicFramePr>
        <p:xfrm>
          <a:off x="3138985" y="4816023"/>
          <a:ext cx="6767015" cy="200520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77063"/>
                <a:gridCol w="4769273"/>
                <a:gridCol w="383534"/>
                <a:gridCol w="383534"/>
                <a:gridCol w="383534"/>
                <a:gridCol w="370077"/>
              </a:tblGrid>
              <a:tr h="276154">
                <a:tc gridSpan="2"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fr-FR" sz="1000" cap="all" dirty="0">
                          <a:effectLst/>
                        </a:rPr>
                        <a:t>Degré de maitrise</a:t>
                      </a:r>
                      <a:endParaRPr lang="fr-FR" sz="12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 cap="all" dirty="0">
                          <a:effectLst/>
                        </a:rPr>
                        <a:t>compétences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gradFill>
                      <a:gsLst>
                        <a:gs pos="0">
                          <a:schemeClr val="accent2">
                            <a:lumMod val="10000"/>
                            <a:lumOff val="90000"/>
                          </a:schemeClr>
                        </a:gs>
                        <a:gs pos="100000">
                          <a:schemeClr val="accent1">
                            <a:tint val="70000"/>
                            <a:shade val="100000"/>
                            <a:alpha val="100000"/>
                            <a:satMod val="200000"/>
                            <a:lumMod val="100000"/>
                          </a:schemeClr>
                        </a:gs>
                      </a:gsLst>
                      <a:lin ang="60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1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gradFill>
                      <a:gsLst>
                        <a:gs pos="0">
                          <a:schemeClr val="accent2">
                            <a:lumMod val="10000"/>
                            <a:lumOff val="90000"/>
                          </a:schemeClr>
                        </a:gs>
                        <a:gs pos="100000">
                          <a:schemeClr val="accent1">
                            <a:tint val="70000"/>
                            <a:shade val="100000"/>
                            <a:alpha val="100000"/>
                            <a:satMod val="200000"/>
                            <a:lumMod val="100000"/>
                          </a:schemeClr>
                        </a:gs>
                      </a:gsLst>
                      <a:lin ang="60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2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gradFill>
                      <a:gsLst>
                        <a:gs pos="0">
                          <a:schemeClr val="accent2">
                            <a:lumMod val="10000"/>
                            <a:lumOff val="90000"/>
                          </a:schemeClr>
                        </a:gs>
                        <a:gs pos="100000">
                          <a:schemeClr val="accent1">
                            <a:tint val="70000"/>
                            <a:shade val="100000"/>
                            <a:alpha val="100000"/>
                            <a:satMod val="200000"/>
                            <a:lumMod val="100000"/>
                          </a:schemeClr>
                        </a:gs>
                      </a:gsLst>
                      <a:lin ang="60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3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gradFill>
                      <a:gsLst>
                        <a:gs pos="0">
                          <a:schemeClr val="accent2">
                            <a:lumMod val="10000"/>
                            <a:lumOff val="90000"/>
                          </a:schemeClr>
                        </a:gs>
                        <a:gs pos="100000">
                          <a:schemeClr val="accent1">
                            <a:tint val="70000"/>
                            <a:shade val="100000"/>
                            <a:alpha val="100000"/>
                            <a:satMod val="200000"/>
                            <a:lumMod val="100000"/>
                          </a:schemeClr>
                        </a:gs>
                      </a:gsLst>
                      <a:lin ang="60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4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gradFill>
                      <a:gsLst>
                        <a:gs pos="0">
                          <a:schemeClr val="accent2">
                            <a:lumMod val="10000"/>
                            <a:lumOff val="90000"/>
                          </a:schemeClr>
                        </a:gs>
                        <a:gs pos="100000">
                          <a:schemeClr val="accent1">
                            <a:tint val="70000"/>
                            <a:shade val="100000"/>
                            <a:alpha val="100000"/>
                            <a:satMod val="200000"/>
                            <a:lumMod val="100000"/>
                          </a:schemeClr>
                        </a:gs>
                      </a:gsLst>
                      <a:lin ang="6000000" scaled="1"/>
                    </a:gradFill>
                  </a:tcPr>
                </a:tc>
              </a:tr>
              <a:tr h="27203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C31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Concevoir le projet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 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 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 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 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noFill/>
                  </a:tcPr>
                </a:tc>
              </a:tr>
              <a:tr h="27203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C32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Conduire le projet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 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 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 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 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noFill/>
                  </a:tcPr>
                </a:tc>
              </a:tr>
              <a:tr h="27203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C33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Évaluer le projet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 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 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 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 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noFill/>
                  </a:tcPr>
                </a:tc>
              </a:tr>
              <a:tr h="107746">
                <a:tc grid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 dirty="0">
                          <a:effectLst/>
                        </a:rPr>
                        <a:t> 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5877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C43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Développer et maintenir la clientèle de l’unité commerciale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 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 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 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 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noFill/>
                  </a:tcPr>
                </a:tc>
              </a:tr>
              <a:tr h="131565">
                <a:tc grid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 dirty="0">
                          <a:effectLst/>
                        </a:rPr>
                        <a:t> 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7203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C51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Élaborer une offre commerciale adaptée à la clientèle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 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 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 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 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noFill/>
                  </a:tcPr>
                </a:tc>
              </a:tr>
            </a:tbl>
          </a:graphicData>
        </a:graphic>
      </p:graphicFrame>
      <p:sp>
        <p:nvSpPr>
          <p:cNvPr id="8" name="Espace réservé du contenu 2"/>
          <p:cNvSpPr txBox="1">
            <a:spLocks/>
          </p:cNvSpPr>
          <p:nvPr/>
        </p:nvSpPr>
        <p:spPr>
          <a:xfrm>
            <a:off x="0" y="1050878"/>
            <a:ext cx="3138985" cy="5075287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L="228600" marR="0" lvl="0" indent="-228600" algn="ctr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accent1"/>
              </a:buClr>
              <a:buSzPct val="75000"/>
              <a:tabLst/>
              <a:defRPr/>
            </a:pPr>
            <a:r>
              <a:rPr kumimoji="0" lang="fr-FR" sz="2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Critères d’évaluation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accent1"/>
              </a:buClr>
              <a:buSzPct val="75000"/>
              <a:buFont typeface="Wingdings" pitchFamily="2" charset="2"/>
              <a:buChar char="n"/>
              <a:tabLst/>
              <a:defRPr/>
            </a:pP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qualité et actualité de l’analyse des spécificités de l’unité commerciale et, le cas échéant, de son insertion dans un réseau ; 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accent1"/>
              </a:buClr>
              <a:buSzPct val="75000"/>
              <a:buFont typeface="Wingdings" pitchFamily="2" charset="2"/>
              <a:buChar char="n"/>
              <a:tabLst/>
              <a:defRPr/>
            </a:pP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qualité du diagnostic et de la démarche qui y a conduit ; 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accent1"/>
              </a:buClr>
              <a:buSzPct val="75000"/>
              <a:buFont typeface="Wingdings" pitchFamily="2" charset="2"/>
              <a:buChar char="n"/>
              <a:tabLst/>
              <a:defRPr/>
            </a:pP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pertinence et réalisme de la préconisation ; 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accent1"/>
              </a:buClr>
              <a:buSzPct val="75000"/>
              <a:buFont typeface="Wingdings" pitchFamily="2" charset="2"/>
              <a:buChar char="n"/>
              <a:tabLst/>
              <a:defRPr/>
            </a:pP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repérage des implications humaines, financières, organisationnelles de la préconisation ; 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accent1"/>
              </a:buClr>
              <a:buSzPct val="75000"/>
              <a:buFont typeface="Wingdings" pitchFamily="2" charset="2"/>
              <a:buChar char="n"/>
              <a:tabLst/>
              <a:defRPr/>
            </a:pP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pertinence du suivi envisagé ; 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accent1"/>
              </a:buClr>
              <a:buSzPct val="75000"/>
              <a:buFont typeface="Wingdings" pitchFamily="2" charset="2"/>
              <a:buChar char="n"/>
              <a:tabLst/>
              <a:defRPr/>
            </a:pP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clarté et pertinence des explications et de l’argumentation. 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accent1"/>
              </a:buClr>
              <a:buSzPct val="75000"/>
              <a:buFont typeface="Wingdings" pitchFamily="2" charset="2"/>
              <a:buNone/>
              <a:tabLst/>
              <a:defRPr/>
            </a:pPr>
            <a:endParaRPr kumimoji="0" lang="fr-FR" sz="2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138986" y="3898189"/>
            <a:ext cx="6767014" cy="238837"/>
          </a:xfrm>
          <a:prstGeom prst="rect">
            <a:avLst/>
          </a:prstGeom>
          <a:solidFill>
            <a:srgbClr val="FF0000">
              <a:alpha val="2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/>
          <p:cNvSpPr>
            <a:spLocks noGrp="1"/>
          </p:cNvSpPr>
          <p:nvPr>
            <p:ph type="title"/>
          </p:nvPr>
        </p:nvSpPr>
        <p:spPr>
          <a:xfrm>
            <a:off x="495300" y="274639"/>
            <a:ext cx="8915400" cy="5619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3600" dirty="0"/>
              <a:t/>
            </a:r>
            <a:br>
              <a:rPr lang="fr-FR" sz="3600" dirty="0"/>
            </a:br>
            <a:r>
              <a:rPr lang="fr-FR" sz="3600" dirty="0" smtClean="0"/>
              <a:t/>
            </a:r>
            <a:br>
              <a:rPr lang="fr-FR" sz="3600" dirty="0" smtClean="0"/>
            </a:br>
            <a:r>
              <a:rPr lang="fr-FR" sz="3600" dirty="0" smtClean="0"/>
              <a:t> </a:t>
            </a:r>
            <a:r>
              <a:rPr lang="fr-FR" sz="3100" dirty="0">
                <a:solidFill>
                  <a:srgbClr val="0070C0"/>
                </a:solidFill>
              </a:rPr>
              <a:t/>
            </a:r>
            <a:br>
              <a:rPr lang="fr-FR" sz="3100" dirty="0">
                <a:solidFill>
                  <a:srgbClr val="0070C0"/>
                </a:solidFill>
              </a:rPr>
            </a:br>
            <a:r>
              <a:rPr lang="fr-FR" sz="3100" dirty="0" smtClean="0">
                <a:solidFill>
                  <a:srgbClr val="0070C0"/>
                </a:solidFill>
              </a:rPr>
              <a:t> </a:t>
            </a:r>
            <a:r>
              <a:rPr lang="fr-FR" dirty="0">
                <a:solidFill>
                  <a:srgbClr val="0070C0"/>
                </a:solidFill>
              </a:rPr>
              <a:t/>
            </a:r>
            <a:br>
              <a:rPr lang="fr-FR" dirty="0">
                <a:solidFill>
                  <a:srgbClr val="0070C0"/>
                </a:solidFill>
              </a:rPr>
            </a:b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29699" name="Espace réservé du contenu 16"/>
          <p:cNvSpPr>
            <a:spLocks noGrp="1"/>
          </p:cNvSpPr>
          <p:nvPr>
            <p:ph idx="1"/>
          </p:nvPr>
        </p:nvSpPr>
        <p:spPr>
          <a:xfrm>
            <a:off x="171980" y="274639"/>
            <a:ext cx="8915400" cy="604838"/>
          </a:xfrm>
        </p:spPr>
        <p:txBody>
          <a:bodyPr>
            <a:normAutofit/>
          </a:bodyPr>
          <a:lstStyle/>
          <a:p>
            <a:pPr lvl="1" indent="0">
              <a:spcBef>
                <a:spcPct val="0"/>
              </a:spcBef>
              <a:buNone/>
            </a:pPr>
            <a:r>
              <a:rPr lang="fr-FR" sz="2800" b="1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Grille d’évaluation en PDUC ponctuel (verso)</a:t>
            </a:r>
            <a:endParaRPr lang="fr-FR" altLang="fr-FR" sz="2800" b="1" dirty="0" smtClean="0"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" name="Accolade fermante 1"/>
          <p:cNvSpPr/>
          <p:nvPr/>
        </p:nvSpPr>
        <p:spPr>
          <a:xfrm>
            <a:off x="7448419" y="4137026"/>
            <a:ext cx="469503" cy="936625"/>
          </a:xfrm>
          <a:prstGeom prst="rightBrace">
            <a:avLst/>
          </a:prstGeom>
          <a:ln w="25400" cmpd="sng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graphicFrame>
        <p:nvGraphicFramePr>
          <p:cNvPr id="9" name="Tableau 8"/>
          <p:cNvGraphicFramePr>
            <a:graphicFrameLocks noGrp="1"/>
          </p:cNvGraphicFramePr>
          <p:nvPr/>
        </p:nvGraphicFramePr>
        <p:xfrm>
          <a:off x="3138986" y="657012"/>
          <a:ext cx="6767014" cy="382373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0808"/>
                <a:gridCol w="1851646"/>
                <a:gridCol w="1535545"/>
                <a:gridCol w="1379967"/>
                <a:gridCol w="1819048"/>
              </a:tblGrid>
              <a:tr h="1968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 </a:t>
                      </a:r>
                      <a:r>
                        <a:rPr lang="fr-FR" sz="1200" dirty="0" smtClean="0">
                          <a:effectLst/>
                        </a:rPr>
                        <a:t>1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 smtClean="0">
                          <a:effectLst/>
                          <a:latin typeface="+mn-lt"/>
                          <a:ea typeface="+mn-ea"/>
                        </a:rPr>
                        <a:t>2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dirty="0" smtClean="0">
                          <a:effectLst/>
                          <a:latin typeface="Times New Roman"/>
                          <a:ea typeface="Times New Roman"/>
                        </a:rPr>
                        <a:t>3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 smtClean="0">
                          <a:effectLst/>
                        </a:rPr>
                        <a:t>4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/>
                </a:tc>
              </a:tr>
              <a:tr h="30023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subit</a:t>
                      </a:r>
                      <a:endParaRPr lang="fr-FR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 smtClean="0">
                          <a:effectLst/>
                        </a:rPr>
                        <a:t>Exécute</a:t>
                      </a:r>
                      <a:endParaRPr lang="fr-FR" sz="1800" dirty="0" smtClean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 smtClean="0">
                          <a:effectLst/>
                        </a:rPr>
                        <a:t>Maîtrise</a:t>
                      </a:r>
                      <a:endParaRPr lang="fr-FR" sz="1800" dirty="0" smtClean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dirty="0" smtClean="0">
                          <a:effectLst/>
                          <a:latin typeface="Times New Roman"/>
                          <a:ea typeface="Times New Roman"/>
                        </a:rPr>
                        <a:t>Est expert 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/>
                </a:tc>
              </a:tr>
              <a:tr h="3280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dirty="0" smtClean="0">
                          <a:effectLst/>
                          <a:latin typeface="Times New Roman"/>
                          <a:ea typeface="Times New Roman"/>
                        </a:rPr>
                        <a:t>L1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N’utilise aucune donnée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Utilise des données partielles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Mobilise des données  variées et actualisées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Met en relation les données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280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dirty="0" smtClean="0">
                          <a:effectLst/>
                          <a:latin typeface="Times New Roman"/>
                          <a:ea typeface="Times New Roman"/>
                        </a:rPr>
                        <a:t>L2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Ne définit pas les objectifs 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Ne rattache pas les objectifs au contexte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 err="1">
                          <a:effectLst/>
                        </a:rPr>
                        <a:t>Contextualise</a:t>
                      </a:r>
                      <a:r>
                        <a:rPr lang="fr-FR" sz="1000" dirty="0">
                          <a:effectLst/>
                        </a:rPr>
                        <a:t> et mesure les objectifs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Décline les objectifs en indicateurs et outils de suivi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280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dirty="0" smtClean="0">
                          <a:effectLst/>
                          <a:latin typeface="Times New Roman"/>
                          <a:ea typeface="Times New Roman"/>
                        </a:rPr>
                        <a:t>L3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Ne réalise ni analyse, ni diagnostic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Présente une analyse, un diagnostic incomplets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Analyse/diagnostique sans mise en perspective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Analyse/diagnostique en tenant compte du contexte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9078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dirty="0" smtClean="0">
                          <a:effectLst/>
                          <a:latin typeface="Times New Roman"/>
                          <a:ea typeface="Times New Roman"/>
                        </a:rPr>
                        <a:t>L4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Préconise/agit sans pertinence, ni réalisme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Ne </a:t>
                      </a:r>
                      <a:r>
                        <a:rPr lang="fr-FR" sz="1000" dirty="0" err="1">
                          <a:effectLst/>
                        </a:rPr>
                        <a:t>contextualise</a:t>
                      </a:r>
                      <a:r>
                        <a:rPr lang="fr-FR" sz="1000" dirty="0">
                          <a:effectLst/>
                        </a:rPr>
                        <a:t> pas la préconisation/action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Préconise/agit de façon réaliste et pertinente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Inscrit la préconisation/action dans la stratégie du réseau ou de l’UC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280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dirty="0" smtClean="0">
                          <a:effectLst/>
                          <a:latin typeface="Times New Roman"/>
                          <a:ea typeface="Times New Roman"/>
                        </a:rPr>
                        <a:t>L5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N’utilise aucune démarche/méthode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Met en œuvre une démarche/méthode 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Maîtrise la démarche/méthode 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Est capable de transférer la démarche/méthode </a:t>
                      </a:r>
                      <a:endParaRPr lang="fr-FR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280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dirty="0" smtClean="0">
                          <a:effectLst/>
                          <a:latin typeface="Times New Roman"/>
                          <a:ea typeface="Times New Roman"/>
                        </a:rPr>
                        <a:t>L6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Ne mobilise aucun moyen/outil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Utilise les moyens/outils existants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Choisit les moyens/outils adaptés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Élabore les moyens/outils 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280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dirty="0" smtClean="0">
                          <a:effectLst/>
                          <a:latin typeface="Times New Roman"/>
                          <a:ea typeface="Times New Roman"/>
                        </a:rPr>
                        <a:t>L7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Ne repère aucune implication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Repère quelques  implications 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Repère les implications clé 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Évalue les implications</a:t>
                      </a:r>
                      <a:endParaRPr lang="fr-FR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>
                    <a:solidFill>
                      <a:srgbClr val="92D050"/>
                    </a:solidFill>
                  </a:tcPr>
                </a:tc>
              </a:tr>
              <a:tr h="49204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dirty="0" smtClean="0">
                          <a:effectLst/>
                          <a:latin typeface="Times New Roman"/>
                          <a:ea typeface="Times New Roman"/>
                        </a:rPr>
                        <a:t>L8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N’argumente pas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Argumente de façon peu pertinente et peu convaincante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</a:rPr>
                        <a:t>Utilise des arguments pertinents 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Argumente de façon  convaincante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4287" marR="74287" marT="0" marB="0"/>
                </a:tc>
              </a:tr>
            </a:tbl>
          </a:graphicData>
        </a:graphic>
      </p:graphicFrame>
      <p:graphicFrame>
        <p:nvGraphicFramePr>
          <p:cNvPr id="7" name="Tableau 6"/>
          <p:cNvGraphicFramePr>
            <a:graphicFrameLocks noGrp="1"/>
          </p:cNvGraphicFramePr>
          <p:nvPr/>
        </p:nvGraphicFramePr>
        <p:xfrm>
          <a:off x="3138985" y="4816023"/>
          <a:ext cx="6767015" cy="200520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77063"/>
                <a:gridCol w="4769273"/>
                <a:gridCol w="383534"/>
                <a:gridCol w="383534"/>
                <a:gridCol w="383534"/>
                <a:gridCol w="370077"/>
              </a:tblGrid>
              <a:tr h="276154">
                <a:tc gridSpan="2"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fr-FR" sz="1000" cap="all" dirty="0">
                          <a:effectLst/>
                        </a:rPr>
                        <a:t>Degré de maitrise</a:t>
                      </a:r>
                      <a:endParaRPr lang="fr-FR" sz="12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 cap="all" dirty="0">
                          <a:effectLst/>
                        </a:rPr>
                        <a:t>compétences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gradFill>
                      <a:gsLst>
                        <a:gs pos="0">
                          <a:schemeClr val="accent2">
                            <a:lumMod val="10000"/>
                            <a:lumOff val="90000"/>
                          </a:schemeClr>
                        </a:gs>
                        <a:gs pos="100000">
                          <a:schemeClr val="accent1">
                            <a:tint val="70000"/>
                            <a:shade val="100000"/>
                            <a:alpha val="100000"/>
                            <a:satMod val="200000"/>
                            <a:lumMod val="100000"/>
                          </a:schemeClr>
                        </a:gs>
                      </a:gsLst>
                      <a:lin ang="60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1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gradFill>
                      <a:gsLst>
                        <a:gs pos="0">
                          <a:schemeClr val="accent2">
                            <a:lumMod val="10000"/>
                            <a:lumOff val="90000"/>
                          </a:schemeClr>
                        </a:gs>
                        <a:gs pos="100000">
                          <a:schemeClr val="accent1">
                            <a:tint val="70000"/>
                            <a:shade val="100000"/>
                            <a:alpha val="100000"/>
                            <a:satMod val="200000"/>
                            <a:lumMod val="100000"/>
                          </a:schemeClr>
                        </a:gs>
                      </a:gsLst>
                      <a:lin ang="60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2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gradFill>
                      <a:gsLst>
                        <a:gs pos="0">
                          <a:schemeClr val="accent2">
                            <a:lumMod val="10000"/>
                            <a:lumOff val="90000"/>
                          </a:schemeClr>
                        </a:gs>
                        <a:gs pos="100000">
                          <a:schemeClr val="accent1">
                            <a:tint val="70000"/>
                            <a:shade val="100000"/>
                            <a:alpha val="100000"/>
                            <a:satMod val="200000"/>
                            <a:lumMod val="100000"/>
                          </a:schemeClr>
                        </a:gs>
                      </a:gsLst>
                      <a:lin ang="60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3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gradFill>
                      <a:gsLst>
                        <a:gs pos="0">
                          <a:schemeClr val="accent2">
                            <a:lumMod val="10000"/>
                            <a:lumOff val="90000"/>
                          </a:schemeClr>
                        </a:gs>
                        <a:gs pos="100000">
                          <a:schemeClr val="accent1">
                            <a:tint val="70000"/>
                            <a:shade val="100000"/>
                            <a:alpha val="100000"/>
                            <a:satMod val="200000"/>
                            <a:lumMod val="100000"/>
                          </a:schemeClr>
                        </a:gs>
                      </a:gsLst>
                      <a:lin ang="60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4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gradFill>
                      <a:gsLst>
                        <a:gs pos="0">
                          <a:schemeClr val="accent2">
                            <a:lumMod val="10000"/>
                            <a:lumOff val="90000"/>
                          </a:schemeClr>
                        </a:gs>
                        <a:gs pos="100000">
                          <a:schemeClr val="accent1">
                            <a:tint val="70000"/>
                            <a:shade val="100000"/>
                            <a:alpha val="100000"/>
                            <a:satMod val="200000"/>
                            <a:lumMod val="100000"/>
                          </a:schemeClr>
                        </a:gs>
                      </a:gsLst>
                      <a:lin ang="6000000" scaled="1"/>
                    </a:gradFill>
                  </a:tcPr>
                </a:tc>
              </a:tr>
              <a:tr h="27203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C31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Concevoir le projet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 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 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 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 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noFill/>
                  </a:tcPr>
                </a:tc>
              </a:tr>
              <a:tr h="27203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C32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Conduire le projet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 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 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 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 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noFill/>
                  </a:tcPr>
                </a:tc>
              </a:tr>
              <a:tr h="27203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C33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Évaluer le projet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 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 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 </a:t>
                      </a:r>
                      <a:endParaRPr lang="fr-F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 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noFill/>
                  </a:tcPr>
                </a:tc>
              </a:tr>
              <a:tr h="107746">
                <a:tc grid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 dirty="0">
                          <a:effectLst/>
                        </a:rPr>
                        <a:t> 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5877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C43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Développer et maintenir la clientèle de l’unité commerciale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 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 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 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 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noFill/>
                  </a:tcPr>
                </a:tc>
              </a:tr>
              <a:tr h="131565">
                <a:tc grid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 dirty="0">
                          <a:effectLst/>
                        </a:rPr>
                        <a:t> 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7203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C51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Élaborer une offre commerciale adaptée à la clientèle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 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 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 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 </a:t>
                      </a:r>
                      <a:endParaRPr lang="fr-F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156" marR="48156" marT="0" marB="0" anchor="ctr">
                    <a:noFill/>
                  </a:tcPr>
                </a:tc>
              </a:tr>
            </a:tbl>
          </a:graphicData>
        </a:graphic>
      </p:graphicFrame>
      <p:sp>
        <p:nvSpPr>
          <p:cNvPr id="8" name="Espace réservé du contenu 2"/>
          <p:cNvSpPr txBox="1">
            <a:spLocks/>
          </p:cNvSpPr>
          <p:nvPr/>
        </p:nvSpPr>
        <p:spPr>
          <a:xfrm>
            <a:off x="0" y="1050878"/>
            <a:ext cx="3138985" cy="5075287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L="228600" marR="0" lvl="0" indent="-228600" algn="ctr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accent1"/>
              </a:buClr>
              <a:buSzPct val="75000"/>
              <a:tabLst/>
              <a:defRPr/>
            </a:pPr>
            <a:r>
              <a:rPr kumimoji="0" lang="fr-FR" sz="2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Critères d’évaluation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accent1"/>
              </a:buClr>
              <a:buSzPct val="75000"/>
              <a:buFont typeface="Wingdings" pitchFamily="2" charset="2"/>
              <a:buChar char="n"/>
              <a:tabLst/>
              <a:defRPr/>
            </a:pP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qualité et actualité de l’analyse des spécificités de l’unité commerciale et, le cas échéant, de son insertion dans un réseau ; 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accent1"/>
              </a:buClr>
              <a:buSzPct val="75000"/>
              <a:buFont typeface="Wingdings" pitchFamily="2" charset="2"/>
              <a:buChar char="n"/>
              <a:tabLst/>
              <a:defRPr/>
            </a:pP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qualité du diagnostic et de la démarche qui y a conduit ; 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accent1"/>
              </a:buClr>
              <a:buSzPct val="75000"/>
              <a:buFont typeface="Wingdings" pitchFamily="2" charset="2"/>
              <a:buChar char="n"/>
              <a:tabLst/>
              <a:defRPr/>
            </a:pP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pertinence et réalisme de la préconisation ; 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accent1"/>
              </a:buClr>
              <a:buSzPct val="75000"/>
              <a:buFont typeface="Wingdings" pitchFamily="2" charset="2"/>
              <a:buChar char="n"/>
              <a:tabLst/>
              <a:defRPr/>
            </a:pP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repérage des implications humaines, financières, organisationnelles de la préconisation ; 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accent1"/>
              </a:buClr>
              <a:buSzPct val="75000"/>
              <a:buFont typeface="Wingdings" pitchFamily="2" charset="2"/>
              <a:buChar char="n"/>
              <a:tabLst/>
              <a:defRPr/>
            </a:pP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pertinence du suivi envisagé ; 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accent1"/>
              </a:buClr>
              <a:buSzPct val="75000"/>
              <a:buFont typeface="Wingdings" pitchFamily="2" charset="2"/>
              <a:buChar char="n"/>
              <a:tabLst/>
              <a:defRPr/>
            </a:pP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clarté et pertinence des explications et de l’argumentation. 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accent1"/>
              </a:buClr>
              <a:buSzPct val="75000"/>
              <a:buFont typeface="Wingdings" pitchFamily="2" charset="2"/>
              <a:buNone/>
              <a:tabLst/>
              <a:defRPr/>
            </a:pPr>
            <a:endParaRPr kumimoji="0" lang="fr-FR" sz="2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138986" y="4137026"/>
            <a:ext cx="6767014" cy="587557"/>
          </a:xfrm>
          <a:prstGeom prst="rect">
            <a:avLst/>
          </a:prstGeom>
          <a:solidFill>
            <a:srgbClr val="FF0000">
              <a:alpha val="2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/>
          <p:cNvSpPr>
            <a:spLocks noGrp="1"/>
          </p:cNvSpPr>
          <p:nvPr>
            <p:ph type="title"/>
          </p:nvPr>
        </p:nvSpPr>
        <p:spPr>
          <a:xfrm>
            <a:off x="495300" y="274639"/>
            <a:ext cx="8915400" cy="5619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3600" dirty="0"/>
              <a:t/>
            </a:r>
            <a:br>
              <a:rPr lang="fr-FR" sz="3600" dirty="0"/>
            </a:br>
            <a:r>
              <a:rPr lang="fr-FR" sz="3600" dirty="0" smtClean="0"/>
              <a:t/>
            </a:r>
            <a:br>
              <a:rPr lang="fr-FR" sz="3600" dirty="0" smtClean="0"/>
            </a:br>
            <a:r>
              <a:rPr lang="fr-FR" sz="3600" dirty="0" smtClean="0"/>
              <a:t> </a:t>
            </a:r>
            <a:r>
              <a:rPr lang="fr-FR" sz="3100" dirty="0">
                <a:solidFill>
                  <a:srgbClr val="0070C0"/>
                </a:solidFill>
              </a:rPr>
              <a:t/>
            </a:r>
            <a:br>
              <a:rPr lang="fr-FR" sz="3100" dirty="0">
                <a:solidFill>
                  <a:srgbClr val="0070C0"/>
                </a:solidFill>
              </a:rPr>
            </a:br>
            <a:r>
              <a:rPr lang="fr-FR" sz="3100" dirty="0" smtClean="0">
                <a:solidFill>
                  <a:srgbClr val="0070C0"/>
                </a:solidFill>
              </a:rPr>
              <a:t> </a:t>
            </a:r>
            <a:r>
              <a:rPr lang="fr-FR" dirty="0">
                <a:solidFill>
                  <a:srgbClr val="0070C0"/>
                </a:solidFill>
              </a:rPr>
              <a:t/>
            </a:r>
            <a:br>
              <a:rPr lang="fr-FR" dirty="0">
                <a:solidFill>
                  <a:srgbClr val="0070C0"/>
                </a:solidFill>
              </a:rPr>
            </a:b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17" name="Espace réservé du contenu 16"/>
          <p:cNvSpPr>
            <a:spLocks noGrp="1"/>
          </p:cNvSpPr>
          <p:nvPr>
            <p:ph idx="1"/>
          </p:nvPr>
        </p:nvSpPr>
        <p:spPr>
          <a:xfrm>
            <a:off x="373989" y="605631"/>
            <a:ext cx="8915400" cy="604838"/>
          </a:xfrm>
        </p:spPr>
        <p:txBody>
          <a:bodyPr rtlCol="0">
            <a:normAutofit fontScale="85000" lnSpcReduction="20000"/>
          </a:bodyPr>
          <a:lstStyle/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sz="2400" dirty="0" smtClean="0">
                <a:solidFill>
                  <a:srgbClr val="0070C0"/>
                </a:solidFill>
              </a:rPr>
              <a:t>Annexe 11 – grille d’évaluation PDUC- liens compétences/degrés de mesure de la compétence </a:t>
            </a:r>
            <a:endParaRPr lang="fr-FR" sz="2400" dirty="0"/>
          </a:p>
          <a:p>
            <a:pPr marL="457200" lvl="1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fr-FR" sz="2400" dirty="0" smtClean="0"/>
          </a:p>
          <a:p>
            <a:pPr marL="457200" lvl="1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fr-FR" sz="2400" dirty="0" smtClean="0"/>
          </a:p>
        </p:txBody>
      </p:sp>
      <p:sp>
        <p:nvSpPr>
          <p:cNvPr id="2" name="Accolade fermante 1"/>
          <p:cNvSpPr/>
          <p:nvPr/>
        </p:nvSpPr>
        <p:spPr>
          <a:xfrm>
            <a:off x="7448419" y="4137026"/>
            <a:ext cx="469503" cy="936625"/>
          </a:xfrm>
          <a:prstGeom prst="rightBrace">
            <a:avLst/>
          </a:prstGeom>
          <a:ln w="25400" cmpd="sng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graphicFrame>
        <p:nvGraphicFramePr>
          <p:cNvPr id="4" name="Diagramme 3"/>
          <p:cNvGraphicFramePr/>
          <p:nvPr/>
        </p:nvGraphicFramePr>
        <p:xfrm>
          <a:off x="1286593" y="1340768"/>
          <a:ext cx="8190910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5" name="Groupe 7"/>
          <p:cNvGrpSpPr>
            <a:grpSpLocks/>
          </p:cNvGrpSpPr>
          <p:nvPr/>
        </p:nvGrpSpPr>
        <p:grpSpPr bwMode="auto">
          <a:xfrm>
            <a:off x="4328717" y="2990851"/>
            <a:ext cx="2106744" cy="1889125"/>
            <a:chOff x="2464190" y="1478002"/>
            <a:chExt cx="1768363" cy="1580498"/>
          </a:xfrm>
        </p:grpSpPr>
        <p:sp>
          <p:nvSpPr>
            <p:cNvPr id="10" name="Ellipse 9"/>
            <p:cNvSpPr/>
            <p:nvPr/>
          </p:nvSpPr>
          <p:spPr>
            <a:xfrm>
              <a:off x="2464190" y="1478002"/>
              <a:ext cx="1768363" cy="1580498"/>
            </a:xfrm>
            <a:prstGeom prst="ellipse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</p:sp>
        <p:sp>
          <p:nvSpPr>
            <p:cNvPr id="11" name="Ellipse 4"/>
            <p:cNvSpPr/>
            <p:nvPr/>
          </p:nvSpPr>
          <p:spPr>
            <a:xfrm>
              <a:off x="2722587" y="1709100"/>
              <a:ext cx="1251569" cy="1118302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lIns="10795" tIns="10795" rIns="10795" bIns="10795" spcCol="1270" anchor="ctr"/>
            <a:lstStyle/>
            <a:p>
              <a:pPr algn="ctr" defTabSz="75565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fr-FR" sz="1700" dirty="0"/>
                <a:t>Concevoir le projet </a:t>
              </a:r>
            </a:p>
          </p:txBody>
        </p:sp>
      </p:grpSp>
      <p:grpSp>
        <p:nvGrpSpPr>
          <p:cNvPr id="6" name="Groupe 11"/>
          <p:cNvGrpSpPr>
            <a:grpSpLocks/>
          </p:cNvGrpSpPr>
          <p:nvPr/>
        </p:nvGrpSpPr>
        <p:grpSpPr bwMode="auto">
          <a:xfrm>
            <a:off x="4289161" y="2981325"/>
            <a:ext cx="2185856" cy="1887538"/>
            <a:chOff x="2464190" y="1478002"/>
            <a:chExt cx="1768363" cy="1703123"/>
          </a:xfrm>
        </p:grpSpPr>
        <p:sp>
          <p:nvSpPr>
            <p:cNvPr id="13" name="Ellipse 12"/>
            <p:cNvSpPr/>
            <p:nvPr/>
          </p:nvSpPr>
          <p:spPr>
            <a:xfrm>
              <a:off x="2464190" y="1478002"/>
              <a:ext cx="1768363" cy="1703123"/>
            </a:xfrm>
            <a:prstGeom prst="ellipse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</p:sp>
        <p:sp>
          <p:nvSpPr>
            <p:cNvPr id="14" name="Ellipse 4"/>
            <p:cNvSpPr/>
            <p:nvPr/>
          </p:nvSpPr>
          <p:spPr>
            <a:xfrm>
              <a:off x="2722975" y="1710051"/>
              <a:ext cx="1250793" cy="1117271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lIns="10795" tIns="10795" rIns="10795" bIns="10795" spcCol="1270" anchor="ctr"/>
            <a:lstStyle/>
            <a:p>
              <a:pPr algn="ctr" defTabSz="75565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fr-FR" sz="1700" dirty="0"/>
                <a:t>Conduire le projet</a:t>
              </a:r>
            </a:p>
          </p:txBody>
        </p:sp>
      </p:grpSp>
      <p:grpSp>
        <p:nvGrpSpPr>
          <p:cNvPr id="7" name="Groupe 14"/>
          <p:cNvGrpSpPr>
            <a:grpSpLocks/>
          </p:cNvGrpSpPr>
          <p:nvPr/>
        </p:nvGrpSpPr>
        <p:grpSpPr bwMode="auto">
          <a:xfrm>
            <a:off x="4289161" y="2981325"/>
            <a:ext cx="2165218" cy="1898650"/>
            <a:chOff x="2464190" y="1478002"/>
            <a:chExt cx="1768363" cy="1580498"/>
          </a:xfrm>
        </p:grpSpPr>
        <p:sp>
          <p:nvSpPr>
            <p:cNvPr id="16" name="Ellipse 15"/>
            <p:cNvSpPr/>
            <p:nvPr/>
          </p:nvSpPr>
          <p:spPr>
            <a:xfrm>
              <a:off x="2464190" y="1478002"/>
              <a:ext cx="1768363" cy="1580498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sp>
        <p:sp>
          <p:nvSpPr>
            <p:cNvPr id="18" name="Ellipse 4"/>
            <p:cNvSpPr/>
            <p:nvPr/>
          </p:nvSpPr>
          <p:spPr>
            <a:xfrm>
              <a:off x="2722632" y="1709263"/>
              <a:ext cx="1251479" cy="1117978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lIns="10795" tIns="10795" rIns="10795" bIns="10795" spcCol="1270" anchor="ctr"/>
            <a:lstStyle/>
            <a:p>
              <a:pPr algn="ctr" defTabSz="75565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fr-FR" sz="1700" dirty="0"/>
                <a:t>Fidéliser la clientèle</a:t>
              </a:r>
            </a:p>
          </p:txBody>
        </p:sp>
      </p:grpSp>
      <p:pic>
        <p:nvPicPr>
          <p:cNvPr id="30729" name="Picture 2">
            <a:hlinkClick r:id="rId8" action="ppaction://hlinkfile"/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8306594" y="5089525"/>
            <a:ext cx="775627" cy="1049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</p:nvPr>
        </p:nvGraphicFramePr>
        <p:xfrm>
          <a:off x="2" y="0"/>
          <a:ext cx="9905999" cy="67689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56415"/>
                <a:gridCol w="4487326"/>
                <a:gridCol w="328085"/>
                <a:gridCol w="164043"/>
                <a:gridCol w="164043"/>
                <a:gridCol w="328085"/>
                <a:gridCol w="439208"/>
                <a:gridCol w="439208"/>
                <a:gridCol w="299862"/>
                <a:gridCol w="149931"/>
                <a:gridCol w="149931"/>
                <a:gridCol w="299862"/>
              </a:tblGrid>
              <a:tr h="333197">
                <a:tc gridSpan="2">
                  <a:txBody>
                    <a:bodyPr/>
                    <a:lstStyle/>
                    <a:p>
                      <a:r>
                        <a:rPr lang="fr-FR" sz="1700" dirty="0" smtClean="0"/>
                        <a:t>SAVOIRS ASSOCIES</a:t>
                      </a:r>
                      <a:endParaRPr lang="fr-FR" sz="1700" dirty="0"/>
                    </a:p>
                  </a:txBody>
                  <a:tcPr marL="78481" marR="78481" marT="39242" marB="39242"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fr-FR" sz="1700" dirty="0" smtClean="0">
                          <a:solidFill>
                            <a:srgbClr val="FF00FF"/>
                          </a:solidFill>
                        </a:rPr>
                        <a:t>U4</a:t>
                      </a:r>
                      <a:endParaRPr lang="fr-FR" sz="1700" dirty="0">
                        <a:solidFill>
                          <a:srgbClr val="FF00FF"/>
                        </a:solidFill>
                      </a:endParaRPr>
                    </a:p>
                  </a:txBody>
                  <a:tcPr marL="78481" marR="78481" marT="39242" marB="39242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fr-FR" sz="1700" dirty="0" smtClean="0">
                          <a:solidFill>
                            <a:srgbClr val="00BD01"/>
                          </a:solidFill>
                        </a:rPr>
                        <a:t>U5</a:t>
                      </a:r>
                      <a:endParaRPr lang="fr-FR" sz="1700" dirty="0">
                        <a:solidFill>
                          <a:srgbClr val="00BD01"/>
                        </a:solidFill>
                      </a:endParaRPr>
                    </a:p>
                  </a:txBody>
                  <a:tcPr marL="78481" marR="78481" marT="39242" marB="39242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fr-FR" sz="1700" dirty="0" smtClean="0">
                          <a:solidFill>
                            <a:srgbClr val="FF7419"/>
                          </a:solidFill>
                        </a:rPr>
                        <a:t>U6</a:t>
                      </a:r>
                      <a:endParaRPr lang="fr-FR" sz="1700" dirty="0">
                        <a:solidFill>
                          <a:srgbClr val="FF7419"/>
                        </a:solidFill>
                      </a:endParaRPr>
                    </a:p>
                  </a:txBody>
                  <a:tcPr marL="78481" marR="78481" marT="39242" marB="39242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33197">
                <a:tc rowSpan="3">
                  <a:txBody>
                    <a:bodyPr/>
                    <a:lstStyle/>
                    <a:p>
                      <a:r>
                        <a:rPr lang="fr-FR" sz="1700" dirty="0" smtClean="0"/>
                        <a:t>S4</a:t>
                      </a:r>
                      <a:r>
                        <a:rPr lang="fr-FR" sz="1700" baseline="0" dirty="0" smtClean="0"/>
                        <a:t> Mercatique</a:t>
                      </a:r>
                      <a:endParaRPr lang="fr-FR" sz="1700" dirty="0"/>
                    </a:p>
                  </a:txBody>
                  <a:tcPr marL="78481" marR="78481" marT="39242" marB="39242"/>
                </a:tc>
                <a:tc>
                  <a:txBody>
                    <a:bodyPr/>
                    <a:lstStyle/>
                    <a:p>
                      <a:r>
                        <a:rPr lang="fr-FR" sz="1300" dirty="0" smtClean="0"/>
                        <a:t>S41 Les</a:t>
                      </a:r>
                      <a:r>
                        <a:rPr lang="fr-FR" sz="1300" baseline="0" dirty="0" smtClean="0"/>
                        <a:t> bases de la mercatique</a:t>
                      </a:r>
                      <a:endParaRPr lang="fr-FR" sz="1300" dirty="0"/>
                    </a:p>
                  </a:txBody>
                  <a:tcPr marL="78481" marR="78481" marT="39242" marB="39242"/>
                </a:tc>
                <a:tc gridSpan="4">
                  <a:txBody>
                    <a:bodyPr/>
                    <a:lstStyle/>
                    <a:p>
                      <a:endParaRPr lang="fr-FR" sz="1700"/>
                    </a:p>
                  </a:txBody>
                  <a:tcPr marL="78481" marR="78481" marT="39242" marB="39242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700" dirty="0"/>
                    </a:p>
                  </a:txBody>
                  <a:tcPr marL="78481" marR="78481" marT="39242" marB="39242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700" dirty="0"/>
                    </a:p>
                  </a:txBody>
                  <a:tcPr marL="78481" marR="78481" marT="39242" marB="39242">
                    <a:solidFill>
                      <a:srgbClr val="FF7419"/>
                    </a:solidFill>
                  </a:tcPr>
                </a:tc>
                <a:tc gridSpan="4">
                  <a:txBody>
                    <a:bodyPr/>
                    <a:lstStyle/>
                    <a:p>
                      <a:endParaRPr lang="fr-FR" sz="1700"/>
                    </a:p>
                  </a:txBody>
                  <a:tcPr marL="78481" marR="78481" marT="39242" marB="39242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33197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300" dirty="0" smtClean="0"/>
                        <a:t>S42  La relation commerciale</a:t>
                      </a:r>
                      <a:endParaRPr lang="fr-FR" sz="1300" dirty="0"/>
                    </a:p>
                  </a:txBody>
                  <a:tcPr marL="78481" marR="78481" marT="39242" marB="39242"/>
                </a:tc>
                <a:tc gridSpan="4">
                  <a:txBody>
                    <a:bodyPr/>
                    <a:lstStyle/>
                    <a:p>
                      <a:endParaRPr lang="fr-FR" sz="1700"/>
                    </a:p>
                  </a:txBody>
                  <a:tcPr marL="78481" marR="78481" marT="39242" marB="39242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700" dirty="0"/>
                    </a:p>
                  </a:txBody>
                  <a:tcPr marL="78481" marR="78481" marT="39242" marB="39242"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700" dirty="0"/>
                    </a:p>
                  </a:txBody>
                  <a:tcPr marL="78481" marR="78481" marT="39242" marB="39242">
                    <a:solidFill>
                      <a:schemeClr val="bg2">
                        <a:lumMod val="10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endParaRPr lang="fr-FR" sz="1700"/>
                    </a:p>
                  </a:txBody>
                  <a:tcPr marL="78481" marR="78481" marT="39242" marB="39242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33197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300" dirty="0" smtClean="0"/>
                        <a:t>S43</a:t>
                      </a:r>
                      <a:r>
                        <a:rPr lang="fr-FR" sz="1300" baseline="0" dirty="0" smtClean="0"/>
                        <a:t> La mercatique des réseaux d’unités commerciales</a:t>
                      </a:r>
                      <a:endParaRPr lang="fr-FR" sz="1300" dirty="0"/>
                    </a:p>
                  </a:txBody>
                  <a:tcPr marL="78481" marR="78481" marT="39242" marB="39242"/>
                </a:tc>
                <a:tc gridSpan="4">
                  <a:txBody>
                    <a:bodyPr/>
                    <a:lstStyle/>
                    <a:p>
                      <a:endParaRPr lang="fr-FR" sz="1700"/>
                    </a:p>
                  </a:txBody>
                  <a:tcPr marL="78481" marR="78481" marT="39242" marB="39242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fr-FR" sz="1700"/>
                    </a:p>
                  </a:txBody>
                  <a:tcPr marL="78481" marR="78481" marT="39242" marB="39242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fr-FR" sz="1700" dirty="0"/>
                    </a:p>
                  </a:txBody>
                  <a:tcPr marL="78481" marR="78481" marT="39242" marB="39242">
                    <a:solidFill>
                      <a:srgbClr val="FF00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fr-FR" sz="1700" dirty="0"/>
                    </a:p>
                  </a:txBody>
                  <a:tcPr marL="78481" marR="78481" marT="39242" marB="39242">
                    <a:solidFill>
                      <a:schemeClr val="bg2">
                        <a:lumMod val="1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33197">
                <a:tc rowSpan="5">
                  <a:txBody>
                    <a:bodyPr/>
                    <a:lstStyle/>
                    <a:p>
                      <a:r>
                        <a:rPr lang="fr-FR" sz="1700" dirty="0" smtClean="0"/>
                        <a:t>S5 Management</a:t>
                      </a:r>
                      <a:r>
                        <a:rPr lang="fr-FR" sz="1700" baseline="0" dirty="0" smtClean="0"/>
                        <a:t> des unités commerciales</a:t>
                      </a:r>
                      <a:endParaRPr lang="fr-FR" sz="1700" dirty="0"/>
                    </a:p>
                  </a:txBody>
                  <a:tcPr marL="78481" marR="78481" marT="39242" marB="39242"/>
                </a:tc>
                <a:tc>
                  <a:txBody>
                    <a:bodyPr/>
                    <a:lstStyle/>
                    <a:p>
                      <a:r>
                        <a:rPr lang="fr-FR" sz="1300" dirty="0" smtClean="0"/>
                        <a:t>S51 Les fondements du management</a:t>
                      </a:r>
                      <a:endParaRPr lang="fr-FR" sz="1300" dirty="0"/>
                    </a:p>
                  </a:txBody>
                  <a:tcPr marL="78481" marR="78481" marT="39242" marB="39242"/>
                </a:tc>
                <a:tc gridSpan="4">
                  <a:txBody>
                    <a:bodyPr/>
                    <a:lstStyle/>
                    <a:p>
                      <a:endParaRPr lang="fr-FR" sz="1700" dirty="0"/>
                    </a:p>
                  </a:txBody>
                  <a:tcPr marL="78481" marR="78481" marT="39242" marB="39242">
                    <a:solidFill>
                      <a:schemeClr val="bg2">
                        <a:lumMod val="1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fr-FR" sz="1700" dirty="0"/>
                    </a:p>
                  </a:txBody>
                  <a:tcPr marL="78481" marR="78481" marT="39242" marB="39242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endParaRPr lang="fr-FR" sz="1700"/>
                    </a:p>
                  </a:txBody>
                  <a:tcPr marL="78481" marR="78481" marT="39242" marB="39242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33197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300" dirty="0" smtClean="0"/>
                        <a:t>S52 Le manageur de l’unité</a:t>
                      </a:r>
                      <a:r>
                        <a:rPr lang="fr-FR" sz="1300" baseline="0" dirty="0" smtClean="0"/>
                        <a:t> commerciale</a:t>
                      </a:r>
                      <a:endParaRPr lang="fr-FR" sz="1300" dirty="0"/>
                    </a:p>
                  </a:txBody>
                  <a:tcPr marL="78481" marR="78481" marT="39242" marB="39242"/>
                </a:tc>
                <a:tc gridSpan="2">
                  <a:txBody>
                    <a:bodyPr/>
                    <a:lstStyle/>
                    <a:p>
                      <a:endParaRPr lang="fr-FR" sz="1700" dirty="0"/>
                    </a:p>
                  </a:txBody>
                  <a:tcPr marL="78481" marR="78481" marT="39242" marB="39242">
                    <a:solidFill>
                      <a:schemeClr val="bg2">
                        <a:lumMod val="1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fr-FR" sz="1700" dirty="0"/>
                    </a:p>
                  </a:txBody>
                  <a:tcPr marL="78481" marR="78481" marT="39242" marB="39242">
                    <a:solidFill>
                      <a:srgbClr val="FF741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fr-FR" sz="1700"/>
                    </a:p>
                  </a:txBody>
                  <a:tcPr marL="78481" marR="78481" marT="39242" marB="39242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endParaRPr lang="fr-FR" sz="1700"/>
                    </a:p>
                  </a:txBody>
                  <a:tcPr marL="78481" marR="78481" marT="39242" marB="39242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33197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300" dirty="0" smtClean="0"/>
                        <a:t>S53 Le management de l’équipe commerciale</a:t>
                      </a:r>
                      <a:endParaRPr lang="fr-FR" sz="1300" dirty="0"/>
                    </a:p>
                  </a:txBody>
                  <a:tcPr marL="78481" marR="78481" marT="39242" marB="39242"/>
                </a:tc>
                <a:tc>
                  <a:txBody>
                    <a:bodyPr/>
                    <a:lstStyle/>
                    <a:p>
                      <a:endParaRPr lang="fr-FR" sz="1700" dirty="0"/>
                    </a:p>
                  </a:txBody>
                  <a:tcPr marL="78481" marR="78481" marT="39242" marB="39242">
                    <a:solidFill>
                      <a:schemeClr val="bg2">
                        <a:lumMod val="1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fr-FR" sz="1700" dirty="0"/>
                    </a:p>
                  </a:txBody>
                  <a:tcPr marL="78481" marR="78481" marT="39242" marB="39242">
                    <a:solidFill>
                      <a:srgbClr val="00BD0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700" dirty="0"/>
                    </a:p>
                  </a:txBody>
                  <a:tcPr marL="78481" marR="78481" marT="39242" marB="39242">
                    <a:solidFill>
                      <a:srgbClr val="FF7419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fr-FR" sz="1700"/>
                    </a:p>
                  </a:txBody>
                  <a:tcPr marL="78481" marR="78481" marT="39242" marB="39242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endParaRPr lang="fr-FR" sz="1700"/>
                    </a:p>
                  </a:txBody>
                  <a:tcPr marL="78481" marR="78481" marT="39242" marB="39242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33197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300" dirty="0" smtClean="0"/>
                        <a:t>S54 organisation de l’équipe</a:t>
                      </a:r>
                      <a:endParaRPr lang="fr-FR" sz="1300" dirty="0"/>
                    </a:p>
                  </a:txBody>
                  <a:tcPr marL="78481" marR="78481" marT="39242" marB="39242"/>
                </a:tc>
                <a:tc>
                  <a:txBody>
                    <a:bodyPr/>
                    <a:lstStyle/>
                    <a:p>
                      <a:endParaRPr lang="fr-FR" sz="1700" dirty="0"/>
                    </a:p>
                  </a:txBody>
                  <a:tcPr marL="78481" marR="78481" marT="39242" marB="39242">
                    <a:solidFill>
                      <a:schemeClr val="bg2">
                        <a:lumMod val="1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fr-FR" sz="1700" dirty="0"/>
                    </a:p>
                  </a:txBody>
                  <a:tcPr marL="78481" marR="78481" marT="39242" marB="39242">
                    <a:solidFill>
                      <a:srgbClr val="00BD0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700" dirty="0"/>
                    </a:p>
                  </a:txBody>
                  <a:tcPr marL="78481" marR="78481" marT="39242" marB="39242">
                    <a:solidFill>
                      <a:srgbClr val="FF7419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fr-FR" sz="1700"/>
                    </a:p>
                  </a:txBody>
                  <a:tcPr marL="78481" marR="78481" marT="39242" marB="39242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endParaRPr lang="fr-FR" sz="1700"/>
                    </a:p>
                  </a:txBody>
                  <a:tcPr marL="78481" marR="78481" marT="39242" marB="39242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33197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300" dirty="0" smtClean="0"/>
                        <a:t>S55 management de projet</a:t>
                      </a:r>
                      <a:endParaRPr lang="fr-FR" sz="1300" dirty="0"/>
                    </a:p>
                  </a:txBody>
                  <a:tcPr marL="78481" marR="78481" marT="39242" marB="39242"/>
                </a:tc>
                <a:tc gridSpan="4">
                  <a:txBody>
                    <a:bodyPr/>
                    <a:lstStyle/>
                    <a:p>
                      <a:endParaRPr lang="fr-FR" sz="1700" dirty="0"/>
                    </a:p>
                  </a:txBody>
                  <a:tcPr marL="78481" marR="78481" marT="39242" marB="39242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fr-FR" sz="1700" dirty="0"/>
                    </a:p>
                  </a:txBody>
                  <a:tcPr marL="78481" marR="78481" marT="39242" marB="39242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endParaRPr lang="fr-FR" sz="1700" dirty="0"/>
                    </a:p>
                  </a:txBody>
                  <a:tcPr marL="78481" marR="78481" marT="39242" marB="39242"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sz="1700" dirty="0"/>
                    </a:p>
                  </a:txBody>
                  <a:tcPr marL="78481" marR="78481" marT="39242" marB="39242">
                    <a:solidFill>
                      <a:schemeClr val="bg2">
                        <a:lumMod val="1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33197">
                <a:tc rowSpan="5">
                  <a:txBody>
                    <a:bodyPr/>
                    <a:lstStyle/>
                    <a:p>
                      <a:r>
                        <a:rPr lang="fr-FR" sz="1700" dirty="0" smtClean="0"/>
                        <a:t>S6 Gestion des unités commerciales</a:t>
                      </a:r>
                      <a:endParaRPr lang="fr-FR" sz="1700" dirty="0"/>
                    </a:p>
                  </a:txBody>
                  <a:tcPr marL="78481" marR="78481" marT="39242" marB="39242"/>
                </a:tc>
                <a:tc>
                  <a:txBody>
                    <a:bodyPr/>
                    <a:lstStyle/>
                    <a:p>
                      <a:r>
                        <a:rPr lang="fr-FR" sz="1300" dirty="0" smtClean="0"/>
                        <a:t>S61 gestion courante de l’unité commerciale</a:t>
                      </a:r>
                      <a:endParaRPr lang="fr-FR" sz="1300" dirty="0"/>
                    </a:p>
                  </a:txBody>
                  <a:tcPr marL="78481" marR="78481" marT="39242" marB="39242"/>
                </a:tc>
                <a:tc gridSpan="2">
                  <a:txBody>
                    <a:bodyPr/>
                    <a:lstStyle/>
                    <a:p>
                      <a:endParaRPr lang="fr-FR" sz="1700" dirty="0"/>
                    </a:p>
                  </a:txBody>
                  <a:tcPr marL="78481" marR="78481" marT="39242" marB="39242">
                    <a:solidFill>
                      <a:schemeClr val="bg2">
                        <a:lumMod val="1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fr-FR" sz="1700" dirty="0"/>
                    </a:p>
                  </a:txBody>
                  <a:tcPr marL="78481" marR="78481" marT="39242" marB="39242">
                    <a:solidFill>
                      <a:srgbClr val="00BD0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fr-FR" sz="1700"/>
                    </a:p>
                  </a:txBody>
                  <a:tcPr marL="78481" marR="78481" marT="39242" marB="39242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endParaRPr lang="fr-FR" sz="1700"/>
                    </a:p>
                  </a:txBody>
                  <a:tcPr marL="78481" marR="78481" marT="39242" marB="39242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33197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300" dirty="0" smtClean="0"/>
                        <a:t>S62 gestion des investissements</a:t>
                      </a:r>
                      <a:endParaRPr lang="fr-FR" sz="1300" dirty="0"/>
                    </a:p>
                  </a:txBody>
                  <a:tcPr marL="78481" marR="78481" marT="39242" marB="39242"/>
                </a:tc>
                <a:tc gridSpan="2">
                  <a:txBody>
                    <a:bodyPr/>
                    <a:lstStyle/>
                    <a:p>
                      <a:endParaRPr lang="fr-FR" sz="1700" dirty="0"/>
                    </a:p>
                  </a:txBody>
                  <a:tcPr marL="78481" marR="78481" marT="39242" marB="39242">
                    <a:solidFill>
                      <a:schemeClr val="bg2">
                        <a:lumMod val="1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fr-FR" sz="1700" dirty="0"/>
                    </a:p>
                  </a:txBody>
                  <a:tcPr marL="78481" marR="78481" marT="39242" marB="39242">
                    <a:solidFill>
                      <a:srgbClr val="FF741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fr-FR" sz="1700" dirty="0"/>
                    </a:p>
                  </a:txBody>
                  <a:tcPr marL="78481" marR="78481" marT="39242" marB="39242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endParaRPr lang="fr-FR" sz="1700"/>
                    </a:p>
                  </a:txBody>
                  <a:tcPr marL="78481" marR="78481" marT="39242" marB="39242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33197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300" dirty="0" smtClean="0"/>
                        <a:t>S63 gestion de l’offre de l’</a:t>
                      </a:r>
                      <a:r>
                        <a:rPr lang="fr-FR" sz="1300" dirty="0" err="1" smtClean="0"/>
                        <a:t>uc</a:t>
                      </a:r>
                      <a:endParaRPr lang="fr-FR" sz="1300" dirty="0"/>
                    </a:p>
                  </a:txBody>
                  <a:tcPr marL="78481" marR="78481" marT="39242" marB="39242"/>
                </a:tc>
                <a:tc>
                  <a:txBody>
                    <a:bodyPr/>
                    <a:lstStyle/>
                    <a:p>
                      <a:endParaRPr lang="fr-FR" sz="1700" dirty="0"/>
                    </a:p>
                  </a:txBody>
                  <a:tcPr marL="78481" marR="78481" marT="39242" marB="39242">
                    <a:solidFill>
                      <a:schemeClr val="bg2">
                        <a:lumMod val="1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fr-FR" sz="1700" dirty="0"/>
                    </a:p>
                  </a:txBody>
                  <a:tcPr marL="78481" marR="78481" marT="39242" marB="39242">
                    <a:solidFill>
                      <a:srgbClr val="00BD0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700" dirty="0"/>
                    </a:p>
                  </a:txBody>
                  <a:tcPr marL="78481" marR="78481" marT="39242" marB="39242">
                    <a:solidFill>
                      <a:srgbClr val="FF7419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fr-FR" sz="1700"/>
                    </a:p>
                  </a:txBody>
                  <a:tcPr marL="78481" marR="78481" marT="39242" marB="39242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endParaRPr lang="fr-FR" sz="1700"/>
                    </a:p>
                  </a:txBody>
                  <a:tcPr marL="78481" marR="78481" marT="39242" marB="39242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33197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300" dirty="0" smtClean="0"/>
                        <a:t>S64 gestion prévisionnelle</a:t>
                      </a:r>
                      <a:endParaRPr lang="fr-FR" sz="1300" dirty="0"/>
                    </a:p>
                  </a:txBody>
                  <a:tcPr marL="78481" marR="78481" marT="39242" marB="39242"/>
                </a:tc>
                <a:tc gridSpan="2">
                  <a:txBody>
                    <a:bodyPr/>
                    <a:lstStyle/>
                    <a:p>
                      <a:endParaRPr lang="fr-FR" sz="1700" dirty="0"/>
                    </a:p>
                  </a:txBody>
                  <a:tcPr marL="78481" marR="78481" marT="39242" marB="39242">
                    <a:solidFill>
                      <a:schemeClr val="bg2">
                        <a:lumMod val="1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fr-FR" sz="1700" dirty="0"/>
                    </a:p>
                  </a:txBody>
                  <a:tcPr marL="78481" marR="78481" marT="39242" marB="39242">
                    <a:solidFill>
                      <a:srgbClr val="FF741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fr-FR" sz="1700"/>
                    </a:p>
                  </a:txBody>
                  <a:tcPr marL="78481" marR="78481" marT="39242" marB="39242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endParaRPr lang="fr-FR" sz="1700"/>
                    </a:p>
                  </a:txBody>
                  <a:tcPr marL="78481" marR="78481" marT="39242" marB="39242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33197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300" dirty="0" smtClean="0"/>
                        <a:t>S65 évaluation des performances de l’</a:t>
                      </a:r>
                      <a:r>
                        <a:rPr lang="fr-FR" sz="1300" dirty="0" err="1" smtClean="0"/>
                        <a:t>uc</a:t>
                      </a:r>
                      <a:endParaRPr lang="fr-FR" sz="1300" dirty="0"/>
                    </a:p>
                  </a:txBody>
                  <a:tcPr marL="78481" marR="78481" marT="39242" marB="39242"/>
                </a:tc>
                <a:tc>
                  <a:txBody>
                    <a:bodyPr/>
                    <a:lstStyle/>
                    <a:p>
                      <a:endParaRPr lang="fr-FR" sz="1700" dirty="0"/>
                    </a:p>
                  </a:txBody>
                  <a:tcPr marL="78481" marR="78481" marT="39242" marB="39242">
                    <a:solidFill>
                      <a:schemeClr val="bg2">
                        <a:lumMod val="1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fr-FR" sz="1700" dirty="0"/>
                    </a:p>
                  </a:txBody>
                  <a:tcPr marL="78481" marR="78481" marT="39242" marB="39242">
                    <a:solidFill>
                      <a:srgbClr val="00BD0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700" dirty="0"/>
                    </a:p>
                  </a:txBody>
                  <a:tcPr marL="78481" marR="78481" marT="39242" marB="39242">
                    <a:solidFill>
                      <a:srgbClr val="FF7419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fr-FR" sz="1700"/>
                    </a:p>
                  </a:txBody>
                  <a:tcPr marL="78481" marR="78481" marT="39242" marB="39242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endParaRPr lang="fr-FR" sz="1700"/>
                    </a:p>
                  </a:txBody>
                  <a:tcPr marL="78481" marR="78481" marT="39242" marB="39242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33197">
                <a:tc rowSpan="5">
                  <a:txBody>
                    <a:bodyPr/>
                    <a:lstStyle/>
                    <a:p>
                      <a:r>
                        <a:rPr lang="fr-FR" sz="1700" dirty="0" smtClean="0"/>
                        <a:t>S7 Communication</a:t>
                      </a:r>
                      <a:endParaRPr lang="fr-FR" sz="1700" dirty="0"/>
                    </a:p>
                  </a:txBody>
                  <a:tcPr marL="78481" marR="78481" marT="39242" marB="39242"/>
                </a:tc>
                <a:tc>
                  <a:txBody>
                    <a:bodyPr/>
                    <a:lstStyle/>
                    <a:p>
                      <a:r>
                        <a:rPr lang="fr-FR" sz="1300" dirty="0" smtClean="0"/>
                        <a:t>S71 introduction à la communication</a:t>
                      </a:r>
                      <a:endParaRPr lang="fr-FR" sz="1300" dirty="0"/>
                    </a:p>
                  </a:txBody>
                  <a:tcPr marL="78481" marR="78481" marT="39242" marB="39242"/>
                </a:tc>
                <a:tc gridSpan="4">
                  <a:txBody>
                    <a:bodyPr/>
                    <a:lstStyle/>
                    <a:p>
                      <a:endParaRPr lang="fr-FR" sz="1700" dirty="0"/>
                    </a:p>
                  </a:txBody>
                  <a:tcPr marL="78481" marR="78481" marT="39242" marB="39242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fr-FR" sz="1700" dirty="0"/>
                    </a:p>
                  </a:txBody>
                  <a:tcPr marL="78481" marR="78481" marT="39242" marB="39242">
                    <a:solidFill>
                      <a:schemeClr val="bg2">
                        <a:lumMod val="1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endParaRPr lang="fr-FR" sz="1700"/>
                    </a:p>
                  </a:txBody>
                  <a:tcPr marL="78481" marR="78481" marT="39242" marB="39242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55207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300" dirty="0" smtClean="0"/>
                        <a:t>S72</a:t>
                      </a:r>
                      <a:r>
                        <a:rPr lang="fr-FR" sz="1300" baseline="0" dirty="0" smtClean="0"/>
                        <a:t> la communication dans la relation interpersonnelle</a:t>
                      </a:r>
                      <a:endParaRPr lang="fr-FR" sz="1300" dirty="0"/>
                    </a:p>
                  </a:txBody>
                  <a:tcPr marL="78481" marR="78481" marT="39242" marB="39242"/>
                </a:tc>
                <a:tc gridSpan="4">
                  <a:txBody>
                    <a:bodyPr/>
                    <a:lstStyle/>
                    <a:p>
                      <a:endParaRPr lang="fr-FR" sz="1700"/>
                    </a:p>
                  </a:txBody>
                  <a:tcPr marL="78481" marR="78481" marT="39242" marB="39242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fr-FR" sz="1700" dirty="0"/>
                    </a:p>
                  </a:txBody>
                  <a:tcPr marL="78481" marR="78481" marT="39242" marB="39242">
                    <a:solidFill>
                      <a:schemeClr val="bg2">
                        <a:lumMod val="1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endParaRPr lang="fr-FR" sz="1700"/>
                    </a:p>
                  </a:txBody>
                  <a:tcPr marL="78481" marR="78481" marT="39242" marB="39242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33197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300" dirty="0" smtClean="0"/>
                        <a:t>S731 les spécificités de la communication managériale</a:t>
                      </a:r>
                      <a:endParaRPr lang="fr-FR" sz="1300" dirty="0"/>
                    </a:p>
                  </a:txBody>
                  <a:tcPr marL="78481" marR="78481" marT="39242" marB="39242"/>
                </a:tc>
                <a:tc>
                  <a:txBody>
                    <a:bodyPr/>
                    <a:lstStyle/>
                    <a:p>
                      <a:endParaRPr lang="fr-FR" sz="1700" dirty="0"/>
                    </a:p>
                  </a:txBody>
                  <a:tcPr marL="78481" marR="78481" marT="39242" marB="39242">
                    <a:solidFill>
                      <a:schemeClr val="bg2">
                        <a:lumMod val="1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fr-FR" sz="1700" dirty="0"/>
                    </a:p>
                  </a:txBody>
                  <a:tcPr marL="78481" marR="78481" marT="39242" marB="39242">
                    <a:solidFill>
                      <a:srgbClr val="00BD0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700" dirty="0"/>
                    </a:p>
                  </a:txBody>
                  <a:tcPr marL="78481" marR="78481" marT="39242" marB="39242">
                    <a:solidFill>
                      <a:srgbClr val="FF7419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fr-FR" sz="1700"/>
                    </a:p>
                  </a:txBody>
                  <a:tcPr marL="78481" marR="78481" marT="39242" marB="39242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endParaRPr lang="fr-FR" sz="1700"/>
                    </a:p>
                  </a:txBody>
                  <a:tcPr marL="78481" marR="78481" marT="39242" marB="39242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33197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300" dirty="0" smtClean="0"/>
                        <a:t>S732 la communication et la gestion</a:t>
                      </a:r>
                      <a:r>
                        <a:rPr lang="fr-FR" sz="1300" baseline="0" dirty="0" smtClean="0"/>
                        <a:t> de projet</a:t>
                      </a:r>
                      <a:endParaRPr lang="fr-FR" sz="1300" dirty="0"/>
                    </a:p>
                  </a:txBody>
                  <a:tcPr marL="78481" marR="78481" marT="39242" marB="39242"/>
                </a:tc>
                <a:tc gridSpan="4">
                  <a:txBody>
                    <a:bodyPr/>
                    <a:lstStyle/>
                    <a:p>
                      <a:endParaRPr lang="fr-FR" sz="1700" dirty="0"/>
                    </a:p>
                  </a:txBody>
                  <a:tcPr marL="78481" marR="78481" marT="39242" marB="39242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fr-FR" sz="1700" dirty="0"/>
                    </a:p>
                  </a:txBody>
                  <a:tcPr marL="78481" marR="78481" marT="39242" marB="39242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700" dirty="0"/>
                    </a:p>
                  </a:txBody>
                  <a:tcPr marL="78481" marR="78481" marT="39242" marB="39242">
                    <a:solidFill>
                      <a:srgbClr val="FF00FF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fr-FR" sz="1700" dirty="0"/>
                    </a:p>
                  </a:txBody>
                  <a:tcPr marL="78481" marR="78481" marT="39242" marB="39242">
                    <a:solidFill>
                      <a:srgbClr val="00BD0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700" dirty="0"/>
                    </a:p>
                  </a:txBody>
                  <a:tcPr marL="78481" marR="78481" marT="39242" marB="39242">
                    <a:solidFill>
                      <a:schemeClr val="bg2">
                        <a:lumMod val="10000"/>
                      </a:schemeClr>
                    </a:solidFill>
                  </a:tcPr>
                </a:tc>
              </a:tr>
              <a:tr h="333197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300" dirty="0" smtClean="0"/>
                        <a:t>S74 la communication dans la relation commerciale</a:t>
                      </a:r>
                      <a:endParaRPr lang="fr-FR" sz="1300" dirty="0"/>
                    </a:p>
                  </a:txBody>
                  <a:tcPr marL="78481" marR="78481" marT="39242" marB="39242"/>
                </a:tc>
                <a:tc gridSpan="4">
                  <a:txBody>
                    <a:bodyPr/>
                    <a:lstStyle/>
                    <a:p>
                      <a:endParaRPr lang="fr-FR" sz="1700" dirty="0"/>
                    </a:p>
                  </a:txBody>
                  <a:tcPr marL="78481" marR="78481" marT="39242" marB="39242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700" dirty="0"/>
                    </a:p>
                  </a:txBody>
                  <a:tcPr marL="78481" marR="78481" marT="39242" marB="39242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700" dirty="0"/>
                    </a:p>
                  </a:txBody>
                  <a:tcPr marL="78481" marR="78481" marT="39242" marB="39242">
                    <a:solidFill>
                      <a:srgbClr val="FF7419"/>
                    </a:solidFill>
                  </a:tcPr>
                </a:tc>
                <a:tc gridSpan="4">
                  <a:txBody>
                    <a:bodyPr/>
                    <a:lstStyle/>
                    <a:p>
                      <a:endParaRPr lang="fr-FR" sz="1700"/>
                    </a:p>
                  </a:txBody>
                  <a:tcPr marL="78481" marR="78481" marT="39242" marB="39242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33197">
                <a:tc>
                  <a:txBody>
                    <a:bodyPr/>
                    <a:lstStyle/>
                    <a:p>
                      <a:r>
                        <a:rPr lang="fr-FR" sz="1700" dirty="0" smtClean="0"/>
                        <a:t>S8 Informatique</a:t>
                      </a:r>
                      <a:endParaRPr lang="fr-FR" sz="1700" dirty="0"/>
                    </a:p>
                  </a:txBody>
                  <a:tcPr marL="78481" marR="78481" marT="39242" marB="39242"/>
                </a:tc>
                <a:tc>
                  <a:txBody>
                    <a:bodyPr/>
                    <a:lstStyle/>
                    <a:p>
                      <a:endParaRPr lang="fr-FR" sz="1300" dirty="0"/>
                    </a:p>
                  </a:txBody>
                  <a:tcPr marL="78481" marR="78481" marT="39242" marB="39242"/>
                </a:tc>
                <a:tc gridSpan="4">
                  <a:txBody>
                    <a:bodyPr/>
                    <a:lstStyle/>
                    <a:p>
                      <a:endParaRPr lang="fr-FR" sz="1700" dirty="0"/>
                    </a:p>
                  </a:txBody>
                  <a:tcPr marL="78481" marR="78481" marT="39242" marB="39242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700" dirty="0"/>
                    </a:p>
                  </a:txBody>
                  <a:tcPr marL="78481" marR="78481" marT="39242" marB="39242">
                    <a:solidFill>
                      <a:srgbClr val="FF7419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700" dirty="0"/>
                    </a:p>
                  </a:txBody>
                  <a:tcPr marL="78481" marR="78481" marT="39242" marB="39242">
                    <a:solidFill>
                      <a:schemeClr val="bg2">
                        <a:lumMod val="10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endParaRPr lang="fr-FR" sz="1700" dirty="0"/>
                    </a:p>
                  </a:txBody>
                  <a:tcPr marL="78481" marR="78481" marT="39242" marB="39242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93819-B488-9642-BA9F-590C0B423DCE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/>
          <p:cNvSpPr>
            <a:spLocks noGrp="1"/>
          </p:cNvSpPr>
          <p:nvPr>
            <p:ph type="title"/>
          </p:nvPr>
        </p:nvSpPr>
        <p:spPr>
          <a:xfrm>
            <a:off x="495300" y="274639"/>
            <a:ext cx="8915400" cy="5619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3600" dirty="0"/>
              <a:t/>
            </a:r>
            <a:br>
              <a:rPr lang="fr-FR" sz="3600" dirty="0"/>
            </a:br>
            <a:r>
              <a:rPr lang="fr-FR" sz="3600" dirty="0" smtClean="0"/>
              <a:t/>
            </a:r>
            <a:br>
              <a:rPr lang="fr-FR" sz="3600" dirty="0" smtClean="0"/>
            </a:br>
            <a:r>
              <a:rPr lang="fr-FR" sz="3600" dirty="0" smtClean="0"/>
              <a:t> </a:t>
            </a:r>
            <a:r>
              <a:rPr lang="fr-FR" sz="3100" dirty="0" smtClean="0">
                <a:solidFill>
                  <a:srgbClr val="0070C0"/>
                </a:solidFill>
              </a:rPr>
              <a:t>Epreuves E6- PDUC </a:t>
            </a:r>
            <a:r>
              <a:rPr lang="fr-FR" sz="3100" dirty="0">
                <a:solidFill>
                  <a:srgbClr val="0070C0"/>
                </a:solidFill>
              </a:rPr>
              <a:t/>
            </a:r>
            <a:br>
              <a:rPr lang="fr-FR" sz="3100" dirty="0">
                <a:solidFill>
                  <a:srgbClr val="0070C0"/>
                </a:solidFill>
              </a:rPr>
            </a:br>
            <a:r>
              <a:rPr lang="fr-FR" sz="3100" dirty="0" smtClean="0">
                <a:solidFill>
                  <a:srgbClr val="0070C0"/>
                </a:solidFill>
              </a:rPr>
              <a:t> </a:t>
            </a:r>
            <a:r>
              <a:rPr lang="fr-FR" dirty="0">
                <a:solidFill>
                  <a:srgbClr val="0070C0"/>
                </a:solidFill>
              </a:rPr>
              <a:t/>
            </a:r>
            <a:br>
              <a:rPr lang="fr-FR" dirty="0">
                <a:solidFill>
                  <a:srgbClr val="0070C0"/>
                </a:solidFill>
              </a:rPr>
            </a:b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17" name="Espace réservé du contenu 16"/>
          <p:cNvSpPr>
            <a:spLocks noGrp="1"/>
          </p:cNvSpPr>
          <p:nvPr>
            <p:ph idx="1"/>
          </p:nvPr>
        </p:nvSpPr>
        <p:spPr>
          <a:xfrm>
            <a:off x="507339" y="908050"/>
            <a:ext cx="8915400" cy="604838"/>
          </a:xfrm>
        </p:spPr>
        <p:txBody>
          <a:bodyPr rtlCol="0">
            <a:normAutofit fontScale="85000" lnSpcReduction="20000"/>
          </a:bodyPr>
          <a:lstStyle/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sz="2400" dirty="0" smtClean="0">
                <a:solidFill>
                  <a:srgbClr val="0070C0"/>
                </a:solidFill>
              </a:rPr>
              <a:t>Annexe 11 – grille d’évaluation PDUC- liens critère de mesure de la compétence /critères d’évaluation </a:t>
            </a:r>
            <a:endParaRPr lang="fr-FR" sz="2400" dirty="0"/>
          </a:p>
          <a:p>
            <a:pPr marL="457200" lvl="1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fr-FR" sz="2400" dirty="0" smtClean="0"/>
          </a:p>
          <a:p>
            <a:pPr marL="457200" lvl="1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fr-FR" sz="2400" dirty="0" smtClean="0"/>
          </a:p>
        </p:txBody>
      </p:sp>
      <p:sp>
        <p:nvSpPr>
          <p:cNvPr id="2" name="Accolade fermante 1"/>
          <p:cNvSpPr/>
          <p:nvPr/>
        </p:nvSpPr>
        <p:spPr>
          <a:xfrm>
            <a:off x="7448419" y="4137026"/>
            <a:ext cx="469503" cy="936625"/>
          </a:xfrm>
          <a:prstGeom prst="rightBrace">
            <a:avLst/>
          </a:prstGeom>
          <a:ln w="25400" cmpd="sng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graphicFrame>
        <p:nvGraphicFramePr>
          <p:cNvPr id="5" name="Diagramme 4"/>
          <p:cNvGraphicFramePr/>
          <p:nvPr/>
        </p:nvGraphicFramePr>
        <p:xfrm>
          <a:off x="1130575" y="1268761"/>
          <a:ext cx="8424936" cy="52565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/>
          <p:cNvSpPr>
            <a:spLocks noGrp="1"/>
          </p:cNvSpPr>
          <p:nvPr>
            <p:ph type="title"/>
          </p:nvPr>
        </p:nvSpPr>
        <p:spPr>
          <a:xfrm>
            <a:off x="495300" y="274639"/>
            <a:ext cx="8915400" cy="5619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3600" dirty="0"/>
              <a:t/>
            </a:r>
            <a:br>
              <a:rPr lang="fr-FR" sz="3600" dirty="0"/>
            </a:br>
            <a:r>
              <a:rPr lang="fr-FR" sz="3600" dirty="0" smtClean="0"/>
              <a:t/>
            </a:r>
            <a:br>
              <a:rPr lang="fr-FR" sz="3600" dirty="0" smtClean="0"/>
            </a:br>
            <a:r>
              <a:rPr lang="fr-FR" sz="3600" dirty="0" smtClean="0"/>
              <a:t> </a:t>
            </a:r>
            <a:r>
              <a:rPr lang="fr-FR" sz="3100" dirty="0" smtClean="0">
                <a:solidFill>
                  <a:srgbClr val="0070C0"/>
                </a:solidFill>
              </a:rPr>
              <a:t>Epreuves E6- PDUC </a:t>
            </a:r>
            <a:r>
              <a:rPr lang="fr-FR" sz="3100" dirty="0">
                <a:solidFill>
                  <a:srgbClr val="0070C0"/>
                </a:solidFill>
              </a:rPr>
              <a:t/>
            </a:r>
            <a:br>
              <a:rPr lang="fr-FR" sz="3100" dirty="0">
                <a:solidFill>
                  <a:srgbClr val="0070C0"/>
                </a:solidFill>
              </a:rPr>
            </a:br>
            <a:r>
              <a:rPr lang="fr-FR" sz="3100" dirty="0" smtClean="0">
                <a:solidFill>
                  <a:srgbClr val="0070C0"/>
                </a:solidFill>
              </a:rPr>
              <a:t> </a:t>
            </a:r>
            <a:r>
              <a:rPr lang="fr-FR" dirty="0">
                <a:solidFill>
                  <a:srgbClr val="0070C0"/>
                </a:solidFill>
              </a:rPr>
              <a:t/>
            </a:r>
            <a:br>
              <a:rPr lang="fr-FR" dirty="0">
                <a:solidFill>
                  <a:srgbClr val="0070C0"/>
                </a:solidFill>
              </a:rPr>
            </a:b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17" name="Espace réservé du contenu 16"/>
          <p:cNvSpPr>
            <a:spLocks noGrp="1"/>
          </p:cNvSpPr>
          <p:nvPr>
            <p:ph idx="1"/>
          </p:nvPr>
        </p:nvSpPr>
        <p:spPr>
          <a:xfrm>
            <a:off x="507339" y="908050"/>
            <a:ext cx="8915400" cy="604838"/>
          </a:xfrm>
        </p:spPr>
        <p:txBody>
          <a:bodyPr rtlCol="0">
            <a:normAutofit fontScale="85000" lnSpcReduction="20000"/>
          </a:bodyPr>
          <a:lstStyle/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sz="2400" dirty="0" smtClean="0">
                <a:solidFill>
                  <a:srgbClr val="0070C0"/>
                </a:solidFill>
              </a:rPr>
              <a:t>Annexe 11 – grille d’évaluation PDUC- liens critère de mesure de la compétence /critères d’évaluation </a:t>
            </a:r>
            <a:endParaRPr lang="fr-FR" sz="2400" dirty="0"/>
          </a:p>
          <a:p>
            <a:pPr marL="457200" lvl="1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fr-FR" sz="2400" dirty="0" smtClean="0"/>
          </a:p>
          <a:p>
            <a:pPr marL="457200" lvl="1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fr-FR" sz="2400" dirty="0" smtClean="0"/>
          </a:p>
        </p:txBody>
      </p:sp>
      <p:sp>
        <p:nvSpPr>
          <p:cNvPr id="2" name="Accolade fermante 1"/>
          <p:cNvSpPr/>
          <p:nvPr/>
        </p:nvSpPr>
        <p:spPr>
          <a:xfrm>
            <a:off x="7448419" y="4137026"/>
            <a:ext cx="469503" cy="936625"/>
          </a:xfrm>
          <a:prstGeom prst="rightBrace">
            <a:avLst/>
          </a:prstGeom>
          <a:ln w="25400" cmpd="sng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graphicFrame>
        <p:nvGraphicFramePr>
          <p:cNvPr id="5" name="Diagramme 4"/>
          <p:cNvGraphicFramePr/>
          <p:nvPr/>
        </p:nvGraphicFramePr>
        <p:xfrm>
          <a:off x="1130575" y="1268761"/>
          <a:ext cx="8424936" cy="52565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/>
          <p:cNvSpPr>
            <a:spLocks noGrp="1"/>
          </p:cNvSpPr>
          <p:nvPr>
            <p:ph type="title"/>
          </p:nvPr>
        </p:nvSpPr>
        <p:spPr>
          <a:xfrm>
            <a:off x="495300" y="274639"/>
            <a:ext cx="8915400" cy="5619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3600" dirty="0"/>
              <a:t/>
            </a:r>
            <a:br>
              <a:rPr lang="fr-FR" sz="3600" dirty="0"/>
            </a:br>
            <a:r>
              <a:rPr lang="fr-FR" sz="3600" dirty="0" smtClean="0"/>
              <a:t/>
            </a:r>
            <a:br>
              <a:rPr lang="fr-FR" sz="3600" dirty="0" smtClean="0"/>
            </a:br>
            <a:r>
              <a:rPr lang="fr-FR" sz="3600" dirty="0" smtClean="0"/>
              <a:t> </a:t>
            </a:r>
            <a:r>
              <a:rPr lang="fr-FR" sz="3100" dirty="0" smtClean="0">
                <a:solidFill>
                  <a:srgbClr val="0070C0"/>
                </a:solidFill>
              </a:rPr>
              <a:t>Epreuves E6- PDUC </a:t>
            </a:r>
            <a:r>
              <a:rPr lang="fr-FR" sz="3100" dirty="0">
                <a:solidFill>
                  <a:srgbClr val="0070C0"/>
                </a:solidFill>
              </a:rPr>
              <a:t/>
            </a:r>
            <a:br>
              <a:rPr lang="fr-FR" sz="3100" dirty="0">
                <a:solidFill>
                  <a:srgbClr val="0070C0"/>
                </a:solidFill>
              </a:rPr>
            </a:br>
            <a:r>
              <a:rPr lang="fr-FR" sz="3100" dirty="0" smtClean="0">
                <a:solidFill>
                  <a:srgbClr val="0070C0"/>
                </a:solidFill>
              </a:rPr>
              <a:t> </a:t>
            </a:r>
            <a:r>
              <a:rPr lang="fr-FR" dirty="0">
                <a:solidFill>
                  <a:srgbClr val="0070C0"/>
                </a:solidFill>
              </a:rPr>
              <a:t/>
            </a:r>
            <a:br>
              <a:rPr lang="fr-FR" dirty="0">
                <a:solidFill>
                  <a:srgbClr val="0070C0"/>
                </a:solidFill>
              </a:rPr>
            </a:b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17" name="Espace réservé du contenu 16"/>
          <p:cNvSpPr>
            <a:spLocks noGrp="1"/>
          </p:cNvSpPr>
          <p:nvPr>
            <p:ph idx="1"/>
          </p:nvPr>
        </p:nvSpPr>
        <p:spPr>
          <a:xfrm>
            <a:off x="507339" y="908050"/>
            <a:ext cx="8915400" cy="604838"/>
          </a:xfrm>
        </p:spPr>
        <p:txBody>
          <a:bodyPr rtlCol="0">
            <a:normAutofit fontScale="85000" lnSpcReduction="20000"/>
          </a:bodyPr>
          <a:lstStyle/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sz="2400" dirty="0" smtClean="0">
                <a:solidFill>
                  <a:srgbClr val="0070C0"/>
                </a:solidFill>
              </a:rPr>
              <a:t>Annexe 11 – grille d’évaluation PDUC- liens critère de mesure de la compétence /critères d’évaluation </a:t>
            </a:r>
            <a:endParaRPr lang="fr-FR" sz="2400" dirty="0"/>
          </a:p>
          <a:p>
            <a:pPr marL="457200" lvl="1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fr-FR" sz="2400" dirty="0" smtClean="0"/>
          </a:p>
          <a:p>
            <a:pPr marL="457200" lvl="1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fr-FR" sz="2400" dirty="0" smtClean="0"/>
          </a:p>
        </p:txBody>
      </p:sp>
      <p:sp>
        <p:nvSpPr>
          <p:cNvPr id="2" name="Accolade fermante 1"/>
          <p:cNvSpPr/>
          <p:nvPr/>
        </p:nvSpPr>
        <p:spPr>
          <a:xfrm>
            <a:off x="7448419" y="4137026"/>
            <a:ext cx="469503" cy="936625"/>
          </a:xfrm>
          <a:prstGeom prst="rightBrace">
            <a:avLst/>
          </a:prstGeom>
          <a:ln w="25400" cmpd="sng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graphicFrame>
        <p:nvGraphicFramePr>
          <p:cNvPr id="5" name="Diagramme 4"/>
          <p:cNvGraphicFramePr/>
          <p:nvPr/>
        </p:nvGraphicFramePr>
        <p:xfrm>
          <a:off x="1130575" y="1268761"/>
          <a:ext cx="8424936" cy="52565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3200" dirty="0" smtClean="0"/>
              <a:t>Question posée</a:t>
            </a:r>
            <a:endParaRPr lang="fr-FR" sz="32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fr-FR" sz="3200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Un candidat qui effectue son projet dans une UC n’appartenant pas à un réseau va-t-il être pénalisé ?</a:t>
            </a:r>
            <a:endParaRPr lang="fr-FR" sz="32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93819-B488-9642-BA9F-590C0B423DCE}" type="slidenum">
              <a:rPr lang="fr-FR" smtClean="0"/>
              <a:pPr/>
              <a:t>43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3200" dirty="0" smtClean="0"/>
              <a:t>Question posée</a:t>
            </a:r>
            <a:endParaRPr lang="fr-FR" sz="32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fr-FR" sz="3200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La qualité de la communication écrite n’est-elle plus évaluée ?</a:t>
            </a:r>
          </a:p>
          <a:p>
            <a:pPr>
              <a:buNone/>
            </a:pPr>
            <a:r>
              <a:rPr lang="fr-FR" sz="3200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Les « compétences liées à l’utilisation des moyens informatiques offerts par l’UC » ne sont-elles pas non plus évaluées ?</a:t>
            </a:r>
            <a:endParaRPr lang="fr-FR" sz="32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93819-B488-9642-BA9F-590C0B423DCE}" type="slidenum">
              <a:rPr lang="fr-FR" smtClean="0"/>
              <a:pPr/>
              <a:t>44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75733" y="963083"/>
            <a:ext cx="4375150" cy="933450"/>
          </a:xfrm>
        </p:spPr>
        <p:txBody>
          <a:bodyPr>
            <a:normAutofit fontScale="90000"/>
          </a:bodyPr>
          <a:lstStyle/>
          <a:p>
            <a:r>
              <a:rPr lang="fr-FR" sz="4000" dirty="0" smtClean="0">
                <a:solidFill>
                  <a:schemeClr val="bg1"/>
                </a:solidFill>
              </a:rPr>
              <a:t/>
            </a:r>
            <a:br>
              <a:rPr lang="fr-FR" sz="4000" dirty="0" smtClean="0">
                <a:solidFill>
                  <a:schemeClr val="bg1"/>
                </a:solidFill>
              </a:rPr>
            </a:br>
            <a:r>
              <a:rPr lang="fr-FR" sz="4000" dirty="0" smtClean="0">
                <a:solidFill>
                  <a:schemeClr val="bg1"/>
                </a:solidFill>
              </a:rPr>
              <a:t/>
            </a:r>
            <a:br>
              <a:rPr lang="fr-FR" sz="4000" dirty="0" smtClean="0">
                <a:solidFill>
                  <a:schemeClr val="bg1"/>
                </a:solidFill>
              </a:rPr>
            </a:br>
            <a:r>
              <a:rPr lang="fr-FR" sz="4000" dirty="0" smtClean="0">
                <a:solidFill>
                  <a:schemeClr val="bg1"/>
                </a:solidFill>
              </a:rPr>
              <a:t>Evaluation finale en CCF</a:t>
            </a:r>
            <a:endParaRPr lang="fr-FR" sz="4000" dirty="0">
              <a:solidFill>
                <a:schemeClr val="bg1"/>
              </a:solidFill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9B449720-3F16-446A-88F9-CD74729563A4}" type="slidenum">
              <a:rPr lang="fr-FR" smtClean="0"/>
              <a:pPr/>
              <a:t>45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3200" dirty="0" smtClean="0"/>
              <a:t>Grille d’évaluation finale – ACRC en CCF (recto)</a:t>
            </a:r>
            <a:endParaRPr lang="fr-FR" sz="32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93819-B488-9642-BA9F-590C0B423DCE}" type="slidenum">
              <a:rPr lang="fr-FR" smtClean="0"/>
              <a:pPr/>
              <a:t>46</a:t>
            </a:fld>
            <a:endParaRPr lang="fr-FR" dirty="0"/>
          </a:p>
        </p:txBody>
      </p:sp>
      <p:graphicFrame>
        <p:nvGraphicFramePr>
          <p:cNvPr id="58370" name="Object 2"/>
          <p:cNvGraphicFramePr>
            <a:graphicFrameLocks noChangeAspect="1"/>
          </p:cNvGraphicFramePr>
          <p:nvPr/>
        </p:nvGraphicFramePr>
        <p:xfrm>
          <a:off x="218515" y="1600200"/>
          <a:ext cx="5615126" cy="59657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3235" name="Document" r:id="rId4" imgW="6944469" imgH="8294648" progId="">
                  <p:embed/>
                </p:oleObj>
              </mc:Choice>
              <mc:Fallback>
                <p:oleObj name="Document" r:id="rId4" imgW="6944469" imgH="8294648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8515" y="1600200"/>
                        <a:ext cx="5615126" cy="5965792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Espace réservé du contenu 6"/>
          <p:cNvSpPr>
            <a:spLocks noGrp="1"/>
          </p:cNvSpPr>
          <p:nvPr>
            <p:ph idx="1"/>
          </p:nvPr>
        </p:nvSpPr>
        <p:spPr>
          <a:xfrm>
            <a:off x="6080746" y="2002420"/>
            <a:ext cx="2917204" cy="925976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scene3d>
            <a:camera prst="orthographicFront">
              <a:rot lat="21299999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Plus d’oral d’ACRC</a:t>
            </a:r>
          </a:p>
        </p:txBody>
      </p:sp>
      <p:sp>
        <p:nvSpPr>
          <p:cNvPr id="8" name="Espace réservé du contenu 6"/>
          <p:cNvSpPr txBox="1">
            <a:spLocks/>
          </p:cNvSpPr>
          <p:nvPr/>
        </p:nvSpPr>
        <p:spPr>
          <a:xfrm>
            <a:off x="4930815" y="3080796"/>
            <a:ext cx="4975185" cy="925976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scene3d>
            <a:camera prst="orthographicFront">
              <a:rot lat="21299999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92500"/>
          </a:bodyPr>
          <a:lstStyle/>
          <a:p>
            <a:pPr marL="228600" marR="0" lvl="0" indent="-228600" algn="ctr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accent1"/>
              </a:buClr>
              <a:buSzPct val="75000"/>
              <a:tabLst/>
              <a:defRPr/>
            </a:pP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 commission évalue sur dossier                                                          et rédige ses observations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0014" y="484094"/>
            <a:ext cx="8186006" cy="684949"/>
          </a:xfrm>
        </p:spPr>
        <p:txBody>
          <a:bodyPr/>
          <a:lstStyle/>
          <a:p>
            <a:r>
              <a:rPr lang="fr-FR" sz="2800" dirty="0" smtClean="0"/>
              <a:t>Grille d’évaluation finale – ACRC en CCF (verso)</a:t>
            </a:r>
            <a:endParaRPr lang="fr-FR" sz="28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93819-B488-9642-BA9F-590C0B423DCE}" type="slidenum">
              <a:rPr lang="fr-FR" smtClean="0"/>
              <a:pPr/>
              <a:t>47</a:t>
            </a:fld>
            <a:endParaRPr lang="fr-FR" dirty="0"/>
          </a:p>
        </p:txBody>
      </p:sp>
      <p:graphicFrame>
        <p:nvGraphicFramePr>
          <p:cNvPr id="59394" name="Object 2"/>
          <p:cNvGraphicFramePr>
            <a:graphicFrameLocks noChangeAspect="1"/>
          </p:cNvGraphicFramePr>
          <p:nvPr/>
        </p:nvGraphicFramePr>
        <p:xfrm>
          <a:off x="218515" y="871861"/>
          <a:ext cx="6332410" cy="79527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4259" name="Document" r:id="rId4" imgW="6336221" imgH="8724453" progId="">
                  <p:embed/>
                </p:oleObj>
              </mc:Choice>
              <mc:Fallback>
                <p:oleObj name="Document" r:id="rId4" imgW="6336221" imgH="8724453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8515" y="871861"/>
                        <a:ext cx="6332410" cy="795270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8" name="Connecteur droit avec flèche 7"/>
          <p:cNvCxnSpPr/>
          <p:nvPr/>
        </p:nvCxnSpPr>
        <p:spPr>
          <a:xfrm flipH="1">
            <a:off x="2634018" y="2860138"/>
            <a:ext cx="3657601" cy="134337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6291618" y="2071816"/>
            <a:ext cx="3614382" cy="1404937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dirty="0"/>
              <a:t>Passage </a:t>
            </a:r>
            <a:r>
              <a:rPr lang="fr-FR" sz="2400" dirty="0" smtClean="0"/>
              <a:t>à une </a:t>
            </a:r>
            <a:r>
              <a:rPr lang="fr-FR" sz="2400" dirty="0"/>
              <a:t>évaluation par </a:t>
            </a:r>
            <a:r>
              <a:rPr lang="fr-FR" sz="2400" dirty="0" smtClean="0"/>
              <a:t>compétences</a:t>
            </a:r>
            <a:endParaRPr lang="fr-FR" sz="2400" dirty="0"/>
          </a:p>
        </p:txBody>
      </p:sp>
      <p:sp>
        <p:nvSpPr>
          <p:cNvPr id="12" name="Rectangle 11"/>
          <p:cNvSpPr/>
          <p:nvPr/>
        </p:nvSpPr>
        <p:spPr>
          <a:xfrm>
            <a:off x="5882184" y="4464843"/>
            <a:ext cx="4023816" cy="2392363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2400" dirty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dirty="0"/>
              <a:t>4 </a:t>
            </a:r>
            <a:r>
              <a:rPr lang="fr-FR" sz="2400" dirty="0" smtClean="0"/>
              <a:t>degrés de maitrise des compétences: le candidat</a:t>
            </a:r>
            <a:endParaRPr lang="fr-FR" sz="2400" dirty="0"/>
          </a:p>
          <a:p>
            <a:pPr marL="628650" indent="-34290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fr-FR" sz="2400" dirty="0"/>
              <a:t>subit</a:t>
            </a:r>
          </a:p>
          <a:p>
            <a:pPr marL="628650" indent="-34290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fr-FR" sz="2400" dirty="0"/>
              <a:t>exécute</a:t>
            </a:r>
          </a:p>
          <a:p>
            <a:pPr marL="628650" indent="-34290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fr-FR" sz="2400" dirty="0"/>
              <a:t>maîtrise</a:t>
            </a:r>
          </a:p>
          <a:p>
            <a:pPr marL="628650" indent="-34290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fr-FR" sz="2400" dirty="0"/>
              <a:t>est expert</a:t>
            </a:r>
          </a:p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fr-FR" sz="2400" dirty="0"/>
          </a:p>
        </p:txBody>
      </p:sp>
      <p:cxnSp>
        <p:nvCxnSpPr>
          <p:cNvPr id="13" name="Connecteur droit avec flèche 12"/>
          <p:cNvCxnSpPr/>
          <p:nvPr/>
        </p:nvCxnSpPr>
        <p:spPr>
          <a:xfrm flipH="1" flipV="1">
            <a:off x="5472752" y="3666448"/>
            <a:ext cx="409433" cy="159678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75733" y="963083"/>
            <a:ext cx="4375150" cy="933450"/>
          </a:xfrm>
        </p:spPr>
        <p:txBody>
          <a:bodyPr>
            <a:normAutofit fontScale="90000"/>
          </a:bodyPr>
          <a:lstStyle/>
          <a:p>
            <a:r>
              <a:rPr lang="fr-FR" sz="4000" dirty="0" smtClean="0">
                <a:solidFill>
                  <a:schemeClr val="bg1"/>
                </a:solidFill>
              </a:rPr>
              <a:t/>
            </a:r>
            <a:br>
              <a:rPr lang="fr-FR" sz="4000" dirty="0" smtClean="0">
                <a:solidFill>
                  <a:schemeClr val="bg1"/>
                </a:solidFill>
              </a:rPr>
            </a:br>
            <a:r>
              <a:rPr lang="fr-FR" sz="4000" dirty="0" smtClean="0">
                <a:solidFill>
                  <a:schemeClr val="bg1"/>
                </a:solidFill>
              </a:rPr>
              <a:t/>
            </a:r>
            <a:br>
              <a:rPr lang="fr-FR" sz="4000" dirty="0" smtClean="0">
                <a:solidFill>
                  <a:schemeClr val="bg1"/>
                </a:solidFill>
              </a:rPr>
            </a:br>
            <a:r>
              <a:rPr lang="fr-FR" sz="4000" dirty="0" smtClean="0">
                <a:solidFill>
                  <a:schemeClr val="bg1"/>
                </a:solidFill>
              </a:rPr>
              <a:t>Le stage en entreprise</a:t>
            </a:r>
            <a:endParaRPr lang="fr-FR" sz="4000" dirty="0">
              <a:solidFill>
                <a:schemeClr val="bg1"/>
              </a:solidFill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9B449720-3F16-446A-88F9-CD74729563A4}" type="slidenum">
              <a:rPr lang="fr-FR" smtClean="0"/>
              <a:pPr/>
              <a:t>48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Durée du stage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b="1" dirty="0" smtClean="0"/>
              <a:t>Le principe reste le même </a:t>
            </a:r>
            <a:r>
              <a:rPr lang="fr-FR" dirty="0" smtClean="0"/>
              <a:t>:</a:t>
            </a:r>
          </a:p>
          <a:p>
            <a:pPr lvl="2"/>
            <a:r>
              <a:rPr lang="fr-FR" dirty="0" smtClean="0"/>
              <a:t>La période d’immersion totale en entreprise est comprise entre 12 et 14 semaines sur les 2 années de formation.</a:t>
            </a:r>
          </a:p>
          <a:p>
            <a:pPr lvl="2"/>
            <a:r>
              <a:rPr lang="fr-FR" dirty="0" smtClean="0"/>
              <a:t>Possibilité d’effectuer des Missions professionnelles de préparation et de suivi.</a:t>
            </a:r>
          </a:p>
          <a:p>
            <a:r>
              <a:rPr lang="fr-FR" b="1" dirty="0" smtClean="0"/>
              <a:t>Les changements :</a:t>
            </a:r>
          </a:p>
          <a:p>
            <a:pPr lvl="1"/>
            <a:r>
              <a:rPr lang="fr-FR" dirty="0" smtClean="0"/>
              <a:t>Suppression du </a:t>
            </a:r>
            <a:r>
              <a:rPr lang="fr-FR" dirty="0"/>
              <a:t>fléchage des stages 1° année </a:t>
            </a:r>
            <a:r>
              <a:rPr lang="fr-FR" b="1" dirty="0" smtClean="0">
                <a:latin typeface="Calibri"/>
              </a:rPr>
              <a:t>→</a:t>
            </a:r>
            <a:r>
              <a:rPr lang="fr-FR" dirty="0" smtClean="0">
                <a:latin typeface="Calibri"/>
              </a:rPr>
              <a:t> </a:t>
            </a:r>
            <a:r>
              <a:rPr lang="fr-FR" dirty="0" smtClean="0"/>
              <a:t>ACRC </a:t>
            </a:r>
            <a:r>
              <a:rPr lang="fr-FR" dirty="0"/>
              <a:t>et </a:t>
            </a:r>
            <a:endParaRPr lang="fr-FR" dirty="0" smtClean="0"/>
          </a:p>
          <a:p>
            <a:pPr marL="685800" lvl="3" indent="0">
              <a:buNone/>
            </a:pPr>
            <a:r>
              <a:rPr lang="fr-FR" dirty="0"/>
              <a:t>	</a:t>
            </a:r>
            <a:r>
              <a:rPr lang="fr-FR" dirty="0" smtClean="0"/>
              <a:t>			         2° année </a:t>
            </a:r>
            <a:r>
              <a:rPr lang="fr-FR" b="1" dirty="0">
                <a:latin typeface="Calibri"/>
              </a:rPr>
              <a:t>→</a:t>
            </a:r>
            <a:r>
              <a:rPr lang="fr-FR" dirty="0" smtClean="0"/>
              <a:t> PDUC .</a:t>
            </a:r>
            <a:endParaRPr lang="fr-FR" dirty="0"/>
          </a:p>
          <a:p>
            <a:pPr lvl="1"/>
            <a:r>
              <a:rPr lang="fr-FR" dirty="0" smtClean="0"/>
              <a:t>Durée minimale de 4 semaines consécutives en première année.</a:t>
            </a:r>
          </a:p>
          <a:p>
            <a:pPr lvl="1"/>
            <a:r>
              <a:rPr lang="fr-FR" dirty="0" smtClean="0"/>
              <a:t>Les missions professionnelles de préparation et de suivi sont limitées à 10 demi-journées par an et ne sont plus obligatoires.</a:t>
            </a:r>
          </a:p>
          <a:p>
            <a:pPr lvl="1"/>
            <a:endParaRPr lang="fr-FR" dirty="0" smtClean="0"/>
          </a:p>
          <a:p>
            <a:pPr lvl="1"/>
            <a:endParaRPr lang="fr-FR" dirty="0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4EFDACA7-C1D7-4E16-B809-8B17FFEA557B}" type="slidenum">
              <a:rPr lang="fr-FR" smtClean="0"/>
              <a:pPr/>
              <a:t>49</a:t>
            </a:fld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93819-B488-9642-BA9F-590C0B423DCE}" type="slidenum">
              <a:rPr lang="fr-FR" smtClean="0"/>
              <a:pPr/>
              <a:t>49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75733" y="963083"/>
            <a:ext cx="4375150" cy="933450"/>
          </a:xfrm>
        </p:spPr>
        <p:txBody>
          <a:bodyPr>
            <a:normAutofit fontScale="90000"/>
          </a:bodyPr>
          <a:lstStyle/>
          <a:p>
            <a:r>
              <a:rPr lang="fr-FR" sz="4000" dirty="0" smtClean="0">
                <a:solidFill>
                  <a:schemeClr val="bg1"/>
                </a:solidFill>
              </a:rPr>
              <a:t/>
            </a:r>
            <a:br>
              <a:rPr lang="fr-FR" sz="4000" dirty="0" smtClean="0">
                <a:solidFill>
                  <a:schemeClr val="bg1"/>
                </a:solidFill>
              </a:rPr>
            </a:br>
            <a:r>
              <a:rPr lang="fr-FR" sz="4000" dirty="0" smtClean="0">
                <a:solidFill>
                  <a:schemeClr val="bg1"/>
                </a:solidFill>
              </a:rPr>
              <a:t/>
            </a:r>
            <a:br>
              <a:rPr lang="fr-FR" sz="4000" dirty="0" smtClean="0">
                <a:solidFill>
                  <a:schemeClr val="bg1"/>
                </a:solidFill>
              </a:rPr>
            </a:br>
            <a:r>
              <a:rPr lang="fr-FR" sz="4000" dirty="0" smtClean="0">
                <a:solidFill>
                  <a:schemeClr val="bg1"/>
                </a:solidFill>
              </a:rPr>
              <a:t>L’évaluation des compétences  à l’épreuve d’ACRC en ponctuel</a:t>
            </a:r>
            <a:endParaRPr lang="fr-FR" sz="4000" dirty="0">
              <a:solidFill>
                <a:schemeClr val="bg1"/>
              </a:solidFill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9B449720-3F16-446A-88F9-CD74729563A4}" type="slidenum">
              <a:rPr lang="fr-FR" smtClean="0"/>
              <a:pPr/>
              <a:t>5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Quelques rappels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40014" y="1828801"/>
            <a:ext cx="8186006" cy="4297364"/>
          </a:xfrm>
        </p:spPr>
        <p:txBody>
          <a:bodyPr/>
          <a:lstStyle/>
          <a:p>
            <a:r>
              <a:rPr lang="fr-FR" dirty="0" smtClean="0"/>
              <a:t>Le stage a lieu dans 1 ou 2 UC ;</a:t>
            </a:r>
          </a:p>
          <a:p>
            <a:r>
              <a:rPr lang="fr-FR" dirty="0" smtClean="0"/>
              <a:t>D’une taille suffisante pour justifier le recours à un technicien supérieur ;</a:t>
            </a:r>
          </a:p>
          <a:p>
            <a:r>
              <a:rPr lang="fr-FR" dirty="0" smtClean="0"/>
              <a:t>Il doit permettre à l’étudiant d’utiliser régulièrement les technologies de l’information commerciale grâce à l’accès aux ressources informatiques de l’entreprise ;</a:t>
            </a:r>
          </a:p>
          <a:p>
            <a:r>
              <a:rPr lang="fr-FR" dirty="0" smtClean="0"/>
              <a:t>Une attestation de stage est remise au stagiaire ;</a:t>
            </a:r>
          </a:p>
          <a:p>
            <a:r>
              <a:rPr lang="fr-FR" dirty="0" smtClean="0"/>
              <a:t>Une annexe pédagogique est à associer aux conventions de stage.</a:t>
            </a:r>
          </a:p>
          <a:p>
            <a:pPr>
              <a:buNone/>
            </a:pPr>
            <a:endParaRPr lang="fr-FR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93819-B488-9642-BA9F-590C0B423DCE}" type="slidenum">
              <a:rPr lang="fr-FR" smtClean="0"/>
              <a:pPr/>
              <a:t>50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6EA7EDF7-05D6-4DAB-AF35-D05FC0629BBF}" type="slidenum">
              <a:rPr lang="fr-FR" smtClean="0"/>
              <a:pPr/>
              <a:t>50</a:t>
            </a:fld>
            <a:endParaRPr lang="fr-FR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 smtClean="0"/>
              <a:t>L’évaluation des compétences en ACRC</a:t>
            </a:r>
            <a:endParaRPr lang="fr-FR" sz="36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40014" y="1223889"/>
            <a:ext cx="8186006" cy="5134708"/>
          </a:xfrm>
        </p:spPr>
        <p:txBody>
          <a:bodyPr>
            <a:normAutofit fontScale="92500" lnSpcReduction="10000"/>
          </a:bodyPr>
          <a:lstStyle/>
          <a:p>
            <a:pPr lvl="1" algn="ctr">
              <a:buNone/>
            </a:pPr>
            <a:r>
              <a:rPr lang="fr-FR" sz="2400" u="sng" dirty="0" smtClean="0">
                <a:solidFill>
                  <a:schemeClr val="accent2">
                    <a:lumMod val="90000"/>
                    <a:lumOff val="10000"/>
                  </a:schemeClr>
                </a:solidFill>
              </a:rPr>
              <a:t>5 domaines de compétences </a:t>
            </a:r>
          </a:p>
          <a:p>
            <a:r>
              <a:rPr lang="fr-FR" sz="2400" dirty="0" smtClean="0"/>
              <a:t>C 41 : Vendre ;</a:t>
            </a:r>
          </a:p>
          <a:p>
            <a:r>
              <a:rPr lang="fr-FR" sz="2400" dirty="0" smtClean="0"/>
              <a:t>C 42 : Assurer la qualité de service à la clientèle ;</a:t>
            </a:r>
          </a:p>
          <a:p>
            <a:r>
              <a:rPr lang="fr-FR" sz="2400" dirty="0" smtClean="0"/>
              <a:t>C 53 : Mettre en place un espace commercial attractif et fonctionnel ;</a:t>
            </a:r>
          </a:p>
          <a:p>
            <a:r>
              <a:rPr lang="fr-FR" sz="2400" dirty="0" smtClean="0"/>
              <a:t>C 54 : Dynamiser l’offre de produits et de services ;</a:t>
            </a:r>
          </a:p>
          <a:p>
            <a:r>
              <a:rPr lang="fr-FR" sz="2400" dirty="0" smtClean="0"/>
              <a:t>C 6  :  Rechercher et exploiter l’information 		             	  nécessaire à l’activité commerciale </a:t>
            </a:r>
            <a:r>
              <a:rPr lang="fr-FR" dirty="0" smtClean="0"/>
              <a:t>;</a:t>
            </a:r>
          </a:p>
          <a:p>
            <a:pPr lvl="1"/>
            <a:r>
              <a:rPr lang="fr-FR" dirty="0" smtClean="0"/>
              <a:t>C61 : Assurer la veille commerciale</a:t>
            </a:r>
          </a:p>
          <a:p>
            <a:pPr lvl="1"/>
            <a:r>
              <a:rPr lang="fr-FR" dirty="0" smtClean="0"/>
              <a:t>C62 : Réaliser des études commerciales</a:t>
            </a:r>
          </a:p>
          <a:p>
            <a:pPr lvl="1"/>
            <a:r>
              <a:rPr lang="fr-FR" dirty="0" smtClean="0"/>
              <a:t>C63 : Enrichir et exploiter</a:t>
            </a:r>
          </a:p>
          <a:p>
            <a:pPr lvl="1"/>
            <a:r>
              <a:rPr lang="fr-FR" dirty="0" smtClean="0"/>
              <a:t>C64 : Intégrer les technologies de l’information dans son activité.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93819-B488-9642-BA9F-590C0B423DCE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FD96AC7A-887C-47CC-8FC9-8BF5588302EB}" type="slidenum">
              <a:rPr lang="fr-FR" smtClean="0"/>
              <a:pPr/>
              <a:t>6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600" dirty="0" smtClean="0"/>
              <a:t>Les savoirs associés mobilisés</a:t>
            </a:r>
            <a:endParaRPr lang="fr-FR" sz="36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2400" dirty="0" smtClean="0"/>
              <a:t>S 41 Les bases de la mercatique ;</a:t>
            </a:r>
          </a:p>
          <a:p>
            <a:r>
              <a:rPr lang="fr-FR" sz="2400" dirty="0" smtClean="0"/>
              <a:t>S 42 La relation commerciale ;</a:t>
            </a:r>
          </a:p>
          <a:p>
            <a:r>
              <a:rPr lang="fr-FR" sz="2400" dirty="0" smtClean="0"/>
              <a:t>S 71 – S 72 – S 74 L’introduction à la communication,  la communication dans la relation interpersonnelle, la communication dans la relation  commerciale ;</a:t>
            </a:r>
          </a:p>
          <a:p>
            <a:r>
              <a:rPr lang="fr-FR" sz="2400" dirty="0" smtClean="0"/>
              <a:t>S 8  L’informatique commerciale</a:t>
            </a:r>
            <a:endParaRPr lang="fr-FR" sz="24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93819-B488-9642-BA9F-590C0B423DCE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ADB9A292-79E9-4007-8FCE-EB4A4A62F9F7}" type="slidenum">
              <a:rPr lang="fr-FR" smtClean="0"/>
              <a:pPr/>
              <a:t>7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critères d’évaluation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40014" y="1333501"/>
            <a:ext cx="8186006" cy="4792664"/>
          </a:xfrm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txBody>
          <a:bodyPr>
            <a:normAutofit fontScale="92500" lnSpcReduction="20000"/>
          </a:bodyPr>
          <a:lstStyle/>
          <a:p>
            <a:r>
              <a:rPr lang="fr-FR" dirty="0" smtClean="0"/>
              <a:t>La qualité de l’analyse des spécificités de l’unité commerciale ;</a:t>
            </a:r>
          </a:p>
          <a:p>
            <a:r>
              <a:rPr lang="fr-FR" dirty="0" smtClean="0"/>
              <a:t>La qualité de l’analyse des situations professionnelles ;</a:t>
            </a:r>
          </a:p>
          <a:p>
            <a:r>
              <a:rPr lang="fr-FR" dirty="0" smtClean="0"/>
              <a:t>L’utilisation pertinente des outils et méthodes ;</a:t>
            </a:r>
          </a:p>
          <a:p>
            <a:r>
              <a:rPr lang="fr-FR" dirty="0" smtClean="0"/>
              <a:t>Le degré d’autonomie dans les missions menées ;</a:t>
            </a:r>
          </a:p>
          <a:p>
            <a:r>
              <a:rPr lang="fr-FR" dirty="0" smtClean="0">
                <a:solidFill>
                  <a:schemeClr val="accent2">
                    <a:lumMod val="75000"/>
                    <a:lumOff val="25000"/>
                  </a:schemeClr>
                </a:solidFill>
              </a:rPr>
              <a:t>L’efficacité du recours aux technologies de l’information et de la communication ;</a:t>
            </a:r>
          </a:p>
          <a:p>
            <a:r>
              <a:rPr lang="fr-FR" dirty="0" smtClean="0">
                <a:solidFill>
                  <a:schemeClr val="accent2">
                    <a:lumMod val="75000"/>
                    <a:lumOff val="25000"/>
                  </a:schemeClr>
                </a:solidFill>
              </a:rPr>
              <a:t>L’efficacité de l’interrogation du système d’information ;</a:t>
            </a:r>
          </a:p>
          <a:p>
            <a:r>
              <a:rPr lang="fr-FR" dirty="0" smtClean="0">
                <a:solidFill>
                  <a:schemeClr val="accent2">
                    <a:lumMod val="75000"/>
                    <a:lumOff val="25000"/>
                  </a:schemeClr>
                </a:solidFill>
              </a:rPr>
              <a:t>La qualité de l’exploitation du système d’information commercial ;</a:t>
            </a:r>
          </a:p>
          <a:p>
            <a:r>
              <a:rPr lang="fr-FR" dirty="0" smtClean="0"/>
              <a:t>Le degré de couverture des activités constituant le cahier des charges de l’épreuve ;</a:t>
            </a:r>
          </a:p>
          <a:p>
            <a:r>
              <a:rPr lang="fr-FR" dirty="0" smtClean="0"/>
              <a:t>La qualité de la communication ;</a:t>
            </a:r>
          </a:p>
          <a:p>
            <a:endParaRPr lang="fr-FR" dirty="0" smtClean="0"/>
          </a:p>
          <a:p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93819-B488-9642-BA9F-590C0B423DCE}" type="slidenum">
              <a:rPr lang="fr-FR" smtClean="0"/>
              <a:pPr/>
              <a:t>8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/>
          <p:cNvSpPr>
            <a:spLocks noGrp="1"/>
          </p:cNvSpPr>
          <p:nvPr>
            <p:ph type="title"/>
          </p:nvPr>
        </p:nvSpPr>
        <p:spPr>
          <a:xfrm>
            <a:off x="495300" y="274639"/>
            <a:ext cx="8915400" cy="777875"/>
          </a:xfrm>
        </p:spPr>
        <p:txBody>
          <a:bodyPr rtlCol="0">
            <a:normAutofit fontScale="90000"/>
          </a:bodyPr>
          <a:lstStyle/>
          <a:p>
            <a:pPr>
              <a:defRPr/>
            </a:pPr>
            <a:r>
              <a:rPr lang="fr-FR" sz="3100" b="1" dirty="0" smtClean="0"/>
              <a:t>Grille d’évaluation en ACRC ponctuel (recto) </a:t>
            </a:r>
            <a:r>
              <a:rPr lang="fr-FR" sz="2700" dirty="0" smtClean="0"/>
              <a:t> </a:t>
            </a:r>
            <a:r>
              <a:rPr lang="fr-FR" dirty="0" smtClean="0">
                <a:solidFill>
                  <a:srgbClr val="0070C0"/>
                </a:solidFill>
              </a:rPr>
              <a:t/>
            </a:r>
            <a:br>
              <a:rPr lang="fr-FR" dirty="0" smtClean="0">
                <a:solidFill>
                  <a:srgbClr val="0070C0"/>
                </a:solidFill>
              </a:rPr>
            </a:br>
            <a:r>
              <a:rPr lang="fr-FR" dirty="0" smtClean="0">
                <a:solidFill>
                  <a:srgbClr val="0070C0"/>
                </a:solidFill>
              </a:rPr>
              <a:t> </a:t>
            </a:r>
            <a:r>
              <a:rPr lang="fr-FR" sz="3600" dirty="0"/>
              <a:t/>
            </a:r>
            <a:br>
              <a:rPr lang="fr-FR" sz="3600" dirty="0"/>
            </a:br>
            <a:r>
              <a:rPr lang="fr-FR" sz="3600" dirty="0" smtClean="0"/>
              <a:t/>
            </a:r>
            <a:br>
              <a:rPr lang="fr-FR" sz="3600" dirty="0" smtClean="0"/>
            </a:br>
            <a:r>
              <a:rPr lang="fr-FR" sz="3600" dirty="0" smtClean="0"/>
              <a:t> </a:t>
            </a:r>
            <a:r>
              <a:rPr lang="fr-FR" dirty="0">
                <a:solidFill>
                  <a:srgbClr val="0070C0"/>
                </a:solidFill>
              </a:rPr>
              <a:t/>
            </a:r>
            <a:br>
              <a:rPr lang="fr-FR" dirty="0">
                <a:solidFill>
                  <a:srgbClr val="0070C0"/>
                </a:solidFill>
              </a:rPr>
            </a:b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2" name="Accolade fermante 1"/>
          <p:cNvSpPr/>
          <p:nvPr/>
        </p:nvSpPr>
        <p:spPr>
          <a:xfrm>
            <a:off x="7448419" y="4137026"/>
            <a:ext cx="469503" cy="936625"/>
          </a:xfrm>
          <a:prstGeom prst="rightBrace">
            <a:avLst/>
          </a:prstGeom>
          <a:ln w="25400" cmpd="sng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pic>
        <p:nvPicPr>
          <p:cNvPr id="23556" name="Picture 2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707306" y="5661025"/>
            <a:ext cx="613965" cy="66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233" y="847725"/>
            <a:ext cx="4890584" cy="601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4962083" y="1528624"/>
            <a:ext cx="4217326" cy="1368152"/>
          </a:xfrm>
          <a:prstGeom prst="rect">
            <a:avLst/>
          </a:prstGeom>
          <a:scene3d>
            <a:camera prst="orthographicFront">
              <a:rot lat="21299999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dirty="0"/>
              <a:t>Observations sur </a:t>
            </a:r>
            <a:r>
              <a:rPr lang="fr-FR" sz="2400" dirty="0" smtClean="0"/>
              <a:t>la </a:t>
            </a:r>
            <a:r>
              <a:rPr lang="fr-FR" sz="2400" dirty="0"/>
              <a:t>présentation du contexte de l’UC et des activités professionnelles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962083" y="3077344"/>
            <a:ext cx="4217326" cy="1368152"/>
          </a:xfrm>
          <a:prstGeom prst="rect">
            <a:avLst/>
          </a:prstGeom>
          <a:scene3d>
            <a:camera prst="orthographicFront">
              <a:rot lat="21299999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dirty="0"/>
              <a:t>Observations sur l’acquisition des compétences </a:t>
            </a:r>
          </a:p>
        </p:txBody>
      </p:sp>
      <p:sp>
        <p:nvSpPr>
          <p:cNvPr id="15" name="Rectangle 14"/>
          <p:cNvSpPr/>
          <p:nvPr/>
        </p:nvSpPr>
        <p:spPr>
          <a:xfrm>
            <a:off x="4962083" y="4490203"/>
            <a:ext cx="4217326" cy="1368152"/>
          </a:xfrm>
          <a:prstGeom prst="rect">
            <a:avLst/>
          </a:prstGeom>
          <a:scene3d>
            <a:camera prst="orthographicFront">
              <a:rot lat="21299999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dirty="0"/>
              <a:t> Observations sur les manipulations  de l’outil  </a:t>
            </a:r>
            <a:r>
              <a:rPr lang="fr-FR" sz="2400" dirty="0" smtClean="0"/>
              <a:t>informatique demandées</a:t>
            </a:r>
            <a:endParaRPr lang="fr-FR" sz="2400" dirty="0"/>
          </a:p>
        </p:txBody>
      </p:sp>
      <p:sp>
        <p:nvSpPr>
          <p:cNvPr id="9" name="Rectangle 8"/>
          <p:cNvSpPr/>
          <p:nvPr/>
        </p:nvSpPr>
        <p:spPr>
          <a:xfrm>
            <a:off x="8706981" y="2212700"/>
            <a:ext cx="926388" cy="864644"/>
          </a:xfrm>
          <a:prstGeom prst="rect">
            <a:avLst/>
          </a:prstGeom>
          <a:solidFill>
            <a:srgbClr val="00B050"/>
          </a:solidFill>
          <a:scene3d>
            <a:camera prst="orthographicFront">
              <a:rot lat="21299999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dirty="0"/>
              <a:t>10 min</a:t>
            </a:r>
          </a:p>
        </p:txBody>
      </p:sp>
      <p:sp>
        <p:nvSpPr>
          <p:cNvPr id="18" name="Rectangle 17"/>
          <p:cNvSpPr/>
          <p:nvPr/>
        </p:nvSpPr>
        <p:spPr>
          <a:xfrm>
            <a:off x="8567168" y="3886431"/>
            <a:ext cx="1224482" cy="864644"/>
          </a:xfrm>
          <a:prstGeom prst="rect">
            <a:avLst/>
          </a:prstGeom>
          <a:solidFill>
            <a:srgbClr val="00B050"/>
          </a:solidFill>
          <a:scene3d>
            <a:camera prst="orthographicFront">
              <a:rot lat="21299999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dirty="0"/>
              <a:t>35 min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Avantage">
  <a:themeElements>
    <a:clrScheme name="Avantage">
      <a:dk1>
        <a:sysClr val="windowText" lastClr="000000"/>
      </a:dk1>
      <a:lt1>
        <a:sysClr val="window" lastClr="FFFFFF"/>
      </a:lt1>
      <a:dk2>
        <a:srgbClr val="2B142D"/>
      </a:dk2>
      <a:lt2>
        <a:srgbClr val="C3AFCC"/>
      </a:lt2>
      <a:accent1>
        <a:srgbClr val="663366"/>
      </a:accent1>
      <a:accent2>
        <a:srgbClr val="330F42"/>
      </a:accent2>
      <a:accent3>
        <a:srgbClr val="666699"/>
      </a:accent3>
      <a:accent4>
        <a:srgbClr val="999966"/>
      </a:accent4>
      <a:accent5>
        <a:srgbClr val="F7901E"/>
      </a:accent5>
      <a:accent6>
        <a:srgbClr val="A3A101"/>
      </a:accent6>
      <a:hlink>
        <a:srgbClr val="BC5FBC"/>
      </a:hlink>
      <a:folHlink>
        <a:srgbClr val="9775A7"/>
      </a:folHlink>
    </a:clrScheme>
    <a:fontScheme name="Avantage">
      <a:majorFont>
        <a:latin typeface="Rockwell"/>
        <a:ea typeface=""/>
        <a:cs typeface=""/>
        <a:font script="Jpan" typeface="ＭＳ ゴシック"/>
      </a:majorFont>
      <a:minorFont>
        <a:latin typeface="Rockwell"/>
        <a:ea typeface=""/>
        <a:cs typeface=""/>
        <a:font script="Jpan" typeface="ＭＳ ゴシック"/>
      </a:minorFont>
    </a:fontScheme>
    <a:fmtScheme name="Avantage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gradFill rotWithShape="1">
          <a:gsLst>
            <a:gs pos="0">
              <a:schemeClr val="phClr"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twoPt" dir="tl">
              <a:rot lat="0" lon="0" rev="4500000"/>
            </a:lightRig>
          </a:scene3d>
          <a:sp3d>
            <a:bevelT w="635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Avantage.thmx</Template>
  <TotalTime>5614</TotalTime>
  <Words>5725</Words>
  <Application>Microsoft Office PowerPoint</Application>
  <PresentationFormat>Format A4 (210 x 297 mm)</PresentationFormat>
  <Paragraphs>1128</Paragraphs>
  <Slides>50</Slides>
  <Notes>39</Notes>
  <HiddenSlides>4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50</vt:i4>
      </vt:variant>
    </vt:vector>
  </HeadingPairs>
  <TitlesOfParts>
    <vt:vector size="52" baseType="lpstr">
      <vt:lpstr>Avantage</vt:lpstr>
      <vt:lpstr>Document</vt:lpstr>
      <vt:lpstr> L’évaluation des compétences et l’impact sur les savoirs associés</vt:lpstr>
      <vt:lpstr>Les nouveautés</vt:lpstr>
      <vt:lpstr>Présentation PowerPoint</vt:lpstr>
      <vt:lpstr>Présentation PowerPoint</vt:lpstr>
      <vt:lpstr>  L’évaluation des compétences  à l’épreuve d’ACRC en ponctuel</vt:lpstr>
      <vt:lpstr>L’évaluation des compétences en ACRC</vt:lpstr>
      <vt:lpstr>Les savoirs associés mobilisés</vt:lpstr>
      <vt:lpstr>Les critères d’évaluation</vt:lpstr>
      <vt:lpstr>Grille d’évaluation en ACRC ponctuel (recto)        </vt:lpstr>
      <vt:lpstr>Grille d’évaluation en ACRC ponctuel       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L’évaluation  des compétences C6</vt:lpstr>
      <vt:lpstr>Question posée</vt:lpstr>
      <vt:lpstr>Question posée</vt:lpstr>
      <vt:lpstr>Question posée</vt:lpstr>
      <vt:lpstr>Question posée</vt:lpstr>
      <vt:lpstr>Question posée</vt:lpstr>
      <vt:lpstr>Question posée</vt:lpstr>
      <vt:lpstr>Question posée</vt:lpstr>
      <vt:lpstr>  L’évaluation des compétences à l’épreuve de  PDUC en ponctuel</vt:lpstr>
      <vt:lpstr>Les compétences évaluées</vt:lpstr>
      <vt:lpstr>Les savoirs associés mobilisés</vt:lpstr>
      <vt:lpstr>Question posée:</vt:lpstr>
      <vt:lpstr>Les critères d’évaluation</vt:lpstr>
      <vt:lpstr>Grille d’évaluation en PDUC ponctuel (recto)</vt:lpstr>
      <vt:lpstr>    </vt:lpstr>
      <vt:lpstr>      </vt:lpstr>
      <vt:lpstr>      </vt:lpstr>
      <vt:lpstr>      </vt:lpstr>
      <vt:lpstr>      </vt:lpstr>
      <vt:lpstr>      </vt:lpstr>
      <vt:lpstr>      </vt:lpstr>
      <vt:lpstr>   Epreuves E6- PDUC    </vt:lpstr>
      <vt:lpstr>   Epreuves E6- PDUC    </vt:lpstr>
      <vt:lpstr>   Epreuves E6- PDUC    </vt:lpstr>
      <vt:lpstr>Question posée</vt:lpstr>
      <vt:lpstr>Question posée</vt:lpstr>
      <vt:lpstr>  Evaluation finale en CCF</vt:lpstr>
      <vt:lpstr>Grille d’évaluation finale – ACRC en CCF (recto)</vt:lpstr>
      <vt:lpstr>Grille d’évaluation finale – ACRC en CCF (verso)</vt:lpstr>
      <vt:lpstr>  Le stage en entreprise</vt:lpstr>
      <vt:lpstr>Durée du stage</vt:lpstr>
      <vt:lpstr>Quelques rappels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Partie 3 : Présentation du CCF épreuve E5 (ACRC)- coef 4</dc:title>
  <dc:creator>marceline basile</dc:creator>
  <cp:lastModifiedBy>Olivier DELARUE</cp:lastModifiedBy>
  <cp:revision>250</cp:revision>
  <dcterms:created xsi:type="dcterms:W3CDTF">2013-11-06T10:43:55Z</dcterms:created>
  <dcterms:modified xsi:type="dcterms:W3CDTF">2014-03-26T08:09:29Z</dcterms:modified>
</cp:coreProperties>
</file>