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76" r:id="rId3"/>
    <p:sldId id="275" r:id="rId4"/>
    <p:sldId id="260" r:id="rId5"/>
    <p:sldId id="261" r:id="rId6"/>
    <p:sldId id="262" r:id="rId7"/>
    <p:sldId id="263" r:id="rId8"/>
    <p:sldId id="264" r:id="rId9"/>
    <p:sldId id="265" r:id="rId10"/>
    <p:sldId id="266" r:id="rId11"/>
    <p:sldId id="267" r:id="rId12"/>
    <p:sldId id="268" r:id="rId13"/>
    <p:sldId id="269" r:id="rId14"/>
    <p:sldId id="270" r:id="rId15"/>
    <p:sldId id="273" r:id="rId16"/>
    <p:sldId id="277" r:id="rId17"/>
    <p:sldId id="274" r:id="rId18"/>
    <p:sldId id="278" r:id="rId19"/>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2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CEBED2F-D07E-4998-B674-AAE8F52ED429}" type="datetimeFigureOut">
              <a:rPr lang="fr-FR"/>
              <a:pPr>
                <a:defRPr/>
              </a:pPr>
              <a:t>01/02/2013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5D059DD-C3D1-4EBD-8FD8-74B1DA92FAD7}" type="slidenum">
              <a:rPr lang="fr-FR"/>
              <a:pPr/>
              <a:t>‹#›</a:t>
            </a:fld>
            <a:endParaRPr lang="fr-FR"/>
          </a:p>
        </p:txBody>
      </p:sp>
    </p:spTree>
    <p:extLst>
      <p:ext uri="{BB962C8B-B14F-4D97-AF65-F5344CB8AC3E}">
        <p14:creationId xmlns:p14="http://schemas.microsoft.com/office/powerpoint/2010/main" val="29040268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15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C1F3E2-2586-4B62-9E45-9DBCECFDF2DC}" type="slidenum">
              <a:rPr lang="fr-FR">
                <a:latin typeface="Calibri" panose="020F0502020204030204" pitchFamily="34" charset="0"/>
              </a:rPr>
              <a:pPr eaLnBrk="1" hangingPunct="1"/>
              <a:t>3</a:t>
            </a:fld>
            <a:endParaRPr lang="fr-FR">
              <a:latin typeface="Calibri" panose="020F0502020204030204" pitchFamily="34" charset="0"/>
            </a:endParaRPr>
          </a:p>
        </p:txBody>
      </p:sp>
    </p:spTree>
    <p:extLst>
      <p:ext uri="{BB962C8B-B14F-4D97-AF65-F5344CB8AC3E}">
        <p14:creationId xmlns:p14="http://schemas.microsoft.com/office/powerpoint/2010/main" val="1430915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25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A96D10-8C34-47ED-9D50-9F45CCDDF975}" type="slidenum">
              <a:rPr lang="fr-FR">
                <a:latin typeface="Calibri" panose="020F0502020204030204" pitchFamily="34" charset="0"/>
              </a:rPr>
              <a:pPr eaLnBrk="1" hangingPunct="1"/>
              <a:t>7</a:t>
            </a:fld>
            <a:endParaRPr lang="fr-FR">
              <a:latin typeface="Calibri" panose="020F0502020204030204" pitchFamily="34" charset="0"/>
            </a:endParaRPr>
          </a:p>
        </p:txBody>
      </p:sp>
    </p:spTree>
    <p:extLst>
      <p:ext uri="{BB962C8B-B14F-4D97-AF65-F5344CB8AC3E}">
        <p14:creationId xmlns:p14="http://schemas.microsoft.com/office/powerpoint/2010/main" val="2046321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35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904E71-0573-4858-9B7D-076F70849AFE}" type="slidenum">
              <a:rPr lang="fr-FR">
                <a:latin typeface="Calibri" panose="020F0502020204030204" pitchFamily="34" charset="0"/>
              </a:rPr>
              <a:pPr eaLnBrk="1" hangingPunct="1"/>
              <a:t>8</a:t>
            </a:fld>
            <a:endParaRPr lang="fr-FR">
              <a:latin typeface="Calibri" panose="020F0502020204030204" pitchFamily="34" charset="0"/>
            </a:endParaRPr>
          </a:p>
        </p:txBody>
      </p:sp>
    </p:spTree>
    <p:extLst>
      <p:ext uri="{BB962C8B-B14F-4D97-AF65-F5344CB8AC3E}">
        <p14:creationId xmlns:p14="http://schemas.microsoft.com/office/powerpoint/2010/main" val="148940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45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76ECCA1-D15D-457E-881F-C1DC74FFED80}" type="slidenum">
              <a:rPr lang="fr-FR">
                <a:latin typeface="Calibri" panose="020F0502020204030204" pitchFamily="34" charset="0"/>
              </a:rPr>
              <a:pPr eaLnBrk="1" hangingPunct="1"/>
              <a:t>9</a:t>
            </a:fld>
            <a:endParaRPr lang="fr-FR">
              <a:latin typeface="Calibri" panose="020F0502020204030204" pitchFamily="34" charset="0"/>
            </a:endParaRPr>
          </a:p>
        </p:txBody>
      </p:sp>
    </p:spTree>
    <p:extLst>
      <p:ext uri="{BB962C8B-B14F-4D97-AF65-F5344CB8AC3E}">
        <p14:creationId xmlns:p14="http://schemas.microsoft.com/office/powerpoint/2010/main" val="3136606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56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E7F2A0-6BE7-4751-9ED0-5BCBE181BD48}" type="slidenum">
              <a:rPr lang="fr-FR">
                <a:latin typeface="Calibri" panose="020F0502020204030204" pitchFamily="34" charset="0"/>
              </a:rPr>
              <a:pPr eaLnBrk="1" hangingPunct="1"/>
              <a:t>14</a:t>
            </a:fld>
            <a:endParaRPr lang="fr-FR">
              <a:latin typeface="Calibri" panose="020F0502020204030204" pitchFamily="34" charset="0"/>
            </a:endParaRPr>
          </a:p>
        </p:txBody>
      </p:sp>
    </p:spTree>
    <p:extLst>
      <p:ext uri="{BB962C8B-B14F-4D97-AF65-F5344CB8AC3E}">
        <p14:creationId xmlns:p14="http://schemas.microsoft.com/office/powerpoint/2010/main" val="300789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B22D77-E302-4CEA-AB7E-3034BBB6F202}" type="slidenum">
              <a:rPr lang="fr-FR">
                <a:latin typeface="Calibri" panose="020F0502020204030204" pitchFamily="34" charset="0"/>
              </a:rPr>
              <a:pPr eaLnBrk="1" hangingPunct="1"/>
              <a:t>16</a:t>
            </a:fld>
            <a:endParaRPr lang="fr-FR">
              <a:latin typeface="Calibri" panose="020F0502020204030204" pitchFamily="34" charset="0"/>
            </a:endParaRPr>
          </a:p>
        </p:txBody>
      </p:sp>
    </p:spTree>
    <p:extLst>
      <p:ext uri="{BB962C8B-B14F-4D97-AF65-F5344CB8AC3E}">
        <p14:creationId xmlns:p14="http://schemas.microsoft.com/office/powerpoint/2010/main" val="353864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Voir le site académique pour les BTS : http://www.ac-strasbourg.fr/pedagogie/ecogestion/diplomes-et-ressources/bts/</a:t>
            </a:r>
          </a:p>
        </p:txBody>
      </p:sp>
      <p:sp>
        <p:nvSpPr>
          <p:cNvPr id="276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992EE15-29C2-4420-9BD7-5BAC7184003C}" type="slidenum">
              <a:rPr lang="fr-FR">
                <a:latin typeface="Calibri" panose="020F0502020204030204" pitchFamily="34" charset="0"/>
              </a:rPr>
              <a:pPr eaLnBrk="1" hangingPunct="1"/>
              <a:t>17</a:t>
            </a:fld>
            <a:endParaRPr lang="fr-FR">
              <a:latin typeface="Calibri" panose="020F0502020204030204" pitchFamily="34" charset="0"/>
            </a:endParaRPr>
          </a:p>
        </p:txBody>
      </p:sp>
    </p:spTree>
    <p:extLst>
      <p:ext uri="{BB962C8B-B14F-4D97-AF65-F5344CB8AC3E}">
        <p14:creationId xmlns:p14="http://schemas.microsoft.com/office/powerpoint/2010/main" val="4208120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smtClean="0"/>
              <a:t>Voir le site académique pour les BTS :</a:t>
            </a:r>
          </a:p>
        </p:txBody>
      </p:sp>
      <p:sp>
        <p:nvSpPr>
          <p:cNvPr id="286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04EA9B-FC69-4A42-B1B7-CA8C7084C267}" type="slidenum">
              <a:rPr lang="fr-FR">
                <a:latin typeface="Calibri" panose="020F0502020204030204" pitchFamily="34" charset="0"/>
              </a:rPr>
              <a:pPr eaLnBrk="1" hangingPunct="1"/>
              <a:t>18</a:t>
            </a:fld>
            <a:endParaRPr lang="fr-FR">
              <a:latin typeface="Calibri" panose="020F0502020204030204" pitchFamily="34" charset="0"/>
            </a:endParaRPr>
          </a:p>
        </p:txBody>
      </p:sp>
    </p:spTree>
    <p:extLst>
      <p:ext uri="{BB962C8B-B14F-4D97-AF65-F5344CB8AC3E}">
        <p14:creationId xmlns:p14="http://schemas.microsoft.com/office/powerpoint/2010/main" val="57349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E8AC2D64-99C8-4EC9-A706-51D8AC16ACA7}" type="datetimeFigureOut">
              <a:rPr lang="fr-FR"/>
              <a:pPr>
                <a:defRPr/>
              </a:pPr>
              <a:t>01/02/2013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8E5778ED-D628-4913-AD75-F5C54ADC5BA6}" type="slidenum">
              <a:rPr lang="fr-FR"/>
              <a:pPr/>
              <a:t>‹#›</a:t>
            </a:fld>
            <a:endParaRPr lang="fr-FR"/>
          </a:p>
        </p:txBody>
      </p:sp>
    </p:spTree>
    <p:extLst>
      <p:ext uri="{BB962C8B-B14F-4D97-AF65-F5344CB8AC3E}">
        <p14:creationId xmlns:p14="http://schemas.microsoft.com/office/powerpoint/2010/main" val="241139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9DD1E3B9-0693-4C0D-9AF0-566D243F4BEF}" type="datetimeFigureOut">
              <a:rPr lang="fr-FR"/>
              <a:pPr>
                <a:defRPr/>
              </a:pPr>
              <a:t>01/02/2013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15C65BF5-5472-4579-8CD3-ABDCE9553173}" type="slidenum">
              <a:rPr lang="fr-FR"/>
              <a:pPr/>
              <a:t>‹#›</a:t>
            </a:fld>
            <a:endParaRPr lang="fr-FR"/>
          </a:p>
        </p:txBody>
      </p:sp>
    </p:spTree>
    <p:extLst>
      <p:ext uri="{BB962C8B-B14F-4D97-AF65-F5344CB8AC3E}">
        <p14:creationId xmlns:p14="http://schemas.microsoft.com/office/powerpoint/2010/main" val="4170526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79D7D81-C835-4551-9C0C-20042E4CCDC1}" type="datetimeFigureOut">
              <a:rPr lang="fr-FR"/>
              <a:pPr>
                <a:defRPr/>
              </a:pPr>
              <a:t>01/02/2013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26615CB-F674-4005-894E-03B3965A4492}" type="slidenum">
              <a:rPr lang="fr-FR"/>
              <a:pPr/>
              <a:t>‹#›</a:t>
            </a:fld>
            <a:endParaRPr lang="fr-FR"/>
          </a:p>
        </p:txBody>
      </p:sp>
    </p:spTree>
    <p:extLst>
      <p:ext uri="{BB962C8B-B14F-4D97-AF65-F5344CB8AC3E}">
        <p14:creationId xmlns:p14="http://schemas.microsoft.com/office/powerpoint/2010/main" val="3062287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E064BB5-A6F1-45B0-8C4F-FF5EA518593D}" type="datetimeFigureOut">
              <a:rPr lang="fr-FR"/>
              <a:pPr>
                <a:defRPr/>
              </a:pPr>
              <a:t>01/02/2013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BF29B60A-86DA-458A-A82A-F3E243AC48A9}" type="slidenum">
              <a:rPr lang="fr-FR"/>
              <a:pPr/>
              <a:t>‹#›</a:t>
            </a:fld>
            <a:endParaRPr lang="fr-FR"/>
          </a:p>
        </p:txBody>
      </p:sp>
    </p:spTree>
    <p:extLst>
      <p:ext uri="{BB962C8B-B14F-4D97-AF65-F5344CB8AC3E}">
        <p14:creationId xmlns:p14="http://schemas.microsoft.com/office/powerpoint/2010/main" val="360311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F796ABDC-A61B-4AC3-BD4C-19AC995E1946}" type="datetimeFigureOut">
              <a:rPr lang="fr-FR"/>
              <a:pPr>
                <a:defRPr/>
              </a:pPr>
              <a:t>01/02/2013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fld id="{2CC919A0-6837-4A9A-A80B-C4147B07766B}" type="slidenum">
              <a:rPr lang="fr-FR"/>
              <a:pPr/>
              <a:t>‹#›</a:t>
            </a:fld>
            <a:endParaRPr lang="fr-FR"/>
          </a:p>
        </p:txBody>
      </p:sp>
    </p:spTree>
    <p:extLst>
      <p:ext uri="{BB962C8B-B14F-4D97-AF65-F5344CB8AC3E}">
        <p14:creationId xmlns:p14="http://schemas.microsoft.com/office/powerpoint/2010/main" val="349155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ED4EC0D-F04A-4849-81B8-F27DFF6B2D77}" type="datetimeFigureOut">
              <a:rPr lang="fr-FR"/>
              <a:pPr>
                <a:defRPr/>
              </a:pPr>
              <a:t>01/02/2013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CEB85873-619F-4B30-A198-9E2A27904070}" type="slidenum">
              <a:rPr lang="fr-FR"/>
              <a:pPr/>
              <a:t>‹#›</a:t>
            </a:fld>
            <a:endParaRPr lang="fr-FR"/>
          </a:p>
        </p:txBody>
      </p:sp>
    </p:spTree>
    <p:extLst>
      <p:ext uri="{BB962C8B-B14F-4D97-AF65-F5344CB8AC3E}">
        <p14:creationId xmlns:p14="http://schemas.microsoft.com/office/powerpoint/2010/main" val="322640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2407379-3766-4E10-9302-2C7FBABC842E}" type="datetimeFigureOut">
              <a:rPr lang="fr-FR"/>
              <a:pPr>
                <a:defRPr/>
              </a:pPr>
              <a:t>01/02/2013</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fld id="{80CCE252-CB3E-4FAE-88B1-7A9105EC2A0E}" type="slidenum">
              <a:rPr lang="fr-FR"/>
              <a:pPr/>
              <a:t>‹#›</a:t>
            </a:fld>
            <a:endParaRPr lang="fr-FR"/>
          </a:p>
        </p:txBody>
      </p:sp>
    </p:spTree>
    <p:extLst>
      <p:ext uri="{BB962C8B-B14F-4D97-AF65-F5344CB8AC3E}">
        <p14:creationId xmlns:p14="http://schemas.microsoft.com/office/powerpoint/2010/main" val="4153120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8CA5C44C-0AD8-490E-A5D0-109A53C41679}" type="datetimeFigureOut">
              <a:rPr lang="fr-FR"/>
              <a:pPr>
                <a:defRPr/>
              </a:pPr>
              <a:t>01/02/2013</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fld id="{C4B376E6-FB36-45C7-86F8-F3D2F52CDAAB}" type="slidenum">
              <a:rPr lang="fr-FR"/>
              <a:pPr/>
              <a:t>‹#›</a:t>
            </a:fld>
            <a:endParaRPr lang="fr-FR"/>
          </a:p>
        </p:txBody>
      </p:sp>
    </p:spTree>
    <p:extLst>
      <p:ext uri="{BB962C8B-B14F-4D97-AF65-F5344CB8AC3E}">
        <p14:creationId xmlns:p14="http://schemas.microsoft.com/office/powerpoint/2010/main" val="333025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ACBFF20-85BA-4A5C-8D51-89C0ED5E2FED}" type="datetimeFigureOut">
              <a:rPr lang="fr-FR"/>
              <a:pPr>
                <a:defRPr/>
              </a:pPr>
              <a:t>01/02/2013</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fld id="{65E240EB-D658-4F21-BC8C-EC6C40285043}" type="slidenum">
              <a:rPr lang="fr-FR"/>
              <a:pPr/>
              <a:t>‹#›</a:t>
            </a:fld>
            <a:endParaRPr lang="fr-FR"/>
          </a:p>
        </p:txBody>
      </p:sp>
    </p:spTree>
    <p:extLst>
      <p:ext uri="{BB962C8B-B14F-4D97-AF65-F5344CB8AC3E}">
        <p14:creationId xmlns:p14="http://schemas.microsoft.com/office/powerpoint/2010/main" val="348581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3349C78-D817-43C6-96B3-DDC98BEAC008}" type="datetimeFigureOut">
              <a:rPr lang="fr-FR"/>
              <a:pPr>
                <a:defRPr/>
              </a:pPr>
              <a:t>01/02/2013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62B7E5E5-91CC-4DD4-82D8-6A10E1AD9AE8}" type="slidenum">
              <a:rPr lang="fr-FR"/>
              <a:pPr/>
              <a:t>‹#›</a:t>
            </a:fld>
            <a:endParaRPr lang="fr-FR"/>
          </a:p>
        </p:txBody>
      </p:sp>
    </p:spTree>
    <p:extLst>
      <p:ext uri="{BB962C8B-B14F-4D97-AF65-F5344CB8AC3E}">
        <p14:creationId xmlns:p14="http://schemas.microsoft.com/office/powerpoint/2010/main" val="337813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1743189-43E6-48E1-8009-738A60574642}" type="datetimeFigureOut">
              <a:rPr lang="fr-FR"/>
              <a:pPr>
                <a:defRPr/>
              </a:pPr>
              <a:t>01/02/2013</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fld id="{06444169-3734-4C9C-865C-EDD5618784C1}" type="slidenum">
              <a:rPr lang="fr-FR"/>
              <a:pPr/>
              <a:t>‹#›</a:t>
            </a:fld>
            <a:endParaRPr lang="fr-FR"/>
          </a:p>
        </p:txBody>
      </p:sp>
    </p:spTree>
    <p:extLst>
      <p:ext uri="{BB962C8B-B14F-4D97-AF65-F5344CB8AC3E}">
        <p14:creationId xmlns:p14="http://schemas.microsoft.com/office/powerpoint/2010/main" val="2866271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A2145C0-70AC-4786-A630-6EE9950A0164}" type="datetimeFigureOut">
              <a:rPr lang="fr-FR"/>
              <a:pPr>
                <a:defRPr/>
              </a:pPr>
              <a:t>01/02/2013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54CAE03-CDA2-40C6-831A-2934E125D1A2}" type="slidenum">
              <a:rPr lang="fr-F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avoieeconomique.onisep.fr/"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ac-strasbourg.fr/pedagogie/ecogestion/diplomes-et-ressources/bt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2130425"/>
            <a:ext cx="7772400" cy="3746500"/>
          </a:xfrm>
        </p:spPr>
        <p:txBody>
          <a:bodyPr/>
          <a:lstStyle/>
          <a:p>
            <a:pPr eaLnBrk="1" hangingPunct="1"/>
            <a:r>
              <a:rPr lang="fr-FR" sz="4800" b="1" smtClean="0"/>
              <a:t>Se former en Management et  Gestion des organisations</a:t>
            </a:r>
            <a:br>
              <a:rPr lang="fr-FR" sz="4800" b="1" smtClean="0"/>
            </a:br>
            <a:r>
              <a:rPr lang="fr-FR" sz="4800" b="1" smtClean="0"/>
              <a:t/>
            </a:r>
            <a:br>
              <a:rPr lang="fr-FR" sz="4800" b="1" smtClean="0"/>
            </a:br>
            <a:r>
              <a:rPr lang="fr-FR" sz="2000" b="1" smtClean="0"/>
              <a:t>Information pour l’orientation en lycée général et technologique</a:t>
            </a:r>
            <a:endParaRPr lang="fr-FR" sz="4800" b="1" smtClean="0"/>
          </a:p>
        </p:txBody>
      </p:sp>
      <p:pic>
        <p:nvPicPr>
          <p:cNvPr id="2051"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5"/>
          <p:cNvSpPr>
            <a:spLocks noGrp="1"/>
          </p:cNvSpPr>
          <p:nvPr>
            <p:ph type="title"/>
          </p:nvPr>
        </p:nvSpPr>
        <p:spPr/>
        <p:txBody>
          <a:bodyPr/>
          <a:lstStyle/>
          <a:p>
            <a:pPr algn="r" eaLnBrk="1" hangingPunct="1"/>
            <a:r>
              <a:rPr lang="fr-FR" smtClean="0"/>
              <a:t>La nouvelle série STMG</a:t>
            </a:r>
          </a:p>
        </p:txBody>
      </p:sp>
      <p:sp>
        <p:nvSpPr>
          <p:cNvPr id="11267" name="Espace réservé du contenu 6"/>
          <p:cNvSpPr>
            <a:spLocks noGrp="1"/>
          </p:cNvSpPr>
          <p:nvPr>
            <p:ph idx="1"/>
          </p:nvPr>
        </p:nvSpPr>
        <p:spPr/>
        <p:txBody>
          <a:bodyPr/>
          <a:lstStyle/>
          <a:p>
            <a:pPr marL="0" indent="0" algn="ctr" eaLnBrk="1" hangingPunct="1">
              <a:lnSpc>
                <a:spcPct val="80000"/>
              </a:lnSpc>
              <a:buFont typeface="Arial" panose="020B0604020202020204" pitchFamily="34" charset="0"/>
              <a:buNone/>
            </a:pPr>
            <a:endParaRPr lang="fr-FR" sz="2500" smtClean="0"/>
          </a:p>
          <a:p>
            <a:pPr marL="0" indent="0" algn="ctr" eaLnBrk="1" hangingPunct="1">
              <a:lnSpc>
                <a:spcPct val="80000"/>
              </a:lnSpc>
              <a:buFont typeface="Arial" panose="020B0604020202020204" pitchFamily="34" charset="0"/>
              <a:buNone/>
            </a:pPr>
            <a:r>
              <a:rPr lang="fr-FR" sz="2500" smtClean="0"/>
              <a:t>Par cet exemple on peut découvrir </a:t>
            </a:r>
            <a:r>
              <a:rPr lang="fr-FR" sz="2500" b="1" smtClean="0"/>
              <a:t>les sciences de gestion</a:t>
            </a:r>
            <a:r>
              <a:rPr lang="fr-FR" sz="2500" smtClean="0"/>
              <a:t> :</a:t>
            </a:r>
          </a:p>
          <a:p>
            <a:pPr marL="0" indent="0" algn="ctr" eaLnBrk="1" hangingPunct="1">
              <a:lnSpc>
                <a:spcPct val="80000"/>
              </a:lnSpc>
              <a:buFont typeface="Arial" panose="020B0604020202020204" pitchFamily="34" charset="0"/>
              <a:buNone/>
            </a:pPr>
            <a:endParaRPr lang="fr-FR" sz="2500" smtClean="0"/>
          </a:p>
          <a:p>
            <a:pPr marL="0" indent="0" eaLnBrk="1" hangingPunct="1">
              <a:lnSpc>
                <a:spcPct val="80000"/>
              </a:lnSpc>
            </a:pPr>
            <a:r>
              <a:rPr lang="fr-FR" sz="2500" smtClean="0"/>
              <a:t>la </a:t>
            </a:r>
            <a:r>
              <a:rPr lang="fr-FR" sz="2500" b="1" smtClean="0"/>
              <a:t>mercatique</a:t>
            </a:r>
            <a:r>
              <a:rPr lang="fr-FR" sz="2500" smtClean="0"/>
              <a:t> : le chantier a pour but de répondre aux besoins de futurs clients en répondant à un besoin d’hébergements</a:t>
            </a:r>
          </a:p>
          <a:p>
            <a:pPr marL="0" indent="0" eaLnBrk="1" hangingPunct="1">
              <a:lnSpc>
                <a:spcPct val="80000"/>
              </a:lnSpc>
            </a:pPr>
            <a:r>
              <a:rPr lang="fr-FR" sz="2500" smtClean="0"/>
              <a:t>les </a:t>
            </a:r>
            <a:r>
              <a:rPr lang="fr-FR" sz="2500" b="1" smtClean="0"/>
              <a:t>ressources humaines</a:t>
            </a:r>
            <a:r>
              <a:rPr lang="fr-FR" sz="2500" smtClean="0"/>
              <a:t> : il faut disposer des compétences nécessaires pour le réaliser : architecte, ouvriers spécialisés…</a:t>
            </a:r>
          </a:p>
          <a:p>
            <a:pPr marL="0" indent="0" eaLnBrk="1" hangingPunct="1">
              <a:lnSpc>
                <a:spcPct val="80000"/>
              </a:lnSpc>
            </a:pPr>
            <a:r>
              <a:rPr lang="fr-FR" sz="2500" smtClean="0"/>
              <a:t>le </a:t>
            </a:r>
            <a:r>
              <a:rPr lang="fr-FR" sz="2500" b="1" smtClean="0"/>
              <a:t>système d’information</a:t>
            </a:r>
            <a:r>
              <a:rPr lang="fr-FR" sz="2500" smtClean="0"/>
              <a:t> : il faut savoir utiliser les moyens informatiques pour piloter le chantier et communiquer</a:t>
            </a:r>
          </a:p>
          <a:p>
            <a:pPr marL="0" indent="0" eaLnBrk="1" hangingPunct="1">
              <a:lnSpc>
                <a:spcPct val="80000"/>
              </a:lnSpc>
            </a:pPr>
            <a:r>
              <a:rPr lang="fr-FR" sz="2500" smtClean="0"/>
              <a:t>la </a:t>
            </a:r>
            <a:r>
              <a:rPr lang="fr-FR" sz="2500" b="1" smtClean="0"/>
              <a:t>finance</a:t>
            </a:r>
            <a:r>
              <a:rPr lang="fr-FR" sz="2500" smtClean="0"/>
              <a:t> : il s’agit là d’un investissement qu’il faut financer et qu’on estime pouvoir rentabiliser</a:t>
            </a:r>
          </a:p>
        </p:txBody>
      </p:sp>
      <p:pic>
        <p:nvPicPr>
          <p:cNvPr id="1126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5"/>
          <p:cNvSpPr>
            <a:spLocks noGrp="1"/>
          </p:cNvSpPr>
          <p:nvPr>
            <p:ph type="title"/>
          </p:nvPr>
        </p:nvSpPr>
        <p:spPr/>
        <p:txBody>
          <a:bodyPr/>
          <a:lstStyle/>
          <a:p>
            <a:pPr algn="r" eaLnBrk="1" hangingPunct="1"/>
            <a:r>
              <a:rPr lang="fr-FR" smtClean="0"/>
              <a:t>La nouvelle série STMG</a:t>
            </a:r>
          </a:p>
        </p:txBody>
      </p:sp>
      <p:sp>
        <p:nvSpPr>
          <p:cNvPr id="7" name="Espace réservé du contenu 6"/>
          <p:cNvSpPr>
            <a:spLocks noGrp="1"/>
          </p:cNvSpPr>
          <p:nvPr>
            <p:ph idx="1"/>
          </p:nvPr>
        </p:nvSpPr>
        <p:spPr/>
        <p:txBody>
          <a:bodyPr>
            <a:normAutofit lnSpcReduction="10000"/>
          </a:bodyPr>
          <a:lstStyle/>
          <a:p>
            <a:pPr marL="0" indent="0" algn="ctr" eaLnBrk="1" hangingPunct="1">
              <a:lnSpc>
                <a:spcPct val="90000"/>
              </a:lnSpc>
              <a:buFont typeface="Arial" charset="0"/>
              <a:buNone/>
              <a:defRPr/>
            </a:pPr>
            <a:r>
              <a:rPr lang="fr-FR" sz="3000" dirty="0" smtClean="0"/>
              <a:t>Les objectifs de la série :</a:t>
            </a:r>
          </a:p>
          <a:p>
            <a:pPr marL="0" indent="0" eaLnBrk="1" hangingPunct="1">
              <a:lnSpc>
                <a:spcPct val="90000"/>
              </a:lnSpc>
              <a:buFont typeface="Arial" charset="0"/>
              <a:buNone/>
              <a:defRPr/>
            </a:pPr>
            <a:endParaRPr lang="fr-FR" sz="3000" dirty="0" smtClean="0"/>
          </a:p>
          <a:p>
            <a:pPr marL="0" indent="0" eaLnBrk="1" hangingPunct="1">
              <a:lnSpc>
                <a:spcPct val="90000"/>
              </a:lnSpc>
              <a:buFont typeface="Arial" charset="0"/>
              <a:buChar char="•"/>
              <a:defRPr/>
            </a:pPr>
            <a:r>
              <a:rPr lang="fr-FR" sz="3000" dirty="0" smtClean="0"/>
              <a:t> Favoriser la </a:t>
            </a:r>
            <a:r>
              <a:rPr lang="fr-FR" sz="3000" b="1" dirty="0" smtClean="0"/>
              <a:t>poursuite d’études réussies </a:t>
            </a:r>
            <a:r>
              <a:rPr lang="fr-FR" sz="3000" dirty="0" smtClean="0"/>
              <a:t>dans les domaines de la gestion et du management</a:t>
            </a:r>
          </a:p>
          <a:p>
            <a:pPr marL="0" indent="0" eaLnBrk="1" hangingPunct="1">
              <a:lnSpc>
                <a:spcPct val="90000"/>
              </a:lnSpc>
              <a:buFont typeface="Arial" charset="0"/>
              <a:buChar char="•"/>
              <a:defRPr/>
            </a:pPr>
            <a:endParaRPr lang="fr-FR" sz="3000" dirty="0" smtClean="0"/>
          </a:p>
          <a:p>
            <a:pPr marL="0" indent="0" eaLnBrk="1" hangingPunct="1">
              <a:lnSpc>
                <a:spcPct val="90000"/>
              </a:lnSpc>
              <a:buFont typeface="Arial" charset="0"/>
              <a:buChar char="•"/>
              <a:defRPr/>
            </a:pPr>
            <a:r>
              <a:rPr lang="fr-FR" sz="3000" dirty="0" smtClean="0"/>
              <a:t> Proposer une </a:t>
            </a:r>
            <a:r>
              <a:rPr lang="fr-FR" sz="3000" b="1" dirty="0" smtClean="0"/>
              <a:t>pédagogie innovante</a:t>
            </a:r>
            <a:r>
              <a:rPr lang="fr-FR" sz="3000" dirty="0" smtClean="0"/>
              <a:t> : étudier toujours des situations concrètes, participer à des jeux de rôles, chercher à gagner en équipe à des jeux d’entreprise, exploiter des vidéos, expérimenter à l’aide de simulations sur tableur… </a:t>
            </a:r>
          </a:p>
        </p:txBody>
      </p:sp>
      <p:pic>
        <p:nvPicPr>
          <p:cNvPr id="1229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5"/>
          <p:cNvSpPr>
            <a:spLocks noGrp="1"/>
          </p:cNvSpPr>
          <p:nvPr>
            <p:ph type="title"/>
          </p:nvPr>
        </p:nvSpPr>
        <p:spPr/>
        <p:txBody>
          <a:bodyPr/>
          <a:lstStyle/>
          <a:p>
            <a:pPr algn="r" eaLnBrk="1" hangingPunct="1"/>
            <a:r>
              <a:rPr lang="fr-FR" smtClean="0"/>
              <a:t>La nouvelle série STMG</a:t>
            </a:r>
          </a:p>
        </p:txBody>
      </p:sp>
      <p:sp>
        <p:nvSpPr>
          <p:cNvPr id="13315" name="Espace réservé du contenu 6"/>
          <p:cNvSpPr>
            <a:spLocks noGrp="1"/>
          </p:cNvSpPr>
          <p:nvPr>
            <p:ph idx="1"/>
          </p:nvPr>
        </p:nvSpPr>
        <p:spPr>
          <a:xfrm>
            <a:off x="457200" y="1600200"/>
            <a:ext cx="8229600" cy="4997450"/>
          </a:xfrm>
        </p:spPr>
        <p:txBody>
          <a:bodyPr/>
          <a:lstStyle/>
          <a:p>
            <a:pPr marL="0" indent="0" eaLnBrk="1" hangingPunct="1">
              <a:buFont typeface="Arial" panose="020B0604020202020204" pitchFamily="34" charset="0"/>
              <a:buNone/>
            </a:pPr>
            <a:endParaRPr lang="fr-FR" sz="2600" smtClean="0"/>
          </a:p>
          <a:p>
            <a:pPr marL="0" indent="0" algn="ctr" eaLnBrk="1" hangingPunct="1">
              <a:buFont typeface="Arial" panose="020B0604020202020204" pitchFamily="34" charset="0"/>
              <a:buNone/>
            </a:pPr>
            <a:r>
              <a:rPr lang="fr-FR" sz="2600" smtClean="0"/>
              <a:t>En classe de première puis de terminale :</a:t>
            </a:r>
          </a:p>
          <a:p>
            <a:pPr marL="0" indent="0" eaLnBrk="1" hangingPunct="1">
              <a:buFont typeface="Arial" panose="020B0604020202020204" pitchFamily="34" charset="0"/>
              <a:buNone/>
            </a:pPr>
            <a:endParaRPr lang="fr-FR" sz="2600" smtClean="0"/>
          </a:p>
          <a:p>
            <a:pPr marL="0" indent="0" eaLnBrk="1" hangingPunct="1"/>
            <a:r>
              <a:rPr lang="fr-FR" sz="2600" smtClean="0"/>
              <a:t>Un </a:t>
            </a:r>
            <a:r>
              <a:rPr lang="fr-FR" sz="2600" b="1" smtClean="0"/>
              <a:t>socle commun</a:t>
            </a:r>
            <a:r>
              <a:rPr lang="fr-FR" sz="2600" smtClean="0"/>
              <a:t> en classe de première pour permettre aux élèves d'appréhender ce qu'est une organisation (d’où l’épreuve anticipée d'étude)</a:t>
            </a:r>
          </a:p>
          <a:p>
            <a:pPr marL="0" indent="0" eaLnBrk="1" hangingPunct="1"/>
            <a:r>
              <a:rPr lang="fr-FR" sz="2600" smtClean="0"/>
              <a:t>Une </a:t>
            </a:r>
            <a:r>
              <a:rPr lang="fr-FR" sz="2600" b="1" smtClean="0"/>
              <a:t>terminale commune</a:t>
            </a:r>
            <a:r>
              <a:rPr lang="fr-FR" sz="2600" smtClean="0"/>
              <a:t> pour la série STMG qui comporte un enseignement spécifique à choisir parmi </a:t>
            </a:r>
            <a:r>
              <a:rPr lang="fr-FR" sz="2600" b="1" smtClean="0"/>
              <a:t>4 spécialités : Gestion-Finance, Informatique, Mercatique, Ressources humaines.</a:t>
            </a:r>
            <a:endParaRPr lang="fr-FR" sz="2600" smtClean="0"/>
          </a:p>
        </p:txBody>
      </p:sp>
      <p:pic>
        <p:nvPicPr>
          <p:cNvPr id="1331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ctrTitle"/>
          </p:nvPr>
        </p:nvSpPr>
        <p:spPr>
          <a:xfrm>
            <a:off x="685800" y="2130425"/>
            <a:ext cx="7772400" cy="3170238"/>
          </a:xfrm>
        </p:spPr>
        <p:txBody>
          <a:bodyPr/>
          <a:lstStyle/>
          <a:p>
            <a:pPr eaLnBrk="1" hangingPunct="1"/>
            <a:r>
              <a:rPr lang="fr-FR" b="1" smtClean="0"/>
              <a:t>STMG</a:t>
            </a:r>
            <a:r>
              <a:rPr lang="fr-FR" smtClean="0"/>
              <a:t/>
            </a:r>
            <a:br>
              <a:rPr lang="fr-FR" smtClean="0"/>
            </a:br>
            <a:r>
              <a:rPr lang="fr-FR" smtClean="0"/>
              <a:t>du lycée technologique vers le post-baccalauréat :</a:t>
            </a:r>
            <a:br>
              <a:rPr lang="fr-FR" smtClean="0"/>
            </a:br>
            <a:r>
              <a:rPr lang="fr-FR" smtClean="0"/>
              <a:t>métiers et formations</a:t>
            </a:r>
          </a:p>
        </p:txBody>
      </p:sp>
      <p:pic>
        <p:nvPicPr>
          <p:cNvPr id="14339"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4"/>
          <p:cNvSpPr>
            <a:spLocks noGrp="1"/>
          </p:cNvSpPr>
          <p:nvPr>
            <p:ph type="title"/>
          </p:nvPr>
        </p:nvSpPr>
        <p:spPr/>
        <p:txBody>
          <a:bodyPr/>
          <a:lstStyle/>
          <a:p>
            <a:pPr algn="r" eaLnBrk="1" hangingPunct="1"/>
            <a:r>
              <a:rPr lang="fr-FR" smtClean="0"/>
              <a:t>Les métiers de demain</a:t>
            </a:r>
          </a:p>
        </p:txBody>
      </p:sp>
      <p:sp>
        <p:nvSpPr>
          <p:cNvPr id="15363" name="Espace réservé du contenu 5"/>
          <p:cNvSpPr>
            <a:spLocks noGrp="1"/>
          </p:cNvSpPr>
          <p:nvPr>
            <p:ph idx="1"/>
          </p:nvPr>
        </p:nvSpPr>
        <p:spPr/>
        <p:txBody>
          <a:bodyPr/>
          <a:lstStyle/>
          <a:p>
            <a:pPr marL="0" indent="0" eaLnBrk="1" hangingPunct="1">
              <a:buFont typeface="Arial" panose="020B0604020202020204" pitchFamily="34" charset="0"/>
              <a:buNone/>
            </a:pPr>
            <a:endParaRPr lang="fr-FR" smtClean="0"/>
          </a:p>
          <a:p>
            <a:pPr marL="0" indent="0" eaLnBrk="1" hangingPunct="1">
              <a:buFont typeface="Arial" panose="020B0604020202020204" pitchFamily="34" charset="0"/>
              <a:buNone/>
            </a:pPr>
            <a:endParaRPr lang="fr-FR" smtClean="0"/>
          </a:p>
          <a:p>
            <a:pPr marL="0" indent="0" algn="ctr" eaLnBrk="1" hangingPunct="1">
              <a:buFont typeface="Arial" panose="020B0604020202020204" pitchFamily="34" charset="0"/>
              <a:buNone/>
            </a:pPr>
            <a:r>
              <a:rPr lang="fr-FR" smtClean="0"/>
              <a:t>Dans un contexte de développement des </a:t>
            </a:r>
            <a:r>
              <a:rPr lang="fr-FR" b="1" smtClean="0"/>
              <a:t>emplois de services</a:t>
            </a:r>
            <a:r>
              <a:rPr lang="fr-FR" smtClean="0"/>
              <a:t> et de hausse du </a:t>
            </a:r>
            <a:r>
              <a:rPr lang="fr-FR" b="1" smtClean="0"/>
              <a:t>niveau de qualification</a:t>
            </a:r>
            <a:r>
              <a:rPr lang="fr-FR" smtClean="0"/>
              <a:t>, la série STMG apporte des réponses aux évolutions des métiers demandés sur le marché du travail</a:t>
            </a:r>
          </a:p>
        </p:txBody>
      </p:sp>
      <p:pic>
        <p:nvPicPr>
          <p:cNvPr id="1536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4"/>
          <p:cNvSpPr>
            <a:spLocks noGrp="1"/>
          </p:cNvSpPr>
          <p:nvPr>
            <p:ph type="title"/>
          </p:nvPr>
        </p:nvSpPr>
        <p:spPr/>
        <p:txBody>
          <a:bodyPr/>
          <a:lstStyle/>
          <a:p>
            <a:pPr algn="r" eaLnBrk="1" hangingPunct="1"/>
            <a:r>
              <a:rPr lang="fr-FR" smtClean="0"/>
              <a:t>Les formations</a:t>
            </a:r>
          </a:p>
        </p:txBody>
      </p:sp>
      <p:sp>
        <p:nvSpPr>
          <p:cNvPr id="16387" name="Espace réservé du contenu 5"/>
          <p:cNvSpPr>
            <a:spLocks noGrp="1"/>
          </p:cNvSpPr>
          <p:nvPr>
            <p:ph idx="1"/>
          </p:nvPr>
        </p:nvSpPr>
        <p:spPr/>
        <p:txBody>
          <a:bodyPr/>
          <a:lstStyle/>
          <a:p>
            <a:pPr marL="0" indent="0" algn="ctr" eaLnBrk="1" hangingPunct="1">
              <a:buFont typeface="Arial" panose="020B0604020202020204" pitchFamily="34" charset="0"/>
              <a:buNone/>
            </a:pPr>
            <a:endParaRPr lang="fr-FR" smtClean="0"/>
          </a:p>
          <a:p>
            <a:pPr marL="0" indent="0" algn="ctr" eaLnBrk="1" hangingPunct="1">
              <a:buFont typeface="Arial" panose="020B0604020202020204" pitchFamily="34" charset="0"/>
              <a:buNone/>
            </a:pPr>
            <a:r>
              <a:rPr lang="fr-FR" sz="2800" smtClean="0"/>
              <a:t>L’économie gestion en lycée technologique et dans le post-baccalauréat comporte des formations dans les secteurs suivants :</a:t>
            </a:r>
          </a:p>
          <a:p>
            <a:pPr marL="0" indent="0" algn="ctr" eaLnBrk="1" hangingPunct="1">
              <a:buFont typeface="Arial" panose="020B0604020202020204" pitchFamily="34" charset="0"/>
              <a:buNone/>
            </a:pPr>
            <a:r>
              <a:rPr lang="fr-FR" b="1" smtClean="0"/>
              <a:t>gestion finance ; banque assurance ; commerce distribution ; communication marketing publicité ; systèmes d’information informatique; logistique transport ; tourisme</a:t>
            </a:r>
          </a:p>
        </p:txBody>
      </p:sp>
      <p:pic>
        <p:nvPicPr>
          <p:cNvPr id="1638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4"/>
          <p:cNvSpPr>
            <a:spLocks noGrp="1"/>
          </p:cNvSpPr>
          <p:nvPr>
            <p:ph type="title"/>
          </p:nvPr>
        </p:nvSpPr>
        <p:spPr/>
        <p:txBody>
          <a:bodyPr/>
          <a:lstStyle/>
          <a:p>
            <a:pPr algn="r" eaLnBrk="1" hangingPunct="1"/>
            <a:r>
              <a:rPr lang="fr-FR" smtClean="0"/>
              <a:t>Après le bac STMG</a:t>
            </a:r>
          </a:p>
        </p:txBody>
      </p:sp>
      <p:pic>
        <p:nvPicPr>
          <p:cNvPr id="17411" name="Espace réservé du contenu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50825" y="1600200"/>
            <a:ext cx="8642350" cy="5068888"/>
          </a:xfrm>
        </p:spPr>
      </p:pic>
      <p:pic>
        <p:nvPicPr>
          <p:cNvPr id="17412" name="Ima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4"/>
          <p:cNvSpPr>
            <a:spLocks noGrp="1"/>
          </p:cNvSpPr>
          <p:nvPr>
            <p:ph type="title"/>
          </p:nvPr>
        </p:nvSpPr>
        <p:spPr/>
        <p:txBody>
          <a:bodyPr/>
          <a:lstStyle/>
          <a:p>
            <a:pPr algn="r" eaLnBrk="1" hangingPunct="1"/>
            <a:r>
              <a:rPr lang="fr-FR" smtClean="0"/>
              <a:t>Les poursuites d’études</a:t>
            </a:r>
          </a:p>
        </p:txBody>
      </p:sp>
      <p:sp>
        <p:nvSpPr>
          <p:cNvPr id="18435" name="Espace réservé du contenu 5"/>
          <p:cNvSpPr>
            <a:spLocks noGrp="1"/>
          </p:cNvSpPr>
          <p:nvPr>
            <p:ph idx="1"/>
          </p:nvPr>
        </p:nvSpPr>
        <p:spPr>
          <a:xfrm>
            <a:off x="468313" y="1628775"/>
            <a:ext cx="8229600" cy="4525963"/>
          </a:xfrm>
        </p:spPr>
        <p:txBody>
          <a:bodyPr/>
          <a:lstStyle/>
          <a:p>
            <a:pPr marL="0" indent="0" algn="ctr" eaLnBrk="1" hangingPunct="1"/>
            <a:r>
              <a:rPr lang="fr-FR" smtClean="0"/>
              <a:t>15 BTS et 5 DUT en Alsace</a:t>
            </a:r>
          </a:p>
          <a:p>
            <a:pPr marL="0" indent="0" algn="ctr" eaLnBrk="1" hangingPunct="1"/>
            <a:r>
              <a:rPr lang="fr-FR" smtClean="0"/>
              <a:t>8 licences professionnelles</a:t>
            </a:r>
          </a:p>
          <a:p>
            <a:pPr marL="0" indent="0" algn="ctr" eaLnBrk="1" hangingPunct="1"/>
            <a:r>
              <a:rPr lang="fr-FR" smtClean="0"/>
              <a:t>Deux classes préparatoires à l’expertise comptable à Colmar et Strasbourg</a:t>
            </a:r>
          </a:p>
          <a:p>
            <a:pPr marL="0" indent="0" algn="ctr" eaLnBrk="1" hangingPunct="1"/>
            <a:r>
              <a:rPr lang="fr-FR" smtClean="0"/>
              <a:t>Une classe préparatoire aux écoles de commerce à Strasbourg spécifique à STMG</a:t>
            </a:r>
          </a:p>
          <a:p>
            <a:pPr marL="0" indent="0" algn="ctr" eaLnBrk="1" hangingPunct="1"/>
            <a:r>
              <a:rPr lang="fr-FR" smtClean="0"/>
              <a:t> 4 licences générales en Sciences économiques et gestion à Strasbourg et à Mulhouse</a:t>
            </a:r>
          </a:p>
          <a:p>
            <a:pPr marL="0" indent="0" algn="ctr" eaLnBrk="1" hangingPunct="1"/>
            <a:endParaRPr lang="fr-FR" smtClean="0"/>
          </a:p>
          <a:p>
            <a:pPr marL="0" indent="0" algn="ctr" eaLnBrk="1" hangingPunct="1"/>
            <a:endParaRPr lang="fr-FR" smtClean="0"/>
          </a:p>
        </p:txBody>
      </p:sp>
      <p:pic>
        <p:nvPicPr>
          <p:cNvPr id="18436"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4"/>
          <p:cNvSpPr>
            <a:spLocks noGrp="1"/>
          </p:cNvSpPr>
          <p:nvPr>
            <p:ph type="title"/>
          </p:nvPr>
        </p:nvSpPr>
        <p:spPr/>
        <p:txBody>
          <a:bodyPr/>
          <a:lstStyle/>
          <a:p>
            <a:pPr algn="r" eaLnBrk="1" hangingPunct="1"/>
            <a:r>
              <a:rPr lang="fr-FR" smtClean="0"/>
              <a:t>Les poursuites d’études</a:t>
            </a:r>
          </a:p>
        </p:txBody>
      </p:sp>
      <p:sp>
        <p:nvSpPr>
          <p:cNvPr id="19459" name="Espace réservé du contenu 5"/>
          <p:cNvSpPr>
            <a:spLocks noGrp="1"/>
          </p:cNvSpPr>
          <p:nvPr>
            <p:ph idx="1"/>
          </p:nvPr>
        </p:nvSpPr>
        <p:spPr>
          <a:xfrm>
            <a:off x="468313" y="1628775"/>
            <a:ext cx="8229600" cy="4968875"/>
          </a:xfrm>
        </p:spPr>
        <p:txBody>
          <a:bodyPr/>
          <a:lstStyle/>
          <a:p>
            <a:pPr marL="0" indent="0" algn="ctr" eaLnBrk="1" hangingPunct="1">
              <a:buFont typeface="Arial" panose="020B0604020202020204" pitchFamily="34" charset="0"/>
              <a:buNone/>
            </a:pPr>
            <a:r>
              <a:rPr lang="fr-FR" smtClean="0"/>
              <a:t>Pour en savoir plus :</a:t>
            </a:r>
          </a:p>
          <a:p>
            <a:pPr marL="0" indent="0" algn="ctr" eaLnBrk="1" hangingPunct="1">
              <a:buFont typeface="Arial" panose="020B0604020202020204" pitchFamily="34" charset="0"/>
              <a:buNone/>
            </a:pPr>
            <a:r>
              <a:rPr lang="fr-FR" smtClean="0">
                <a:hlinkClick r:id="rId3"/>
              </a:rPr>
              <a:t>http://mavoieeconomique.onisep.fr/</a:t>
            </a:r>
            <a:endParaRPr lang="fr-FR" smtClean="0"/>
          </a:p>
          <a:p>
            <a:pPr marL="0" indent="0" algn="ctr" eaLnBrk="1" hangingPunct="1">
              <a:buFont typeface="Arial" panose="020B0604020202020204" pitchFamily="34" charset="0"/>
              <a:buNone/>
            </a:pPr>
            <a:endParaRPr lang="fr-FR" smtClean="0"/>
          </a:p>
          <a:p>
            <a:pPr marL="0" indent="0" algn="ctr" eaLnBrk="1" hangingPunct="1">
              <a:buFont typeface="Arial" panose="020B0604020202020204" pitchFamily="34" charset="0"/>
              <a:buNone/>
            </a:pPr>
            <a:r>
              <a:rPr lang="fr-FR" smtClean="0">
                <a:hlinkClick r:id="rId4"/>
              </a:rPr>
              <a:t>http://www.ac-strasbourg.fr/pedagogie/ecogestion/diplomes-et-ressources/bts/</a:t>
            </a:r>
            <a:endParaRPr lang="fr-FR" smtClean="0"/>
          </a:p>
          <a:p>
            <a:pPr marL="0" indent="0" algn="ctr" eaLnBrk="1" hangingPunct="1">
              <a:buFont typeface="Arial" panose="020B0604020202020204" pitchFamily="34" charset="0"/>
              <a:buNone/>
            </a:pPr>
            <a:endParaRPr lang="fr-FR" smtClean="0"/>
          </a:p>
          <a:p>
            <a:pPr marL="0" indent="0" algn="ctr" eaLnBrk="1" hangingPunct="1"/>
            <a:endParaRPr lang="fr-FR" smtClean="0"/>
          </a:p>
        </p:txBody>
      </p:sp>
      <p:pic>
        <p:nvPicPr>
          <p:cNvPr id="19460" name="Ima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685800" y="2130425"/>
            <a:ext cx="7772400" cy="2162175"/>
          </a:xfrm>
        </p:spPr>
        <p:txBody>
          <a:bodyPr/>
          <a:lstStyle/>
          <a:p>
            <a:pPr eaLnBrk="1" hangingPunct="1"/>
            <a:r>
              <a:rPr lang="fr-FR" smtClean="0"/>
              <a:t>La nouvelle série Sciences et Technologies du Management et de la Gestion</a:t>
            </a:r>
          </a:p>
        </p:txBody>
      </p:sp>
      <p:sp>
        <p:nvSpPr>
          <p:cNvPr id="3075" name="Sous-titre 2"/>
          <p:cNvSpPr>
            <a:spLocks noGrp="1"/>
          </p:cNvSpPr>
          <p:nvPr>
            <p:ph type="subTitle" idx="1"/>
          </p:nvPr>
        </p:nvSpPr>
        <p:spPr>
          <a:xfrm>
            <a:off x="1476375" y="4508500"/>
            <a:ext cx="6400800" cy="1752600"/>
          </a:xfrm>
        </p:spPr>
        <p:txBody>
          <a:bodyPr/>
          <a:lstStyle/>
          <a:p>
            <a:pPr eaLnBrk="1" hangingPunct="1"/>
            <a:r>
              <a:rPr lang="fr-FR" smtClean="0">
                <a:solidFill>
                  <a:srgbClr val="898989"/>
                </a:solidFill>
              </a:rPr>
              <a:t>La série STMG est proposée dans </a:t>
            </a:r>
            <a:br>
              <a:rPr lang="fr-FR" smtClean="0">
                <a:solidFill>
                  <a:srgbClr val="898989"/>
                </a:solidFill>
              </a:rPr>
            </a:br>
            <a:r>
              <a:rPr lang="fr-FR" smtClean="0">
                <a:solidFill>
                  <a:srgbClr val="898989"/>
                </a:solidFill>
              </a:rPr>
              <a:t>31 lycées de l’académie</a:t>
            </a:r>
          </a:p>
        </p:txBody>
      </p:sp>
      <p:pic>
        <p:nvPicPr>
          <p:cNvPr id="3076"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5"/>
          <p:cNvSpPr>
            <a:spLocks noGrp="1"/>
          </p:cNvSpPr>
          <p:nvPr>
            <p:ph type="title"/>
          </p:nvPr>
        </p:nvSpPr>
        <p:spPr/>
        <p:txBody>
          <a:bodyPr/>
          <a:lstStyle/>
          <a:p>
            <a:pPr algn="r" eaLnBrk="1" hangingPunct="1"/>
            <a:r>
              <a:rPr lang="fr-FR" smtClean="0"/>
              <a:t>La nouvelle série STMG</a:t>
            </a:r>
          </a:p>
        </p:txBody>
      </p:sp>
      <p:sp>
        <p:nvSpPr>
          <p:cNvPr id="4099" name="Espace réservé du contenu 6"/>
          <p:cNvSpPr>
            <a:spLocks noGrp="1"/>
          </p:cNvSpPr>
          <p:nvPr>
            <p:ph idx="1"/>
          </p:nvPr>
        </p:nvSpPr>
        <p:spPr/>
        <p:txBody>
          <a:bodyPr/>
          <a:lstStyle/>
          <a:p>
            <a:pPr marL="0" indent="0" algn="ctr" eaLnBrk="1" hangingPunct="1">
              <a:buFont typeface="Arial" panose="020B0604020202020204" pitchFamily="34" charset="0"/>
              <a:buNone/>
            </a:pPr>
            <a:endParaRPr lang="fr-FR" smtClean="0"/>
          </a:p>
          <a:p>
            <a:pPr marL="0" indent="0" algn="ctr" eaLnBrk="1" hangingPunct="1">
              <a:buFont typeface="Arial" panose="020B0604020202020204" pitchFamily="34" charset="0"/>
              <a:buNone/>
            </a:pPr>
            <a:r>
              <a:rPr lang="fr-FR" sz="3000" smtClean="0"/>
              <a:t>Un objet d’étude privilégié :</a:t>
            </a:r>
            <a:endParaRPr lang="fr-FR" sz="3000" b="1" smtClean="0"/>
          </a:p>
          <a:p>
            <a:pPr marL="0" indent="0" algn="ctr" eaLnBrk="1" hangingPunct="1">
              <a:buFont typeface="Arial" panose="020B0604020202020204" pitchFamily="34" charset="0"/>
              <a:buNone/>
            </a:pPr>
            <a:r>
              <a:rPr lang="fr-FR" sz="4800" b="1" smtClean="0"/>
              <a:t>les groupes humains en action autour d’un projet commun</a:t>
            </a:r>
          </a:p>
          <a:p>
            <a:pPr marL="0" indent="0" algn="ctr" eaLnBrk="1" hangingPunct="1">
              <a:buFont typeface="Arial" panose="020B0604020202020204" pitchFamily="34" charset="0"/>
              <a:buNone/>
            </a:pPr>
            <a:endParaRPr lang="fr-FR" sz="2800" b="1" smtClean="0"/>
          </a:p>
          <a:p>
            <a:pPr marL="0" indent="0" algn="ctr" eaLnBrk="1" hangingPunct="1">
              <a:buFont typeface="Arial" panose="020B0604020202020204" pitchFamily="34" charset="0"/>
              <a:buNone/>
            </a:pPr>
            <a:r>
              <a:rPr lang="fr-FR" sz="3000" smtClean="0"/>
              <a:t>On étudie </a:t>
            </a:r>
            <a:r>
              <a:rPr lang="fr-FR" sz="3000" b="1" smtClean="0"/>
              <a:t>le fonctionnement des organisations</a:t>
            </a:r>
            <a:r>
              <a:rPr lang="fr-FR" sz="3000" smtClean="0"/>
              <a:t> : entreprises, organisations publiques, associations</a:t>
            </a:r>
          </a:p>
          <a:p>
            <a:pPr marL="0" indent="0" algn="ctr" eaLnBrk="1" hangingPunct="1">
              <a:buFont typeface="Arial" panose="020B0604020202020204" pitchFamily="34" charset="0"/>
              <a:buNone/>
            </a:pPr>
            <a:endParaRPr lang="fr-FR" sz="3000" smtClean="0"/>
          </a:p>
          <a:p>
            <a:pPr marL="0" indent="0" algn="ctr" eaLnBrk="1" hangingPunct="1">
              <a:buFont typeface="Arial" panose="020B0604020202020204" pitchFamily="34" charset="0"/>
              <a:buNone/>
            </a:pPr>
            <a:endParaRPr lang="fr-FR" sz="3000" smtClean="0"/>
          </a:p>
        </p:txBody>
      </p:sp>
      <p:pic>
        <p:nvPicPr>
          <p:cNvPr id="4100"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
          <p:cNvSpPr>
            <a:spLocks noGrp="1"/>
          </p:cNvSpPr>
          <p:nvPr>
            <p:ph type="title"/>
          </p:nvPr>
        </p:nvSpPr>
        <p:spPr/>
        <p:txBody>
          <a:bodyPr/>
          <a:lstStyle/>
          <a:p>
            <a:pPr algn="r" eaLnBrk="1" hangingPunct="1"/>
            <a:r>
              <a:rPr lang="fr-FR" smtClean="0"/>
              <a:t>La nouvelle série STMG</a:t>
            </a:r>
          </a:p>
        </p:txBody>
      </p:sp>
      <p:sp>
        <p:nvSpPr>
          <p:cNvPr id="3" name="Espace réservé du contenu 2"/>
          <p:cNvSpPr>
            <a:spLocks noGrp="1"/>
          </p:cNvSpPr>
          <p:nvPr>
            <p:ph idx="1"/>
          </p:nvPr>
        </p:nvSpPr>
        <p:spPr/>
        <p:txBody>
          <a:bodyPr>
            <a:normAutofit lnSpcReduction="10000"/>
          </a:bodyPr>
          <a:lstStyle/>
          <a:p>
            <a:pPr marL="0" indent="0" algn="ctr" eaLnBrk="1" hangingPunct="1">
              <a:lnSpc>
                <a:spcPct val="80000"/>
              </a:lnSpc>
              <a:buFont typeface="Arial" charset="0"/>
              <a:buNone/>
              <a:defRPr/>
            </a:pPr>
            <a:endParaRPr lang="fr-FR" sz="3000" smtClean="0"/>
          </a:p>
          <a:p>
            <a:pPr marL="0" indent="0" algn="ctr" eaLnBrk="1" hangingPunct="1">
              <a:lnSpc>
                <a:spcPct val="80000"/>
              </a:lnSpc>
              <a:buFont typeface="Arial" charset="0"/>
              <a:buNone/>
              <a:defRPr/>
            </a:pPr>
            <a:r>
              <a:rPr lang="fr-FR" sz="3000" smtClean="0"/>
              <a:t>Dans une organisation :</a:t>
            </a:r>
          </a:p>
          <a:p>
            <a:pPr marL="0" indent="0" algn="ctr" eaLnBrk="1" hangingPunct="1">
              <a:lnSpc>
                <a:spcPct val="80000"/>
              </a:lnSpc>
              <a:buFont typeface="Arial" charset="0"/>
              <a:buNone/>
              <a:defRPr/>
            </a:pPr>
            <a:r>
              <a:rPr lang="fr-FR" sz="3000" smtClean="0"/>
              <a:t>On pilote </a:t>
            </a:r>
            <a:r>
              <a:rPr lang="fr-FR" sz="3000" b="1" smtClean="0"/>
              <a:t>un projet</a:t>
            </a:r>
            <a:r>
              <a:rPr lang="fr-FR" sz="3000" smtClean="0"/>
              <a:t> (management)</a:t>
            </a:r>
          </a:p>
          <a:p>
            <a:pPr marL="0" indent="0" algn="ctr" eaLnBrk="1" hangingPunct="1">
              <a:lnSpc>
                <a:spcPct val="80000"/>
              </a:lnSpc>
              <a:buFont typeface="Arial" charset="0"/>
              <a:buNone/>
              <a:defRPr/>
            </a:pPr>
            <a:r>
              <a:rPr lang="fr-FR" sz="3000" smtClean="0"/>
              <a:t>En prenant en compte le </a:t>
            </a:r>
            <a:r>
              <a:rPr lang="fr-FR" sz="3000" b="1" smtClean="0"/>
              <a:t>contexte</a:t>
            </a:r>
            <a:r>
              <a:rPr lang="fr-FR" sz="3000" smtClean="0"/>
              <a:t> économique et juridique :</a:t>
            </a:r>
          </a:p>
          <a:p>
            <a:pPr marL="0" indent="0" algn="ctr" eaLnBrk="1" hangingPunct="1">
              <a:lnSpc>
                <a:spcPct val="80000"/>
              </a:lnSpc>
              <a:buFont typeface="Arial" charset="0"/>
              <a:buNone/>
              <a:defRPr/>
            </a:pPr>
            <a:r>
              <a:rPr lang="fr-FR" sz="3000" smtClean="0"/>
              <a:t>Économique ; juridique (économie, droit)</a:t>
            </a:r>
          </a:p>
          <a:p>
            <a:pPr marL="0" indent="0" algn="ctr" eaLnBrk="1" hangingPunct="1">
              <a:lnSpc>
                <a:spcPct val="80000"/>
              </a:lnSpc>
              <a:buFont typeface="Arial" charset="0"/>
              <a:buNone/>
              <a:defRPr/>
            </a:pPr>
            <a:endParaRPr lang="fr-FR" sz="3000" smtClean="0"/>
          </a:p>
          <a:p>
            <a:pPr marL="0" indent="0" algn="ctr" eaLnBrk="1" hangingPunct="1">
              <a:lnSpc>
                <a:spcPct val="80000"/>
              </a:lnSpc>
              <a:buFont typeface="Arial" charset="0"/>
              <a:buNone/>
              <a:defRPr/>
            </a:pPr>
            <a:r>
              <a:rPr lang="fr-FR" sz="3000" smtClean="0"/>
              <a:t>En mobilisant différents </a:t>
            </a:r>
            <a:r>
              <a:rPr lang="fr-FR" sz="3000" b="1" smtClean="0"/>
              <a:t>savoirs</a:t>
            </a:r>
            <a:r>
              <a:rPr lang="fr-FR" sz="3000" smtClean="0"/>
              <a:t> (sciences de gestion):</a:t>
            </a:r>
          </a:p>
          <a:p>
            <a:pPr marL="0" indent="0" algn="ctr" eaLnBrk="1" hangingPunct="1">
              <a:lnSpc>
                <a:spcPct val="80000"/>
              </a:lnSpc>
              <a:buFont typeface="Arial" charset="0"/>
              <a:buNone/>
              <a:defRPr/>
            </a:pPr>
            <a:r>
              <a:rPr lang="fr-FR" sz="3000" smtClean="0"/>
              <a:t>Mercatique ; communication et ressources humaines ; informatique ; finance</a:t>
            </a:r>
          </a:p>
        </p:txBody>
      </p:sp>
      <p:pic>
        <p:nvPicPr>
          <p:cNvPr id="512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5"/>
          <p:cNvSpPr>
            <a:spLocks noGrp="1"/>
          </p:cNvSpPr>
          <p:nvPr>
            <p:ph type="title"/>
          </p:nvPr>
        </p:nvSpPr>
        <p:spPr/>
        <p:txBody>
          <a:bodyPr/>
          <a:lstStyle/>
          <a:p>
            <a:pPr algn="r" eaLnBrk="1" hangingPunct="1"/>
            <a:r>
              <a:rPr lang="fr-FR" smtClean="0"/>
              <a:t>La nouvelle série STMG</a:t>
            </a:r>
          </a:p>
        </p:txBody>
      </p:sp>
      <p:sp>
        <p:nvSpPr>
          <p:cNvPr id="6147" name="Espace réservé du contenu 6"/>
          <p:cNvSpPr>
            <a:spLocks noGrp="1"/>
          </p:cNvSpPr>
          <p:nvPr>
            <p:ph idx="1"/>
          </p:nvPr>
        </p:nvSpPr>
        <p:spPr/>
        <p:txBody>
          <a:bodyPr/>
          <a:lstStyle/>
          <a:p>
            <a:pPr marL="0" indent="0" algn="ctr" eaLnBrk="1" hangingPunct="1">
              <a:buFont typeface="Arial" panose="020B0604020202020204" pitchFamily="34" charset="0"/>
              <a:buNone/>
            </a:pPr>
            <a:endParaRPr lang="fr-FR" sz="3000" smtClean="0"/>
          </a:p>
          <a:p>
            <a:pPr marL="0" indent="0" algn="ctr" eaLnBrk="1" hangingPunct="1">
              <a:buFont typeface="Arial" panose="020B0604020202020204" pitchFamily="34" charset="0"/>
              <a:buNone/>
            </a:pPr>
            <a:r>
              <a:rPr lang="fr-FR" sz="3000" smtClean="0"/>
              <a:t>Pour étudier</a:t>
            </a:r>
            <a:br>
              <a:rPr lang="fr-FR" sz="3000" smtClean="0"/>
            </a:br>
            <a:r>
              <a:rPr lang="fr-FR" sz="3000" b="1" smtClean="0"/>
              <a:t>les organisations</a:t>
            </a:r>
          </a:p>
          <a:p>
            <a:pPr marL="0" indent="0" algn="ctr" eaLnBrk="1" hangingPunct="1">
              <a:buFont typeface="Arial" panose="020B0604020202020204" pitchFamily="34" charset="0"/>
              <a:buNone/>
            </a:pPr>
            <a:endParaRPr lang="fr-FR" sz="3000" smtClean="0"/>
          </a:p>
          <a:p>
            <a:pPr marL="0" indent="0" algn="ctr" eaLnBrk="1" hangingPunct="1">
              <a:buFont typeface="Arial" panose="020B0604020202020204" pitchFamily="34" charset="0"/>
              <a:buNone/>
            </a:pPr>
            <a:r>
              <a:rPr lang="fr-FR" sz="3000" smtClean="0"/>
              <a:t>On adopte une </a:t>
            </a:r>
            <a:r>
              <a:rPr lang="fr-FR" sz="3000" b="1" smtClean="0"/>
              <a:t>démarche pédagogique</a:t>
            </a:r>
          </a:p>
          <a:p>
            <a:pPr marL="0" indent="0" algn="ctr" eaLnBrk="1" hangingPunct="1">
              <a:buFont typeface="Arial" panose="020B0604020202020204" pitchFamily="34" charset="0"/>
              <a:buNone/>
            </a:pPr>
            <a:r>
              <a:rPr lang="fr-FR" sz="3000" smtClean="0"/>
              <a:t>Qui part de l’observation d’une </a:t>
            </a:r>
            <a:r>
              <a:rPr lang="fr-FR" sz="3000" b="1" smtClean="0"/>
              <a:t>organisation réelle</a:t>
            </a:r>
            <a:r>
              <a:rPr lang="fr-FR" sz="3000" smtClean="0"/>
              <a:t> pour repérer les principes sous-jacents en </a:t>
            </a:r>
            <a:r>
              <a:rPr lang="fr-FR" sz="3000" b="1" smtClean="0"/>
              <a:t>management</a:t>
            </a:r>
            <a:r>
              <a:rPr lang="fr-FR" sz="3000" smtClean="0"/>
              <a:t> et en </a:t>
            </a:r>
            <a:r>
              <a:rPr lang="fr-FR" sz="3000" b="1" smtClean="0"/>
              <a:t>gestion</a:t>
            </a:r>
          </a:p>
        </p:txBody>
      </p:sp>
      <p:pic>
        <p:nvPicPr>
          <p:cNvPr id="6148"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5"/>
          <p:cNvSpPr>
            <a:spLocks noGrp="1"/>
          </p:cNvSpPr>
          <p:nvPr>
            <p:ph type="title"/>
          </p:nvPr>
        </p:nvSpPr>
        <p:spPr/>
        <p:txBody>
          <a:bodyPr/>
          <a:lstStyle/>
          <a:p>
            <a:pPr algn="r" eaLnBrk="1" hangingPunct="1"/>
            <a:r>
              <a:rPr lang="fr-FR" smtClean="0"/>
              <a:t>La nouvelle série STMG</a:t>
            </a:r>
          </a:p>
        </p:txBody>
      </p:sp>
      <p:sp>
        <p:nvSpPr>
          <p:cNvPr id="7171" name="Espace réservé du contenu 6"/>
          <p:cNvSpPr>
            <a:spLocks noGrp="1"/>
          </p:cNvSpPr>
          <p:nvPr>
            <p:ph idx="1"/>
          </p:nvPr>
        </p:nvSpPr>
        <p:spPr/>
        <p:txBody>
          <a:bodyPr/>
          <a:lstStyle/>
          <a:p>
            <a:pPr marL="0" indent="0" algn="ctr" eaLnBrk="1" hangingPunct="1">
              <a:buFont typeface="Arial" panose="020B0604020202020204" pitchFamily="34" charset="0"/>
              <a:buNone/>
            </a:pPr>
            <a:endParaRPr lang="fr-FR" sz="3000" smtClean="0"/>
          </a:p>
          <a:p>
            <a:pPr marL="0" indent="0" algn="ctr" eaLnBrk="1" hangingPunct="1">
              <a:buFont typeface="Arial" panose="020B0604020202020204" pitchFamily="34" charset="0"/>
              <a:buNone/>
            </a:pPr>
            <a:r>
              <a:rPr lang="fr-FR" sz="3000" smtClean="0"/>
              <a:t>Voyons un exemple d’observation d’une organisation…</a:t>
            </a:r>
          </a:p>
        </p:txBody>
      </p:sp>
      <p:pic>
        <p:nvPicPr>
          <p:cNvPr id="717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180022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ChangeArrowheads="1"/>
          </p:cNvSpPr>
          <p:nvPr/>
        </p:nvSpPr>
        <p:spPr bwMode="auto">
          <a:xfrm>
            <a:off x="3086100" y="338138"/>
            <a:ext cx="6183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800" b="1">
                <a:solidFill>
                  <a:schemeClr val="bg1"/>
                </a:solidFill>
                <a:latin typeface="Calibri" panose="020F0502020204030204" pitchFamily="34" charset="0"/>
              </a:rPr>
              <a:t>Un chantier de rénovation de logements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179388" y="115888"/>
            <a:ext cx="72009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000" b="1">
                <a:solidFill>
                  <a:schemeClr val="bg1"/>
                </a:solidFill>
                <a:latin typeface="Calibri" panose="020F0502020204030204" pitchFamily="34" charset="0"/>
              </a:rPr>
              <a:t>On observe  la variété des organisations mobilisées sur ce projet : entreprises spécialisées (de la démolition à la ventilation) maître d’ouvrage, maître d’œuvre, bureau de contrôle, collectivités publiques …</a:t>
            </a:r>
            <a:r>
              <a:rPr lang="fr-FR" b="1"/>
              <a:t>.</a:t>
            </a:r>
            <a:endParaRPr lang="fr-FR" sz="2000" b="1">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5"/>
          <p:cNvSpPr>
            <a:spLocks noChangeArrowheads="1"/>
          </p:cNvSpPr>
          <p:nvPr/>
        </p:nvSpPr>
        <p:spPr bwMode="auto">
          <a:xfrm>
            <a:off x="468313" y="123825"/>
            <a:ext cx="7991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sz="2000" b="1">
                <a:solidFill>
                  <a:schemeClr val="bg1"/>
                </a:solidFill>
                <a:latin typeface="Calibri" panose="020F0502020204030204" pitchFamily="34" charset="0"/>
              </a:rPr>
              <a:t>Ce chantier de réfection dépend d’une décision de management (rôle de l’architecte) et également du contexte économique (marché du logement, pouvoir d’achat …) du contexte juridique (il faut un propriétaire, un permis de construire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283</TotalTime>
  <Words>460</Words>
  <Application>Microsoft Office PowerPoint</Application>
  <PresentationFormat>On-screen Show (4:3)</PresentationFormat>
  <Paragraphs>81</Paragraphs>
  <Slides>18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Thème Office</vt:lpstr>
      <vt:lpstr>Se former en Management et  Gestion des organisations  Information pour l’orientation en lycée général et technologique</vt:lpstr>
      <vt:lpstr>La nouvelle série Sciences et Technologies du Management et de la Gestion</vt:lpstr>
      <vt:lpstr>La nouvelle série STMG</vt:lpstr>
      <vt:lpstr>La nouvelle série STMG</vt:lpstr>
      <vt:lpstr>La nouvelle série STMG</vt:lpstr>
      <vt:lpstr>La nouvelle série STMG</vt:lpstr>
      <vt:lpstr>PowerPoint Presentation</vt:lpstr>
      <vt:lpstr>PowerPoint Presentation</vt:lpstr>
      <vt:lpstr>PowerPoint Presentation</vt:lpstr>
      <vt:lpstr>La nouvelle série STMG</vt:lpstr>
      <vt:lpstr>La nouvelle série STMG</vt:lpstr>
      <vt:lpstr>La nouvelle série STMG</vt:lpstr>
      <vt:lpstr>STMG du lycée technologique vers le post-baccalauréat : métiers et formations</vt:lpstr>
      <vt:lpstr>Les métiers de demain</vt:lpstr>
      <vt:lpstr>Les formations</vt:lpstr>
      <vt:lpstr>Après le bac STMG</vt:lpstr>
      <vt:lpstr>Les poursuites d’études</vt:lpstr>
      <vt:lpstr>Les poursuites d’études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nouvelle série Sciences et Technologies du Management et de la Gestion</dc:title>
  <dc:creator>GArnould</dc:creator>
  <cp:lastModifiedBy>Olivier DELARUE</cp:lastModifiedBy>
  <cp:revision>27</cp:revision>
  <dcterms:created xsi:type="dcterms:W3CDTF">2013-01-10T10:30:09Z</dcterms:created>
  <dcterms:modified xsi:type="dcterms:W3CDTF">2013-02-01T12:38:33Z</dcterms:modified>
</cp:coreProperties>
</file>