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 id="2147484033" r:id="rId2"/>
    <p:sldMasterId id="2147484045" r:id="rId3"/>
  </p:sldMasterIdLst>
  <p:notesMasterIdLst>
    <p:notesMasterId r:id="rId26"/>
  </p:notesMasterIdLst>
  <p:handoutMasterIdLst>
    <p:handoutMasterId r:id="rId27"/>
  </p:handoutMasterIdLst>
  <p:sldIdLst>
    <p:sldId id="256" r:id="rId4"/>
    <p:sldId id="271" r:id="rId5"/>
    <p:sldId id="288" r:id="rId6"/>
    <p:sldId id="286" r:id="rId7"/>
    <p:sldId id="276" r:id="rId8"/>
    <p:sldId id="282" r:id="rId9"/>
    <p:sldId id="284" r:id="rId10"/>
    <p:sldId id="272" r:id="rId11"/>
    <p:sldId id="287" r:id="rId12"/>
    <p:sldId id="266" r:id="rId13"/>
    <p:sldId id="267" r:id="rId14"/>
    <p:sldId id="289" r:id="rId15"/>
    <p:sldId id="277" r:id="rId16"/>
    <p:sldId id="279" r:id="rId17"/>
    <p:sldId id="290" r:id="rId18"/>
    <p:sldId id="278" r:id="rId19"/>
    <p:sldId id="280" r:id="rId20"/>
    <p:sldId id="291" r:id="rId21"/>
    <p:sldId id="262" r:id="rId22"/>
    <p:sldId id="281" r:id="rId23"/>
    <p:sldId id="292" r:id="rId24"/>
    <p:sldId id="293" r:id="rId25"/>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67971" autoAdjust="0"/>
  </p:normalViewPr>
  <p:slideViewPr>
    <p:cSldViewPr>
      <p:cViewPr varScale="1">
        <p:scale>
          <a:sx n="32" d="100"/>
          <a:sy n="32" d="100"/>
        </p:scale>
        <p:origin x="16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defTabSz="914236">
              <a:defRPr sz="1200"/>
            </a:lvl1pPr>
          </a:lstStyle>
          <a:p>
            <a:pPr>
              <a:defRPr/>
            </a:pPr>
            <a:endParaRPr lang="fr-FR"/>
          </a:p>
        </p:txBody>
      </p:sp>
      <p:sp>
        <p:nvSpPr>
          <p:cNvPr id="5120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defTabSz="914236">
              <a:defRPr sz="1200"/>
            </a:lvl1pPr>
          </a:lstStyle>
          <a:p>
            <a:pPr>
              <a:defRPr/>
            </a:pPr>
            <a:endParaRPr lang="fr-FR"/>
          </a:p>
        </p:txBody>
      </p:sp>
      <p:sp>
        <p:nvSpPr>
          <p:cNvPr id="51204"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b" anchorCtr="0" compatLnSpc="1">
            <a:prstTxWarp prst="textNoShape">
              <a:avLst/>
            </a:prstTxWarp>
          </a:bodyPr>
          <a:lstStyle>
            <a:lvl1pPr defTabSz="914236">
              <a:defRPr sz="1200"/>
            </a:lvl1pPr>
          </a:lstStyle>
          <a:p>
            <a:pPr>
              <a:defRPr/>
            </a:pPr>
            <a:endParaRPr lang="fr-FR"/>
          </a:p>
        </p:txBody>
      </p:sp>
      <p:sp>
        <p:nvSpPr>
          <p:cNvPr id="51205"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b" anchorCtr="0" compatLnSpc="1">
            <a:prstTxWarp prst="textNoShape">
              <a:avLst/>
            </a:prstTxWarp>
          </a:bodyPr>
          <a:lstStyle>
            <a:lvl1pPr algn="r" defTabSz="914236">
              <a:defRPr sz="1200"/>
            </a:lvl1pPr>
          </a:lstStyle>
          <a:p>
            <a:pPr>
              <a:defRPr/>
            </a:pPr>
            <a:fld id="{EB0C537C-86C6-4BEF-8276-795CA5849314}" type="slidenum">
              <a:rPr lang="fr-FR"/>
              <a:pPr>
                <a:defRPr/>
              </a:pPr>
              <a:t>‹#›</a:t>
            </a:fld>
            <a:endParaRPr lang="fr-FR"/>
          </a:p>
        </p:txBody>
      </p:sp>
    </p:spTree>
    <p:extLst>
      <p:ext uri="{BB962C8B-B14F-4D97-AF65-F5344CB8AC3E}">
        <p14:creationId xmlns:p14="http://schemas.microsoft.com/office/powerpoint/2010/main" val="17670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B2AF89C-F811-4682-81F4-7E05F3369BEF}" type="datetimeFigureOut">
              <a:rPr lang="fr-FR" smtClean="0"/>
              <a:t>12/12/2012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6B306C7-0310-4BEB-A721-E4C7008A0232}" type="slidenum">
              <a:rPr lang="fr-FR" smtClean="0"/>
              <a:t>‹#›</a:t>
            </a:fld>
            <a:endParaRPr lang="fr-FR"/>
          </a:p>
        </p:txBody>
      </p:sp>
    </p:spTree>
    <p:extLst>
      <p:ext uri="{BB962C8B-B14F-4D97-AF65-F5344CB8AC3E}">
        <p14:creationId xmlns:p14="http://schemas.microsoft.com/office/powerpoint/2010/main" val="10063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diaporama</a:t>
            </a:r>
            <a:r>
              <a:rPr lang="fr-FR" baseline="0" dirty="0" smtClean="0"/>
              <a:t> s’adresse prioritairement aux élèves de première de la série STMG qui ont à choisir une spécialité pour l’enseignement spécifique de 6h en terminale dans la perspective de poursuivre des études et de préparer un métier.</a:t>
            </a:r>
          </a:p>
          <a:p>
            <a:endParaRPr lang="fr-FR" baseline="0" dirty="0" smtClean="0"/>
          </a:p>
          <a:p>
            <a:r>
              <a:rPr lang="fr-FR" baseline="0" dirty="0" smtClean="0"/>
              <a:t>32 lycées de l’académie proposent la série STMG. Du nord au sud : à Wissembourg, Bouxwiller, Haguenau, Bischwiller, Saverne, Molsheim, Strasbourg, Erstein, Barr, Sélestat, Ribeauvillé, Colmar, Munster, Guebwiller, Thann, Mulhouse, Altkirch, Saint-Louis.</a:t>
            </a:r>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1</a:t>
            </a:fld>
            <a:endParaRPr lang="fr-FR"/>
          </a:p>
        </p:txBody>
      </p:sp>
    </p:spTree>
    <p:extLst>
      <p:ext uri="{BB962C8B-B14F-4D97-AF65-F5344CB8AC3E}">
        <p14:creationId xmlns:p14="http://schemas.microsoft.com/office/powerpoint/2010/main" val="227998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12</a:t>
            </a:fld>
            <a:endParaRPr lang="fr-FR"/>
          </a:p>
        </p:txBody>
      </p:sp>
    </p:spTree>
    <p:extLst>
      <p:ext uri="{BB962C8B-B14F-4D97-AF65-F5344CB8AC3E}">
        <p14:creationId xmlns:p14="http://schemas.microsoft.com/office/powerpoint/2010/main" val="163200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15</a:t>
            </a:fld>
            <a:endParaRPr lang="fr-FR"/>
          </a:p>
        </p:txBody>
      </p:sp>
    </p:spTree>
    <p:extLst>
      <p:ext uri="{BB962C8B-B14F-4D97-AF65-F5344CB8AC3E}">
        <p14:creationId xmlns:p14="http://schemas.microsoft.com/office/powerpoint/2010/main" val="163200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18</a:t>
            </a:fld>
            <a:endParaRPr lang="fr-FR"/>
          </a:p>
        </p:txBody>
      </p:sp>
    </p:spTree>
    <p:extLst>
      <p:ext uri="{BB962C8B-B14F-4D97-AF65-F5344CB8AC3E}">
        <p14:creationId xmlns:p14="http://schemas.microsoft.com/office/powerpoint/2010/main" val="163200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21</a:t>
            </a:fld>
            <a:endParaRPr lang="fr-FR"/>
          </a:p>
        </p:txBody>
      </p:sp>
    </p:spTree>
    <p:extLst>
      <p:ext uri="{BB962C8B-B14F-4D97-AF65-F5344CB8AC3E}">
        <p14:creationId xmlns:p14="http://schemas.microsoft.com/office/powerpoint/2010/main" val="163200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baccalauréat</a:t>
            </a:r>
            <a:r>
              <a:rPr lang="fr-FR" baseline="0" dirty="0" smtClean="0"/>
              <a:t> STMG n’est pas une fin en soi, il prépare une poursuite d’études réussies. </a:t>
            </a:r>
          </a:p>
          <a:p>
            <a:endParaRPr lang="fr-FR" baseline="0" dirty="0" smtClean="0"/>
          </a:p>
          <a:p>
            <a:r>
              <a:rPr lang="fr-FR" baseline="0" dirty="0" smtClean="0"/>
              <a:t>Etudes courtes à bac + 2 en BTS ou DUT suivies souvent d’une licence professionnelle, laquelle est souvent proposée en alternance. C’est là une voie efficace d’insertion professionnelle rapide mais progressive.</a:t>
            </a:r>
          </a:p>
          <a:p>
            <a:endParaRPr lang="fr-FR" baseline="0" dirty="0" smtClean="0"/>
          </a:p>
          <a:p>
            <a:r>
              <a:rPr lang="fr-FR" dirty="0" smtClean="0"/>
              <a:t>Etudes</a:t>
            </a:r>
            <a:r>
              <a:rPr lang="fr-FR" baseline="0" dirty="0" smtClean="0"/>
              <a:t> longues au-delà de bac + 2, jusqu’à bac + 5, notamment avec les classes préparatoires spécifiques pour les bacheliers STMG : Economique et Commerciale voie technologique (ECT) ; préparation à l’expertise comptable avec le Diplôme de comptabilité et de gestion (DCG) puis le Diplôme supérieur de comptabilité et de gestion (DSCG).</a:t>
            </a:r>
          </a:p>
          <a:p>
            <a:endParaRPr lang="fr-FR" baseline="0" dirty="0" smtClean="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2</a:t>
            </a:fld>
            <a:endParaRPr lang="fr-FR"/>
          </a:p>
        </p:txBody>
      </p:sp>
    </p:spTree>
    <p:extLst>
      <p:ext uri="{BB962C8B-B14F-4D97-AF65-F5344CB8AC3E}">
        <p14:creationId xmlns:p14="http://schemas.microsoft.com/office/powerpoint/2010/main" val="424240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études</a:t>
            </a:r>
            <a:r>
              <a:rPr lang="fr-FR" sz="1200" b="1" kern="1200" baseline="0" dirty="0" smtClean="0">
                <a:solidFill>
                  <a:schemeClr val="tx1"/>
                </a:solidFill>
                <a:effectLst/>
                <a:latin typeface="+mn-lt"/>
                <a:ea typeface="+mn-ea"/>
                <a:cs typeface="+mn-cs"/>
              </a:rPr>
              <a:t> possibles avec un bac STMG</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Attention : les bulletins scolaires de première et de terminale ainsi que les résultats au bac STMG (notes et mention) sont déterminants pour accéder aux formations puis aux emplois.</a:t>
            </a:r>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BTS et DUT tertiaires </a:t>
            </a:r>
            <a:r>
              <a:rPr lang="fr-FR" b="1" dirty="0" smtClean="0"/>
              <a:t>(bleu clair)</a:t>
            </a:r>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 dominante administrative</a:t>
            </a:r>
          </a:p>
          <a:p>
            <a:pPr lvl="0"/>
            <a:endParaRPr lang="fr-FR" sz="1200" b="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Assistant de gestion PME-PMI</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Assistant de Manager</a:t>
            </a:r>
            <a:endParaRPr lang="fr-FR" dirty="0" smtClean="0"/>
          </a:p>
          <a:p>
            <a:r>
              <a:rPr lang="fr-FR" dirty="0" smtClean="0"/>
              <a:t>DUT Carrières juridiques</a:t>
            </a:r>
          </a:p>
          <a:p>
            <a:r>
              <a:rPr lang="fr-FR" dirty="0" smtClean="0"/>
              <a:t>DUT Gestion administrative et commerciale</a:t>
            </a:r>
          </a:p>
          <a:p>
            <a:r>
              <a:rPr lang="fr-FR" dirty="0" smtClean="0"/>
              <a:t>DUT Gestion des entreprises et des administrations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DUT Information-communication</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A dominante commerciale</a:t>
            </a:r>
            <a:endParaRPr lang="fr-FR" sz="120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Commerce international</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Communication</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Management des unités commerciales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Négociation et relation client</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Technico-commercial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DUT Techniques de commercialisation</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 dominante Gestion et Informatique</a:t>
            </a:r>
            <a:endParaRPr lang="fr-FR" sz="120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Comptabilité et gestion des organisations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Services informatiques aux organisations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DUT Services et Réseaux de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DUT Statistique et informatique décisionnelle</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 dominante sectorielle</a:t>
            </a:r>
            <a:endParaRPr lang="fr-FR" sz="120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Animations et gestion touristiques locales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Banque</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Économie sociale et familiale</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Hôtellerie</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Notariat</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Transport</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Professions Immobilières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Ventes et Productions Touristiques</a:t>
            </a:r>
          </a:p>
          <a:p>
            <a:r>
              <a:rPr lang="fr-FR" dirty="0" smtClean="0"/>
              <a:t>DUT Gestion logistique et transport</a:t>
            </a:r>
          </a:p>
          <a:p>
            <a:endParaRPr lang="fr-FR" dirty="0" smtClean="0"/>
          </a:p>
          <a:p>
            <a:r>
              <a:rPr lang="fr-FR" dirty="0" smtClean="0"/>
              <a:t>Etablissements</a:t>
            </a:r>
            <a:r>
              <a:rPr lang="fr-FR" baseline="0" dirty="0" smtClean="0"/>
              <a:t> d’accueil : les lycées et les IUT de l’académie</a:t>
            </a:r>
            <a:endParaRPr lang="fr-FR" dirty="0" smtClean="0"/>
          </a:p>
          <a:p>
            <a:endParaRPr lang="fr-FR" baseline="0" dirty="0" smtClean="0"/>
          </a:p>
          <a:p>
            <a:endParaRPr lang="fr-FR" baseline="0" dirty="0" smtClean="0"/>
          </a:p>
          <a:p>
            <a:r>
              <a:rPr lang="fr-FR" b="1" baseline="0" dirty="0" smtClean="0"/>
              <a:t>Les classes prépa (bleu foncé dans le schéma)</a:t>
            </a:r>
          </a:p>
          <a:p>
            <a:endParaRPr lang="fr-FR" baseline="0" dirty="0" smtClean="0"/>
          </a:p>
          <a:p>
            <a:r>
              <a:rPr lang="fr-FR" sz="1200" b="0" i="1" kern="1200" dirty="0" smtClean="0">
                <a:solidFill>
                  <a:schemeClr val="tx1"/>
                </a:solidFill>
                <a:effectLst/>
                <a:latin typeface="+mn-lt"/>
                <a:ea typeface="+mn-ea"/>
                <a:cs typeface="+mn-cs"/>
              </a:rPr>
              <a:t>CPGE ECT</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La classe préparatoire aux</a:t>
            </a:r>
            <a:r>
              <a:rPr lang="fr-FR" sz="1200" b="0" i="0" kern="1200" baseline="0" dirty="0" smtClean="0">
                <a:solidFill>
                  <a:schemeClr val="tx1"/>
                </a:solidFill>
                <a:effectLst/>
                <a:latin typeface="+mn-lt"/>
                <a:ea typeface="+mn-ea"/>
                <a:cs typeface="+mn-cs"/>
              </a:rPr>
              <a:t> grandes écoles (CPGE) Économique et Commerciale voie Technologique (</a:t>
            </a:r>
            <a:r>
              <a:rPr lang="fr-FR" sz="1200" b="0" i="0" kern="1200" dirty="0" smtClean="0">
                <a:solidFill>
                  <a:schemeClr val="tx1"/>
                </a:solidFill>
                <a:effectLst/>
                <a:latin typeface="+mn-lt"/>
                <a:ea typeface="+mn-ea"/>
                <a:cs typeface="+mn-cs"/>
              </a:rPr>
              <a:t>ECT) a pour originalité d’être une voie d’excellence ouverte aux seuls bacheliers STMG (toutes spécialités confondues).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Elle prépare aux concours d’entrée aux grandes écoles de commerce et de gestion.</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Cette classe ECT propose</a:t>
            </a:r>
            <a:r>
              <a:rPr lang="fr-FR" sz="1200" b="0" i="0" kern="1200" baseline="0" dirty="0" smtClean="0">
                <a:solidFill>
                  <a:schemeClr val="tx1"/>
                </a:solidFill>
                <a:effectLst/>
                <a:latin typeface="+mn-lt"/>
                <a:ea typeface="+mn-ea"/>
                <a:cs typeface="+mn-cs"/>
              </a:rPr>
              <a:t> u</a:t>
            </a:r>
            <a:r>
              <a:rPr lang="fr-FR" sz="1200" b="0" i="0" kern="1200" dirty="0" smtClean="0">
                <a:solidFill>
                  <a:schemeClr val="tx1"/>
                </a:solidFill>
                <a:effectLst/>
                <a:latin typeface="+mn-lt"/>
                <a:ea typeface="+mn-ea"/>
                <a:cs typeface="+mn-cs"/>
              </a:rPr>
              <a:t>ne formation orientée vers la valorisation des points forts des bacheliers STMG (économie, droit, gestion) doublée d’un travail de soutien dans les matières plus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générales : en mathématique et culture générale, une remise à niveau est mise en place. Par ailleurs, un horaire renforcé est prévu en langues vivantes pour atteindre le niveau des concours.</a:t>
            </a:r>
          </a:p>
          <a:p>
            <a:r>
              <a:rPr lang="fr-FR" sz="1200" b="0" i="0" kern="1200" dirty="0" smtClean="0">
                <a:solidFill>
                  <a:schemeClr val="tx1"/>
                </a:solidFill>
                <a:effectLst/>
                <a:latin typeface="+mn-lt"/>
                <a:ea typeface="+mn-ea"/>
                <a:cs typeface="+mn-cs"/>
              </a:rPr>
              <a:t>Des jeux de coefficients différents sont appliqués selon les écoles de commerce. Lors des concours, les coefficients des matières techniques représentent entre 30 et 50% du total et celui de l’épreuve d’entretien individuel est très fort. Ces deux aspects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valorisent les étudiants issus des bacs STMG offrant très souvent une plus grande maturité et plus de recul vis-à-vis du monde des entreprises que leurs concurrents issus des formations classiques.</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Les classes</a:t>
            </a:r>
            <a:r>
              <a:rPr lang="fr-FR" sz="1200" b="0" i="0" kern="1200" baseline="0" dirty="0" smtClean="0">
                <a:solidFill>
                  <a:schemeClr val="tx1"/>
                </a:solidFill>
                <a:effectLst/>
                <a:latin typeface="+mn-lt"/>
                <a:ea typeface="+mn-ea"/>
                <a:cs typeface="+mn-cs"/>
              </a:rPr>
              <a:t> préparatoires ATS (Adaptation Technicien Supérieur) permettent de rallier une école de commerce depuis un BTS ou un DUT.</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DCG – DSCG (bleu foncé à droite du</a:t>
            </a:r>
            <a:r>
              <a:rPr lang="fr-FR" sz="1200" b="0" i="1" kern="1200" baseline="0" dirty="0" smtClean="0">
                <a:solidFill>
                  <a:schemeClr val="tx1"/>
                </a:solidFill>
                <a:effectLst/>
                <a:latin typeface="+mn-lt"/>
                <a:ea typeface="+mn-ea"/>
                <a:cs typeface="+mn-cs"/>
              </a:rPr>
              <a:t> schéma)</a:t>
            </a:r>
            <a:endParaRPr lang="fr-FR" sz="1200" b="0" i="1"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Diplôme de Comptabilité et de Gestion (DCG) a le grade de Licence et permet de poursuivre les études vers l'expertise comptable dans le cadre du Diplôme Supérieur de Comptabilité et de Gestion (DSCG) ou d’un Master (cycle universitaire complémentaire) ou de s'engager dans la vie active.</a:t>
            </a:r>
          </a:p>
          <a:p>
            <a:r>
              <a:rPr lang="fr-FR" sz="1200" b="0" i="0" kern="1200" dirty="0" smtClean="0">
                <a:solidFill>
                  <a:schemeClr val="tx1"/>
                </a:solidFill>
                <a:effectLst/>
                <a:latin typeface="+mn-lt"/>
                <a:ea typeface="+mn-ea"/>
                <a:cs typeface="+mn-cs"/>
              </a:rPr>
              <a:t>Les étudiants qui choisissent cette voie préparent une Licence de Comptabilité Gestion dans une classe préparatoire à faible effectif et bénéficient d’un encadrement personnalisé.</a:t>
            </a:r>
          </a:p>
          <a:p>
            <a:r>
              <a:rPr lang="fr-FR" sz="1200" b="0" i="0" kern="1200" dirty="0" smtClean="0">
                <a:solidFill>
                  <a:schemeClr val="tx1"/>
                </a:solidFill>
                <a:effectLst/>
                <a:latin typeface="+mn-lt"/>
                <a:ea typeface="+mn-ea"/>
                <a:cs typeface="+mn-cs"/>
              </a:rPr>
              <a:t>Cette licence s’inscrit dans la filière L M D (licence master, doctorat)</a:t>
            </a:r>
          </a:p>
          <a:p>
            <a:r>
              <a:rPr lang="fr-FR" sz="1200" b="0" i="0" kern="1200" dirty="0" smtClean="0">
                <a:solidFill>
                  <a:schemeClr val="tx1"/>
                </a:solidFill>
                <a:effectLst/>
                <a:latin typeface="+mn-lt"/>
                <a:ea typeface="+mn-ea"/>
                <a:cs typeface="+mn-cs"/>
              </a:rPr>
              <a:t>- Le niveau L permet d’obtenir en 3 ans (L1, L2, L3) le DCG Diplôme de Comptabilité et de Gestion</a:t>
            </a:r>
          </a:p>
          <a:p>
            <a:r>
              <a:rPr lang="fr-FR" sz="1200" b="0" i="0" kern="1200" dirty="0" smtClean="0">
                <a:solidFill>
                  <a:schemeClr val="tx1"/>
                </a:solidFill>
                <a:effectLst/>
                <a:latin typeface="+mn-lt"/>
                <a:ea typeface="+mn-ea"/>
                <a:cs typeface="+mn-cs"/>
              </a:rPr>
              <a:t>- Le niveau M permet d'obtenir en 2 ans (M1, M2) le DSCG : Diplôme Supérieur de Comptabilité et de Gestion</a:t>
            </a:r>
          </a:p>
          <a:p>
            <a:r>
              <a:rPr lang="fr-FR" sz="1200" b="0" i="0" kern="1200" dirty="0" smtClean="0">
                <a:solidFill>
                  <a:schemeClr val="tx1"/>
                </a:solidFill>
                <a:effectLst/>
                <a:latin typeface="+mn-lt"/>
                <a:ea typeface="+mn-ea"/>
                <a:cs typeface="+mn-cs"/>
              </a:rPr>
              <a:t>- Le niveau D permet d'obtenir après un stage de 3 ans le DEC : Diplôme d'Expert Comptable</a:t>
            </a:r>
          </a:p>
          <a:p>
            <a:endParaRPr lang="fr-FR" baseline="0" dirty="0" smtClean="0"/>
          </a:p>
          <a:p>
            <a:r>
              <a:rPr lang="fr-FR" baseline="0" dirty="0" smtClean="0"/>
              <a:t>Etablissements d’accueil : le lycée René Cassin à Strasbourg et le lycée Camille </a:t>
            </a:r>
            <a:r>
              <a:rPr lang="fr-FR" baseline="0" dirty="0" err="1" smtClean="0"/>
              <a:t>See</a:t>
            </a:r>
            <a:r>
              <a:rPr lang="fr-FR" baseline="0" dirty="0" smtClean="0"/>
              <a:t> à Colmar</a:t>
            </a:r>
          </a:p>
          <a:p>
            <a:endParaRPr lang="fr-FR" baseline="0" dirty="0" smtClean="0"/>
          </a:p>
          <a:p>
            <a:endParaRPr lang="fr-FR" baseline="0" dirty="0" smtClean="0"/>
          </a:p>
          <a:p>
            <a:r>
              <a:rPr lang="fr-FR" sz="1200" b="0" i="1" kern="1200" dirty="0" smtClean="0">
                <a:solidFill>
                  <a:schemeClr val="tx1"/>
                </a:solidFill>
                <a:effectLst/>
                <a:latin typeface="+mn-lt"/>
                <a:ea typeface="+mn-ea"/>
                <a:cs typeface="+mn-cs"/>
              </a:rPr>
              <a:t>Les classes préparatoires au concours d’entrée à l’ENS de Cachan</a:t>
            </a:r>
          </a:p>
          <a:p>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Ces classes préparent en priorité au concours d’entrée à l’ENS Cachan en deux ans. Mais elles constituent</a:t>
            </a:r>
          </a:p>
          <a:p>
            <a:r>
              <a:rPr lang="fr-FR" sz="1200" b="0" i="0" kern="1200" dirty="0" smtClean="0">
                <a:solidFill>
                  <a:schemeClr val="tx1"/>
                </a:solidFill>
                <a:effectLst/>
                <a:latin typeface="+mn-lt"/>
                <a:ea typeface="+mn-ea"/>
                <a:cs typeface="+mn-cs"/>
              </a:rPr>
              <a:t>également une préparation privilégiée pour de nombreux concours administratifs ou pour l’entrée dans une école</a:t>
            </a:r>
          </a:p>
          <a:p>
            <a:r>
              <a:rPr lang="fr-FR" sz="1200" b="0" i="0" kern="1200" dirty="0" smtClean="0">
                <a:solidFill>
                  <a:schemeClr val="tx1"/>
                </a:solidFill>
                <a:effectLst/>
                <a:latin typeface="+mn-lt"/>
                <a:ea typeface="+mn-ea"/>
                <a:cs typeface="+mn-cs"/>
              </a:rPr>
              <a:t>de commerce. Leur spécificité réside dans leur étroite collaboration avec l’université.</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Certaines de ces classes préparatoires n’accueillent que des titulaires d’un bac général.</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D’autres classes sont </a:t>
            </a:r>
            <a:r>
              <a:rPr lang="fr-FR" sz="1200" b="1" i="0" kern="1200" dirty="0" smtClean="0">
                <a:solidFill>
                  <a:schemeClr val="tx1"/>
                </a:solidFill>
                <a:effectLst/>
                <a:latin typeface="+mn-lt"/>
                <a:ea typeface="+mn-ea"/>
                <a:cs typeface="+mn-cs"/>
              </a:rPr>
              <a:t>réservées aux bacheliers STMG</a:t>
            </a:r>
            <a:r>
              <a:rPr lang="fr-FR" sz="1200" b="0" i="0" kern="1200" dirty="0" smtClean="0">
                <a:solidFill>
                  <a:schemeClr val="tx1"/>
                </a:solidFill>
                <a:effectLst/>
                <a:latin typeface="+mn-lt"/>
                <a:ea typeface="+mn-ea"/>
                <a:cs typeface="+mn-cs"/>
              </a:rPr>
              <a:t> (elles ont été créées pour permettre aux élèves de poursuivre leurs études à l’université avec de très bonnes chances de réussite) ; d’autres encore accueillent les deux types de bacheliers.</a:t>
            </a:r>
          </a:p>
          <a:p>
            <a:endParaRPr lang="fr-FR" dirty="0" smtClean="0"/>
          </a:p>
          <a:p>
            <a:r>
              <a:rPr lang="fr-FR" baseline="0" dirty="0" smtClean="0"/>
              <a:t>Etablissements d’accueil : le lycée René Cassin avec l’université de Strasbourg</a:t>
            </a:r>
            <a:r>
              <a:rPr lang="fr-FR" dirty="0" smtClean="0"/>
              <a:t/>
            </a:r>
            <a:br>
              <a:rPr lang="fr-FR" dirty="0" smtClean="0"/>
            </a:br>
            <a:endParaRPr lang="fr-FR" baseline="0" dirty="0" smtClean="0"/>
          </a:p>
          <a:p>
            <a:endParaRPr lang="fr-FR" baseline="0" dirty="0" smtClean="0"/>
          </a:p>
          <a:p>
            <a:r>
              <a:rPr lang="fr-FR" b="1" baseline="0" dirty="0" smtClean="0">
                <a:solidFill>
                  <a:srgbClr val="00B050"/>
                </a:solidFill>
              </a:rPr>
              <a:t>Les Licences et Masters  (couleur verte)</a:t>
            </a:r>
          </a:p>
          <a:p>
            <a:endParaRPr lang="fr-FR" baseline="0" dirty="0" smtClean="0"/>
          </a:p>
          <a:p>
            <a:r>
              <a:rPr lang="fr-FR" baseline="0" dirty="0" smtClean="0"/>
              <a:t>Etudes longues également avec les licences générales en Economie-Gestion. Voici, par exemple, les formations proposées par la faculté des sciences économiques de Strasbourg (2012) :</a:t>
            </a:r>
          </a:p>
          <a:p>
            <a:endParaRPr lang="fr-FR" baseline="0" dirty="0" smtClean="0"/>
          </a:p>
          <a:p>
            <a:pPr marL="171450" indent="-171450">
              <a:buFont typeface="Arial" pitchFamily="34" charset="0"/>
              <a:buChar char="•"/>
            </a:pPr>
            <a:r>
              <a:rPr lang="fr-FR" dirty="0" smtClean="0"/>
              <a:t>une licence mention Economie-Gestion avec deux parcours : Gestion et Economie (trois options : Analyse économique, Economie quantitative et Actuariat)</a:t>
            </a:r>
          </a:p>
          <a:p>
            <a:pPr marL="171450" indent="-171450">
              <a:buFont typeface="Arial" pitchFamily="34" charset="0"/>
              <a:buChar char="•"/>
            </a:pPr>
            <a:r>
              <a:rPr lang="fr-FR" dirty="0" smtClean="0"/>
              <a:t>une licence mention Mathématiques-Economie</a:t>
            </a:r>
          </a:p>
          <a:p>
            <a:pPr marL="171450" indent="-171450">
              <a:buFont typeface="Arial" pitchFamily="34" charset="0"/>
              <a:buChar char="•"/>
            </a:pPr>
            <a:r>
              <a:rPr lang="fr-FR" dirty="0" smtClean="0"/>
              <a:t>une licence professionnelle mention Economie-Gestion spécialité Management des entreprises par la qualité</a:t>
            </a:r>
          </a:p>
          <a:p>
            <a:pPr marL="171450" indent="-171450">
              <a:buFont typeface="Arial" pitchFamily="34" charset="0"/>
              <a:buChar char="•"/>
            </a:pPr>
            <a:r>
              <a:rPr lang="fr-FR" dirty="0" smtClean="0"/>
              <a:t>un master mention Analyse et politiques économiques avec 3 spécialités : Economie et management de l'innovation, Macroéconomie et politiques européennes, Statistique et économétrie</a:t>
            </a:r>
          </a:p>
          <a:p>
            <a:pPr marL="171450" indent="-171450">
              <a:buFont typeface="Arial" pitchFamily="34" charset="0"/>
              <a:buChar char="•"/>
            </a:pPr>
            <a:r>
              <a:rPr lang="fr-FR" dirty="0" smtClean="0"/>
              <a:t>un master mention Finance avec 4 spécialités : Finance d'entreprise et pratique des marchés financiers, Gestion financière de la banque, Gestion juridique et financière, Actuariat et gestion du risque</a:t>
            </a:r>
          </a:p>
          <a:p>
            <a:pPr marL="171450" indent="-171450">
              <a:buFont typeface="Arial" pitchFamily="34" charset="0"/>
              <a:buChar char="•"/>
            </a:pPr>
            <a:r>
              <a:rPr lang="fr-FR" dirty="0" smtClean="0"/>
              <a:t>un master mention Management des projets et des organisations avec 3 spécialités : Production, logistique, innovation, Management des projets internationaux, Qualité</a:t>
            </a:r>
          </a:p>
          <a:p>
            <a:pPr marL="171450" indent="-171450">
              <a:buFont typeface="Arial" pitchFamily="34" charset="0"/>
              <a:buChar char="•"/>
            </a:pPr>
            <a:r>
              <a:rPr lang="fr-FR" dirty="0" smtClean="0"/>
              <a:t>un master mention Science, technologie et société</a:t>
            </a:r>
          </a:p>
          <a:p>
            <a:pPr marL="171450" indent="-171450">
              <a:buFont typeface="Arial" pitchFamily="34" charset="0"/>
              <a:buChar char="•"/>
            </a:pPr>
            <a:r>
              <a:rPr lang="fr-FR" dirty="0" smtClean="0"/>
              <a:t>deux préparations à des concours : CAPES Sciences économiques et sociales et CAPET Economie-Gestion</a:t>
            </a:r>
          </a:p>
          <a:p>
            <a:endParaRPr lang="fr-FR" dirty="0" smtClean="0"/>
          </a:p>
          <a:p>
            <a:r>
              <a:rPr lang="fr-FR" dirty="0" smtClean="0"/>
              <a:t>Etablissement d’accueil : Université de Strasbourg</a:t>
            </a:r>
            <a:r>
              <a:rPr lang="fr-FR" baseline="0" dirty="0" smtClean="0"/>
              <a:t> – pôle Economie-Gestion</a:t>
            </a:r>
          </a:p>
          <a:p>
            <a:endParaRPr lang="fr-FR" dirty="0" smtClean="0"/>
          </a:p>
          <a:p>
            <a:endParaRPr lang="fr-FR" dirty="0" smtClean="0"/>
          </a:p>
          <a:p>
            <a:r>
              <a:rPr lang="fr-FR" sz="1200" b="1" i="0" kern="1200" dirty="0" smtClean="0">
                <a:solidFill>
                  <a:schemeClr val="tx1"/>
                </a:solidFill>
                <a:effectLst/>
                <a:latin typeface="+mn-lt"/>
                <a:ea typeface="+mn-ea"/>
                <a:cs typeface="+mn-cs"/>
              </a:rPr>
              <a:t>EGC</a:t>
            </a:r>
            <a:r>
              <a:rPr lang="fr-FR" sz="1200" b="0" i="0" kern="1200" dirty="0" smtClean="0">
                <a:solidFill>
                  <a:schemeClr val="tx1"/>
                </a:solidFill>
                <a:effectLst/>
                <a:latin typeface="+mn-lt"/>
                <a:ea typeface="+mn-ea"/>
                <a:cs typeface="+mn-cs"/>
              </a:rPr>
              <a:t> est un réseau d'écoles de commerce et gestion</a:t>
            </a:r>
            <a:r>
              <a:rPr lang="fr-FR" sz="1200" b="0" i="0" kern="1200" baseline="0" dirty="0" smtClean="0">
                <a:solidFill>
                  <a:schemeClr val="tx1"/>
                </a:solidFill>
                <a:effectLst/>
                <a:latin typeface="+mn-lt"/>
                <a:ea typeface="+mn-ea"/>
                <a:cs typeface="+mn-cs"/>
              </a:rPr>
              <a:t> (http://www.bachelor-egc.fr)</a:t>
            </a:r>
          </a:p>
          <a:p>
            <a:endParaRPr lang="fr-FR" dirty="0" smtClean="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3</a:t>
            </a:fld>
            <a:endParaRPr lang="fr-FR"/>
          </a:p>
        </p:txBody>
      </p:sp>
    </p:spTree>
    <p:extLst>
      <p:ext uri="{BB962C8B-B14F-4D97-AF65-F5344CB8AC3E}">
        <p14:creationId xmlns:p14="http://schemas.microsoft.com/office/powerpoint/2010/main" val="58087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L’horaire de la classe de terminale</a:t>
            </a:r>
            <a:r>
              <a:rPr lang="fr-FR" baseline="0" dirty="0" smtClean="0"/>
              <a:t> STMG est composé pour moitié d’enseignements dans le domaine de la gestion des organisations et de leur environnement économique et juridique  (Management et enseignement de spécialité, Economie et Droit). L’autre moitié est constituée des enseignements fondamentaux en Mathématiques, Histoire-Géographie, langues vivantes, Philosophie et Education physique et sportive.</a:t>
            </a:r>
          </a:p>
          <a:p>
            <a:r>
              <a:rPr lang="fr-FR" baseline="0" dirty="0" smtClean="0"/>
              <a:t>L’accompagnement personnalisé en classe de terminale prend appui sur l’enseignement de spécialité.</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4</a:t>
            </a:fld>
            <a:endParaRPr lang="fr-FR"/>
          </a:p>
        </p:txBody>
      </p:sp>
    </p:spTree>
    <p:extLst>
      <p:ext uri="{BB962C8B-B14F-4D97-AF65-F5344CB8AC3E}">
        <p14:creationId xmlns:p14="http://schemas.microsoft.com/office/powerpoint/2010/main" val="221619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5</a:t>
            </a:fld>
            <a:endParaRPr lang="fr-FR"/>
          </a:p>
        </p:txBody>
      </p:sp>
    </p:spTree>
    <p:extLst>
      <p:ext uri="{BB962C8B-B14F-4D97-AF65-F5344CB8AC3E}">
        <p14:creationId xmlns:p14="http://schemas.microsoft.com/office/powerpoint/2010/main" val="279856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b="1" dirty="0" smtClean="0">
                <a:solidFill>
                  <a:srgbClr val="0070C0"/>
                </a:solidFill>
              </a:rPr>
              <a:t>Comment choisir une spécialité ?</a:t>
            </a:r>
          </a:p>
          <a:p>
            <a:pPr lvl="1" eaLnBrk="1" hangingPunct="1"/>
            <a:r>
              <a:rPr lang="fr-FR" dirty="0" smtClean="0"/>
              <a:t>En fonction de vos goûts, de vos projets, de votre motivation</a:t>
            </a:r>
          </a:p>
          <a:p>
            <a:pPr lvl="1" eaLnBrk="1" hangingPunct="1"/>
            <a:endParaRPr lang="fr-FR" dirty="0" smtClean="0"/>
          </a:p>
          <a:p>
            <a:pPr lvl="1" eaLnBrk="1" hangingPunct="1"/>
            <a:r>
              <a:rPr lang="fr-FR" dirty="0" smtClean="0"/>
              <a:t>Avoir envie de,</a:t>
            </a:r>
            <a:r>
              <a:rPr lang="fr-FR" baseline="0" dirty="0" smtClean="0"/>
              <a:t> avoir le projet de, avoir la volonté et les moyens de ses ambitions. Il ne faut pas choisir une spécialité par défaut, parce qu’on n’a pas envie de faire les autres spécialités.</a:t>
            </a:r>
            <a:endParaRPr lang="fr-FR" dirty="0" smtClean="0"/>
          </a:p>
          <a:p>
            <a:pPr lvl="1" eaLnBrk="1" hangingPunct="1"/>
            <a:endParaRPr lang="fr-FR" dirty="0" smtClean="0"/>
          </a:p>
          <a:p>
            <a:pPr lvl="1" eaLnBrk="1" hangingPunct="1"/>
            <a:endParaRPr lang="fr-FR" dirty="0" smtClean="0"/>
          </a:p>
          <a:p>
            <a:pPr eaLnBrk="1" hangingPunct="1"/>
            <a:r>
              <a:rPr lang="fr-FR" b="1" dirty="0" smtClean="0">
                <a:solidFill>
                  <a:srgbClr val="0070C0"/>
                </a:solidFill>
              </a:rPr>
              <a:t>Y a-t-il une spécialité plus difficile que les autres </a:t>
            </a:r>
            <a:r>
              <a:rPr lang="fr-FR" dirty="0" smtClean="0">
                <a:solidFill>
                  <a:srgbClr val="0070C0"/>
                </a:solidFill>
              </a:rPr>
              <a:t>?</a:t>
            </a:r>
          </a:p>
          <a:p>
            <a:pPr lvl="1" eaLnBrk="1" hangingPunct="1"/>
            <a:r>
              <a:rPr lang="fr-FR" dirty="0" smtClean="0"/>
              <a:t>Non, un </a:t>
            </a:r>
            <a:r>
              <a:rPr lang="fr-FR" b="1" dirty="0" smtClean="0"/>
              <a:t>travail sérieux et régulier</a:t>
            </a:r>
            <a:r>
              <a:rPr lang="fr-FR" dirty="0" smtClean="0"/>
              <a:t> est toujours</a:t>
            </a:r>
            <a:r>
              <a:rPr lang="fr-FR" b="1" dirty="0" smtClean="0"/>
              <a:t> </a:t>
            </a:r>
            <a:r>
              <a:rPr lang="fr-FR" dirty="0" smtClean="0"/>
              <a:t>indispensable</a:t>
            </a:r>
          </a:p>
          <a:p>
            <a:pPr lvl="1" eaLnBrk="1" hangingPunct="1"/>
            <a:endParaRPr lang="fr-FR" dirty="0" smtClean="0"/>
          </a:p>
          <a:p>
            <a:pPr lvl="1" eaLnBrk="1" hangingPunct="1"/>
            <a:r>
              <a:rPr lang="fr-FR" dirty="0" smtClean="0"/>
              <a:t>Il faut être prêt à faire un effort réel pour réussir</a:t>
            </a:r>
            <a:r>
              <a:rPr lang="fr-FR" baseline="0" dirty="0" smtClean="0"/>
              <a:t> vraiment et bien préparer son avenir.</a:t>
            </a:r>
            <a:endParaRPr lang="fr-FR" dirty="0" smtClean="0"/>
          </a:p>
          <a:p>
            <a:pPr lvl="1" eaLnBrk="1" hangingPunct="1"/>
            <a:endParaRPr lang="fr-FR" dirty="0" smtClean="0"/>
          </a:p>
          <a:p>
            <a:pPr eaLnBrk="1" hangingPunct="1"/>
            <a:r>
              <a:rPr lang="fr-FR" b="1" dirty="0" smtClean="0">
                <a:solidFill>
                  <a:srgbClr val="0070C0"/>
                </a:solidFill>
              </a:rPr>
              <a:t>Y a-t-il plus de possibilités de poursuite d’études dans une des spécialités ?</a:t>
            </a:r>
          </a:p>
          <a:p>
            <a:pPr lvl="1" eaLnBrk="1" hangingPunct="1"/>
            <a:r>
              <a:rPr lang="fr-FR" dirty="0" smtClean="0"/>
              <a:t>Non, les 4 spécialités permettent de conduire à toutes les études, c’est la </a:t>
            </a:r>
            <a:r>
              <a:rPr lang="fr-FR" b="1" dirty="0" smtClean="0"/>
              <a:t>qualité du bulletin </a:t>
            </a:r>
            <a:r>
              <a:rPr lang="fr-FR" dirty="0" smtClean="0"/>
              <a:t>scolaire qui compte</a:t>
            </a:r>
          </a:p>
          <a:p>
            <a:pPr lvl="1" eaLnBrk="1" hangingPunct="1"/>
            <a:endParaRPr lang="fr-FR"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smtClean="0"/>
              <a:t>Au-delà de l’indispensable réussite au bac, ce qui</a:t>
            </a:r>
            <a:r>
              <a:rPr lang="fr-FR" baseline="0" dirty="0" smtClean="0"/>
              <a:t> est déterminant pour poursuivre et réussir des études, ce sont les notes et remarques dans les bulletins scolaires ; c’est aussi l’obtention d’une mention au bac : Assez bien, Bien ou Très bien pour pouvoir être </a:t>
            </a:r>
            <a:r>
              <a:rPr lang="fr-FR" baseline="0" dirty="0" err="1" smtClean="0"/>
              <a:t>sélectionné-e</a:t>
            </a:r>
            <a:r>
              <a:rPr lang="fr-FR" baseline="0" dirty="0" smtClean="0"/>
              <a:t> en classe prépa, BTS ou DUT et pour pouvoir réussir en licence puis master.</a:t>
            </a:r>
            <a:endParaRPr lang="fr-FR" dirty="0" smtClean="0"/>
          </a:p>
          <a:p>
            <a:pPr lvl="1" eaLnBrk="1" hangingPunct="1"/>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6</a:t>
            </a:fld>
            <a:endParaRPr lang="fr-FR"/>
          </a:p>
        </p:txBody>
      </p:sp>
    </p:spTree>
    <p:extLst>
      <p:ext uri="{BB962C8B-B14F-4D97-AF65-F5344CB8AC3E}">
        <p14:creationId xmlns:p14="http://schemas.microsoft.com/office/powerpoint/2010/main" val="40119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a:t>
            </a:r>
            <a:r>
              <a:rPr lang="fr-FR" baseline="0" dirty="0" smtClean="0"/>
              <a:t> faut choisir une spécialité parce que :</a:t>
            </a:r>
          </a:p>
          <a:p>
            <a:endParaRPr lang="fr-FR" baseline="0" dirty="0" smtClean="0"/>
          </a:p>
          <a:p>
            <a:pPr marL="171450" indent="-171450">
              <a:buFontTx/>
              <a:buChar char="-"/>
            </a:pPr>
            <a:r>
              <a:rPr lang="fr-FR" baseline="0" dirty="0" smtClean="0"/>
              <a:t>J’envisage plus tard de faire mon métier dans ce domaine, je vise un emploi particulier</a:t>
            </a:r>
          </a:p>
          <a:p>
            <a:pPr marL="171450" indent="-171450">
              <a:buFontTx/>
              <a:buChar char="-"/>
            </a:pPr>
            <a:r>
              <a:rPr lang="fr-FR" baseline="0" dirty="0" smtClean="0"/>
              <a:t>J’ai envie de découvrir ce domaine même si je n’en fait pas nécessairement mon métier plus tard</a:t>
            </a:r>
          </a:p>
          <a:p>
            <a:pPr marL="171450" indent="-171450">
              <a:buFontTx/>
              <a:buChar char="-"/>
            </a:pPr>
            <a:r>
              <a:rPr lang="fr-FR" baseline="0" dirty="0" smtClean="0"/>
              <a:t>J’ai prouvé en classe de première que mes résultats me permettent de réussir</a:t>
            </a:r>
          </a:p>
          <a:p>
            <a:pPr marL="171450" indent="-171450">
              <a:buFontTx/>
              <a:buChar char="-"/>
            </a:pPr>
            <a:endParaRPr lang="fr-FR" baseline="0" dirty="0" smtClean="0"/>
          </a:p>
          <a:p>
            <a:pPr marL="0" indent="0">
              <a:buFontTx/>
              <a:buNone/>
            </a:pPr>
            <a:r>
              <a:rPr lang="fr-FR" baseline="0" dirty="0" smtClean="0"/>
              <a:t>Il ne faut pas choisir une spécialité parce que :</a:t>
            </a:r>
          </a:p>
          <a:p>
            <a:pPr marL="0" indent="0">
              <a:buFontTx/>
              <a:buNone/>
            </a:pPr>
            <a:endParaRPr lang="fr-FR" baseline="0" dirty="0" smtClean="0"/>
          </a:p>
          <a:p>
            <a:pPr marL="171450" indent="-171450">
              <a:buFontTx/>
              <a:buChar char="-"/>
            </a:pPr>
            <a:r>
              <a:rPr lang="fr-FR" baseline="0" dirty="0" smtClean="0"/>
              <a:t>On me dit qu’elle est plus facile ou moins difficile que les autres spécialités</a:t>
            </a:r>
          </a:p>
          <a:p>
            <a:pPr marL="171450" indent="-171450">
              <a:buFontTx/>
              <a:buChar char="-"/>
            </a:pPr>
            <a:r>
              <a:rPr lang="fr-FR" baseline="0" dirty="0" smtClean="0"/>
              <a:t>On me dit qu’on obtient le bac plus facilement</a:t>
            </a:r>
          </a:p>
          <a:p>
            <a:pPr marL="171450" indent="-171450">
              <a:buFontTx/>
              <a:buChar char="-"/>
            </a:pPr>
            <a:r>
              <a:rPr lang="fr-FR" baseline="0" dirty="0" smtClean="0"/>
              <a:t>La spécialité que je voudrais suivre n’est pas proposée dans mon établissement, je devrais aller dans un autre établissement</a:t>
            </a:r>
          </a:p>
          <a:p>
            <a:pPr marL="171450" indent="-171450">
              <a:buFontTx/>
              <a:buChar char="-"/>
            </a:pPr>
            <a:endParaRPr lang="fr-FR" baseline="0"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7</a:t>
            </a:fld>
            <a:endParaRPr lang="fr-FR"/>
          </a:p>
        </p:txBody>
      </p:sp>
    </p:spTree>
    <p:extLst>
      <p:ext uri="{BB962C8B-B14F-4D97-AF65-F5344CB8AC3E}">
        <p14:creationId xmlns:p14="http://schemas.microsoft.com/office/powerpoint/2010/main" val="185136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L’accès à l’enseignement de spécialité se fait dans la limite des places disponibles.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Dans le</a:t>
            </a:r>
            <a:r>
              <a:rPr lang="fr-FR" baseline="0" dirty="0" smtClean="0"/>
              <a:t> but de proposer aux élèves un choix de spécialités diversifié, les quatre spécialités sont proposées dans chacun des 6 bassins de l’académie : nord Alsace, centre Bas-Rhin, Strasbourg, centre Haut-Rhin, Mulhouse et sud Alsace.</a:t>
            </a:r>
            <a:endParaRPr lang="fr-FR" dirty="0" smtClean="0"/>
          </a:p>
          <a:p>
            <a:endParaRPr lang="fr-FR" dirty="0" smtClean="0"/>
          </a:p>
          <a:p>
            <a:r>
              <a:rPr lang="fr-FR" dirty="0" smtClean="0"/>
              <a:t>Dans</a:t>
            </a:r>
            <a:r>
              <a:rPr lang="fr-FR" baseline="0" dirty="0" smtClean="0"/>
              <a:t> la limite des places disponibles : c</a:t>
            </a:r>
            <a:r>
              <a:rPr lang="fr-FR" dirty="0" smtClean="0"/>
              <a:t>eci</a:t>
            </a:r>
            <a:r>
              <a:rPr lang="fr-FR" baseline="0" dirty="0" smtClean="0"/>
              <a:t> impose d’équilibrer le mieux possible les flux vers les spécialités de terminale proposées dans chaque établissement, le conseil de classe de fin de classe de première tient compte du choix des élèves, de leur appétences et de leur investissement en classe.</a:t>
            </a:r>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8</a:t>
            </a:fld>
            <a:endParaRPr lang="fr-FR"/>
          </a:p>
        </p:txBody>
      </p:sp>
    </p:spTree>
    <p:extLst>
      <p:ext uri="{BB962C8B-B14F-4D97-AF65-F5344CB8AC3E}">
        <p14:creationId xmlns:p14="http://schemas.microsoft.com/office/powerpoint/2010/main" val="37542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t>11</a:t>
            </a:fld>
            <a:endParaRPr lang="fr-FR"/>
          </a:p>
        </p:txBody>
      </p:sp>
    </p:spTree>
    <p:extLst>
      <p:ext uri="{BB962C8B-B14F-4D97-AF65-F5344CB8AC3E}">
        <p14:creationId xmlns:p14="http://schemas.microsoft.com/office/powerpoint/2010/main" val="69480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7159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402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53088" y="131763"/>
            <a:ext cx="1439862" cy="5889625"/>
          </a:xfrm>
        </p:spPr>
        <p:txBody>
          <a:bodyPr vert="eaVert"/>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1331913" y="131763"/>
            <a:ext cx="4168775" cy="58896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33406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p:grpSpPr>
        <p:sp>
          <p:nvSpPr>
            <p:cNvPr id="5" name="Freeform 10"/>
            <p:cNvSpPr>
              <a:spLocks/>
            </p:cNvSpPr>
            <p:nvPr userDrawn="1"/>
          </p:nvSpPr>
          <p:spPr bwMode="gray">
            <a:xfrm>
              <a:off x="0" y="2251"/>
              <a:ext cx="5760" cy="966"/>
            </a:xfrm>
            <a:custGeom>
              <a:avLst/>
              <a:gdLst/>
              <a:ahLst/>
              <a:cxnLst>
                <a:cxn ang="0">
                  <a:pos x="5760" y="0"/>
                </a:cxn>
                <a:cxn ang="0">
                  <a:pos x="0" y="0"/>
                </a:cxn>
                <a:cxn ang="0">
                  <a:pos x="0" y="966"/>
                </a:cxn>
                <a:cxn ang="0">
                  <a:pos x="4834" y="966"/>
                </a:cxn>
                <a:cxn ang="0">
                  <a:pos x="5760" y="434"/>
                </a:cxn>
                <a:cxn ang="0">
                  <a:pos x="5760" y="0"/>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6" name="Rectangle 11"/>
            <p:cNvSpPr>
              <a:spLocks noChangeArrowheads="1"/>
            </p:cNvSpPr>
            <p:nvPr userDrawn="1"/>
          </p:nvSpPr>
          <p:spPr bwMode="gray">
            <a:xfrm>
              <a:off x="0" y="0"/>
              <a:ext cx="5760" cy="2568"/>
            </a:xfrm>
            <a:prstGeom prst="rect">
              <a:avLst/>
            </a:prstGeom>
            <a:solidFill>
              <a:schemeClr val="folHlink"/>
            </a:solidFill>
            <a:ln w="9525">
              <a:noFill/>
              <a:miter lim="800000"/>
              <a:headEnd/>
              <a:tailEnd/>
            </a:ln>
            <a:effectLst/>
          </p:spPr>
          <p:txBody>
            <a:bodyPr wrap="none" anchor="ctr"/>
            <a:lstStyle/>
            <a:p>
              <a:pPr>
                <a:defRPr/>
              </a:pPr>
              <a:endParaRPr lang="fr-FR"/>
            </a:p>
          </p:txBody>
        </p:sp>
      </p:grpSp>
      <p:graphicFrame>
        <p:nvGraphicFramePr>
          <p:cNvPr id="7" name="Object 8"/>
          <p:cNvGraphicFramePr>
            <a:graphicFrameLocks noChangeAspect="1"/>
          </p:cNvGraphicFramePr>
          <p:nvPr/>
        </p:nvGraphicFramePr>
        <p:xfrm>
          <a:off x="3851275" y="5805488"/>
          <a:ext cx="1187450" cy="885825"/>
        </p:xfrm>
        <a:graphic>
          <a:graphicData uri="http://schemas.openxmlformats.org/presentationml/2006/ole">
            <mc:AlternateContent xmlns:mc="http://schemas.openxmlformats.org/markup-compatibility/2006">
              <mc:Choice xmlns:v="urn:schemas-microsoft-com:vml" Requires="v">
                <p:oleObj spid="_x0000_s6203" name="Photo Editor Photo" r:id="rId4" imgW="2971429" imgH="2219635" progId="MSPhotoEd.3">
                  <p:embed/>
                </p:oleObj>
              </mc:Choice>
              <mc:Fallback>
                <p:oleObj name="Photo Editor Photo" r:id="rId4" imgW="2971429" imgH="221963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805488"/>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Grp="1" noChangeArrowheads="1"/>
          </p:cNvSpPr>
          <p:nvPr>
            <p:ph type="ctrTitle"/>
          </p:nvPr>
        </p:nvSpPr>
        <p:spPr>
          <a:xfrm>
            <a:off x="2268538" y="3429000"/>
            <a:ext cx="6191250" cy="1079500"/>
          </a:xfrm>
        </p:spPr>
        <p:txBody>
          <a:bodyPr/>
          <a:lstStyle>
            <a:lvl1pPr>
              <a:defRPr sz="3200"/>
            </a:lvl1pPr>
          </a:lstStyle>
          <a:p>
            <a:r>
              <a:rPr lang="fr-FR" smtClean="0"/>
              <a:t>Modifiez le style du titre</a:t>
            </a:r>
            <a:endParaRPr lang="fr-FR" dirty="0"/>
          </a:p>
        </p:txBody>
      </p:sp>
      <p:sp>
        <p:nvSpPr>
          <p:cNvPr id="6148" name="Rectangle 4"/>
          <p:cNvSpPr>
            <a:spLocks noGrp="1" noChangeArrowheads="1"/>
          </p:cNvSpPr>
          <p:nvPr>
            <p:ph type="subTitle" idx="1"/>
          </p:nvPr>
        </p:nvSpPr>
        <p:spPr>
          <a:xfrm>
            <a:off x="2268538" y="4552950"/>
            <a:ext cx="6191250" cy="315913"/>
          </a:xfrm>
        </p:spPr>
        <p:txBody>
          <a:bodyPr/>
          <a:lstStyle>
            <a:lvl1pPr marL="0" indent="0">
              <a:buFont typeface="Wingdings" charset="2"/>
              <a:buNone/>
              <a:defRPr sz="1100" b="0">
                <a:solidFill>
                  <a:schemeClr val="tx2"/>
                </a:solidFill>
              </a:defRPr>
            </a:lvl1pPr>
          </a:lstStyle>
          <a:p>
            <a:r>
              <a:rPr lang="fr-FR" smtClean="0"/>
              <a:t>Modifiez le style des sous-titres du masque</a:t>
            </a:r>
            <a:endParaRPr lang="fr-FR" dirty="0"/>
          </a:p>
        </p:txBody>
      </p:sp>
    </p:spTree>
    <p:extLst>
      <p:ext uri="{BB962C8B-B14F-4D97-AF65-F5344CB8AC3E}">
        <p14:creationId xmlns:p14="http://schemas.microsoft.com/office/powerpoint/2010/main" val="41503039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55149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36658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2432117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206595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86006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3421429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255907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448025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240030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406843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r>
              <a:rPr lang="fr-FR"/>
              <a:t>Réunion des chefs d’établissement – 8 et 9 novembre 2011 - Page ‹#›</a:t>
            </a:r>
          </a:p>
        </p:txBody>
      </p:sp>
    </p:spTree>
    <p:extLst>
      <p:ext uri="{BB962C8B-B14F-4D97-AF65-F5344CB8AC3E}">
        <p14:creationId xmlns:p14="http://schemas.microsoft.com/office/powerpoint/2010/main" val="213962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12/12/2012</a:t>
            </a:fld>
            <a:endParaRPr lang="en-US" dirty="0">
              <a:solidFill>
                <a:srgbClr val="FFFFFF"/>
              </a:solidFill>
            </a:endParaRP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a:t>
            </a:fld>
            <a:endParaRPr kumimoji="0" lang="en-US" dirty="0">
              <a:solidFill>
                <a:srgbClr val="FFFFFF"/>
              </a:solidFill>
            </a:endParaRPr>
          </a:p>
        </p:txBody>
      </p:sp>
      <p:graphicFrame>
        <p:nvGraphicFramePr>
          <p:cNvPr id="3" name="Objet 2"/>
          <p:cNvGraphicFramePr>
            <a:graphicFrameLocks noChangeAspect="1"/>
          </p:cNvGraphicFramePr>
          <p:nvPr userDrawn="1">
            <p:extLst>
              <p:ext uri="{D42A27DB-BD31-4B8C-83A1-F6EECF244321}">
                <p14:modId xmlns:p14="http://schemas.microsoft.com/office/powerpoint/2010/main" val="31683031"/>
              </p:ext>
            </p:extLst>
          </p:nvPr>
        </p:nvGraphicFramePr>
        <p:xfrm>
          <a:off x="7812360" y="188640"/>
          <a:ext cx="1187450" cy="885825"/>
        </p:xfrm>
        <a:graphic>
          <a:graphicData uri="http://schemas.openxmlformats.org/presentationml/2006/ole">
            <mc:AlternateContent xmlns:mc="http://schemas.openxmlformats.org/markup-compatibility/2006">
              <mc:Choice xmlns:v="urn:schemas-microsoft-com:vml" Requires="v">
                <p:oleObj spid="_x0000_s2108" name="Photo Editor Photo" r:id="rId4" imgW="2971429" imgH="2219635" progId="MSPhotoEd.3">
                  <p:embed/>
                </p:oleObj>
              </mc:Choice>
              <mc:Fallback>
                <p:oleObj name="Photo Editor Photo" r:id="rId4" imgW="2971429" imgH="2219635" progId="MSPhotoEd.3">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188640"/>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graphicFrame>
        <p:nvGraphicFramePr>
          <p:cNvPr id="2" name="Objet 1"/>
          <p:cNvGraphicFramePr>
            <a:graphicFrameLocks noChangeAspect="1"/>
          </p:cNvGraphicFramePr>
          <p:nvPr userDrawn="1">
            <p:extLst>
              <p:ext uri="{D42A27DB-BD31-4B8C-83A1-F6EECF244321}">
                <p14:modId xmlns:p14="http://schemas.microsoft.com/office/powerpoint/2010/main" val="4282832379"/>
              </p:ext>
            </p:extLst>
          </p:nvPr>
        </p:nvGraphicFramePr>
        <p:xfrm>
          <a:off x="7812360" y="5877272"/>
          <a:ext cx="1187450" cy="885825"/>
        </p:xfrm>
        <a:graphic>
          <a:graphicData uri="http://schemas.openxmlformats.org/presentationml/2006/ole">
            <mc:AlternateContent xmlns:mc="http://schemas.openxmlformats.org/markup-compatibility/2006">
              <mc:Choice xmlns:v="urn:schemas-microsoft-com:vml" Requires="v">
                <p:oleObj spid="_x0000_s3132" name="Photo Editor Photo" r:id="rId3" imgW="2971429" imgH="2219635" progId="MSPhotoEd.3">
                  <p:embed/>
                </p:oleObj>
              </mc:Choice>
              <mc:Fallback>
                <p:oleObj name="Photo Editor Photo" r:id="rId3" imgW="2971429" imgH="2219635" progId="MSPhotoEd.3">
                  <p:embed/>
                  <p:pic>
                    <p:nvPicPr>
                      <p:cNvPr id="0"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877272"/>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6" name="Espace réservé du pied de page 5"/>
          <p:cNvSpPr>
            <a:spLocks noGrp="1"/>
          </p:cNvSpPr>
          <p:nvPr>
            <p:ph type="ftr" sz="quarter" idx="11"/>
          </p:nvPr>
        </p:nvSpPr>
        <p:spPr/>
        <p:txBody>
          <a:bodyPr/>
          <a:lstStyle>
            <a:extLst/>
          </a:lstStyle>
          <a:p>
            <a:pPr>
              <a:defRPr/>
            </a:pPr>
            <a:endParaRPr lang="fr-FR"/>
          </a:p>
        </p:txBody>
      </p:sp>
      <p:sp>
        <p:nvSpPr>
          <p:cNvPr id="7" name="Espace réservé du numéro de diapositive 6"/>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8" name="Espace réservé du pied de page 7"/>
          <p:cNvSpPr>
            <a:spLocks noGrp="1"/>
          </p:cNvSpPr>
          <p:nvPr>
            <p:ph type="ftr" sz="quarter" idx="11"/>
          </p:nvPr>
        </p:nvSpPr>
        <p:spPr/>
        <p:txBody>
          <a:bodyPr/>
          <a:lstStyle>
            <a:extLst/>
          </a:lstStyle>
          <a:p>
            <a:pPr>
              <a:defRPr/>
            </a:pPr>
            <a:endParaRPr lang="fr-FR"/>
          </a:p>
        </p:txBody>
      </p:sp>
      <p:sp>
        <p:nvSpPr>
          <p:cNvPr id="9" name="Espace réservé du numéro de diapositive 8"/>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4" name="Espace réservé du pied de page 3"/>
          <p:cNvSpPr>
            <a:spLocks noGrp="1"/>
          </p:cNvSpPr>
          <p:nvPr>
            <p:ph type="ftr" sz="quarter" idx="11"/>
          </p:nvPr>
        </p:nvSpPr>
        <p:spPr/>
        <p:txBody>
          <a:bodyPr/>
          <a:lstStyle>
            <a:extLst/>
          </a:lstStyle>
          <a:p>
            <a:pPr>
              <a:defRPr/>
            </a:pPr>
            <a:endParaRPr lang="fr-FR"/>
          </a:p>
        </p:txBody>
      </p:sp>
      <p:sp>
        <p:nvSpPr>
          <p:cNvPr id="5" name="Espace réservé du numéro de diapositive 4"/>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3" name="Espace réservé du pied de page 2"/>
          <p:cNvSpPr>
            <a:spLocks noGrp="1"/>
          </p:cNvSpPr>
          <p:nvPr>
            <p:ph type="ftr" sz="quarter" idx="11"/>
          </p:nvPr>
        </p:nvSpPr>
        <p:spPr/>
        <p:txBody>
          <a:bodyPr/>
          <a:lstStyle>
            <a:extLst/>
          </a:lstStyle>
          <a:p>
            <a:pPr>
              <a:defRPr/>
            </a:pPr>
            <a:endParaRPr lang="fr-FR"/>
          </a:p>
        </p:txBody>
      </p:sp>
      <p:sp>
        <p:nvSpPr>
          <p:cNvPr id="4" name="Espace réservé du numéro de diapositive 3"/>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graphicFrame>
        <p:nvGraphicFramePr>
          <p:cNvPr id="5" name="Objet 4"/>
          <p:cNvGraphicFramePr>
            <a:graphicFrameLocks noChangeAspect="1"/>
          </p:cNvGraphicFramePr>
          <p:nvPr userDrawn="1">
            <p:extLst>
              <p:ext uri="{D42A27DB-BD31-4B8C-83A1-F6EECF244321}">
                <p14:modId xmlns:p14="http://schemas.microsoft.com/office/powerpoint/2010/main" val="376106340"/>
              </p:ext>
            </p:extLst>
          </p:nvPr>
        </p:nvGraphicFramePr>
        <p:xfrm>
          <a:off x="7812360" y="5877272"/>
          <a:ext cx="1187450" cy="885825"/>
        </p:xfrm>
        <a:graphic>
          <a:graphicData uri="http://schemas.openxmlformats.org/presentationml/2006/ole">
            <mc:AlternateContent xmlns:mc="http://schemas.openxmlformats.org/markup-compatibility/2006">
              <mc:Choice xmlns:v="urn:schemas-microsoft-com:vml" Requires="v">
                <p:oleObj spid="_x0000_s7227" name="Photo Editor Photo" r:id="rId3" imgW="2971429" imgH="2219635" progId="MSPhotoEd.3">
                  <p:embed/>
                </p:oleObj>
              </mc:Choice>
              <mc:Fallback>
                <p:oleObj name="Photo Editor Photo" r:id="rId3" imgW="2971429" imgH="2219635" progId="MSPhotoEd.3">
                  <p:embed/>
                  <p:pic>
                    <p:nvPicPr>
                      <p:cNvPr id="0"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877272"/>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22226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6" name="Espace réservé du pied de page 5"/>
          <p:cNvSpPr>
            <a:spLocks noGrp="1"/>
          </p:cNvSpPr>
          <p:nvPr>
            <p:ph type="ftr" sz="quarter" idx="11"/>
          </p:nvPr>
        </p:nvSpPr>
        <p:spPr/>
        <p:txBody>
          <a:bodyPr/>
          <a:lstStyle>
            <a:extLst/>
          </a:lstStyle>
          <a:p>
            <a:pPr>
              <a:defRPr/>
            </a:pPr>
            <a:endParaRPr lang="fr-FR"/>
          </a:p>
        </p:txBody>
      </p:sp>
      <p:sp>
        <p:nvSpPr>
          <p:cNvPr id="7" name="Espace réservé du numéro de diapositive 6"/>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12/12/2012</a:t>
            </a:fld>
            <a:endParaRPr lang="en-US">
              <a:solidFill>
                <a:schemeClr val="tx1"/>
              </a:solidFill>
            </a:endParaRP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pPr eaLnBrk="1" latinLnBrk="0" hangingPunct="1"/>
            <a:fld id="{D5BBC35B-A44B-4119-B8DA-DE9E3DFADA20}" type="slidenum">
              <a:rPr kumimoji="0" lang="en-US" smtClean="0"/>
              <a:pPr eaLnBrk="1" latinLnBrk="0" hangingPunct="1"/>
              <a:t>‹#›</a:t>
            </a:fld>
            <a:endParaRPr kumimoji="0" lang="en-US">
              <a:solidFill>
                <a:schemeClr val="tx1"/>
              </a:solidFill>
            </a:endParaRP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12/12/2012</a:t>
            </a:fld>
            <a:endParaRPr lang="en-US"/>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31913" y="4076700"/>
            <a:ext cx="2803525"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87838" y="4076700"/>
            <a:ext cx="2805112"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18392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89352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0016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16536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b="1" i="0">
                <a:latin typeface="Calibri"/>
                <a:cs typeface="Calibri"/>
              </a:defRPr>
            </a:lvl1pPr>
            <a:lvl2pPr>
              <a:defRPr sz="2800" b="0" i="0">
                <a:latin typeface="Calibri"/>
                <a:cs typeface="Calibri"/>
              </a:defRPr>
            </a:lvl2pPr>
            <a:lvl3pPr>
              <a:defRPr sz="24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2286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88357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1"/>
          <p:cNvGrpSpPr>
            <a:grpSpLocks/>
          </p:cNvGrpSpPr>
          <p:nvPr/>
        </p:nvGrpSpPr>
        <p:grpSpPr bwMode="auto">
          <a:xfrm>
            <a:off x="0" y="0"/>
            <a:ext cx="9144000" cy="3883025"/>
            <a:chOff x="0" y="0"/>
            <a:chExt cx="5760" cy="2446"/>
          </a:xfrm>
        </p:grpSpPr>
        <p:sp>
          <p:nvSpPr>
            <p:cNvPr id="7186" name="Rectangle 18"/>
            <p:cNvSpPr>
              <a:spLocks noChangeArrowheads="1"/>
            </p:cNvSpPr>
            <p:nvPr userDrawn="1"/>
          </p:nvSpPr>
          <p:spPr bwMode="gray">
            <a:xfrm>
              <a:off x="0" y="0"/>
              <a:ext cx="5760" cy="1780"/>
            </a:xfrm>
            <a:prstGeom prst="rect">
              <a:avLst/>
            </a:prstGeom>
            <a:solidFill>
              <a:schemeClr val="folHlink"/>
            </a:solidFill>
            <a:ln w="9525">
              <a:noFill/>
              <a:miter lim="800000"/>
              <a:headEnd/>
              <a:tailEnd/>
            </a:ln>
            <a:effectLst/>
          </p:spPr>
          <p:txBody>
            <a:bodyPr wrap="none" anchor="ctr"/>
            <a:lstStyle/>
            <a:p>
              <a:pPr>
                <a:defRPr/>
              </a:pPr>
              <a:endParaRPr lang="fr-FR"/>
            </a:p>
          </p:txBody>
        </p:sp>
        <p:sp>
          <p:nvSpPr>
            <p:cNvPr id="7188" name="Freeform 20"/>
            <p:cNvSpPr>
              <a:spLocks/>
            </p:cNvSpPr>
            <p:nvPr userDrawn="1"/>
          </p:nvSpPr>
          <p:spPr bwMode="gray">
            <a:xfrm>
              <a:off x="0" y="1480"/>
              <a:ext cx="5760" cy="966"/>
            </a:xfrm>
            <a:custGeom>
              <a:avLst/>
              <a:gdLst/>
              <a:ahLst/>
              <a:cxnLst>
                <a:cxn ang="0">
                  <a:pos x="5760" y="0"/>
                </a:cxn>
                <a:cxn ang="0">
                  <a:pos x="0" y="0"/>
                </a:cxn>
                <a:cxn ang="0">
                  <a:pos x="0" y="966"/>
                </a:cxn>
                <a:cxn ang="0">
                  <a:pos x="4834" y="966"/>
                </a:cxn>
                <a:cxn ang="0">
                  <a:pos x="5760" y="434"/>
                </a:cxn>
                <a:cxn ang="0">
                  <a:pos x="5760" y="0"/>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pSp>
      <p:sp>
        <p:nvSpPr>
          <p:cNvPr id="2051" name="Rectangle 3"/>
          <p:cNvSpPr>
            <a:spLocks noGrp="1" noChangeArrowheads="1"/>
          </p:cNvSpPr>
          <p:nvPr>
            <p:ph type="title"/>
          </p:nvPr>
        </p:nvSpPr>
        <p:spPr bwMode="gray">
          <a:xfrm>
            <a:off x="1331913" y="131763"/>
            <a:ext cx="57610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smtClean="0"/>
              <a:t>Cliquez pour modifier le style du titre</a:t>
            </a:r>
          </a:p>
        </p:txBody>
      </p:sp>
      <p:sp>
        <p:nvSpPr>
          <p:cNvPr id="2052" name="Rectangle 4"/>
          <p:cNvSpPr>
            <a:spLocks noGrp="1" noChangeArrowheads="1"/>
          </p:cNvSpPr>
          <p:nvPr>
            <p:ph type="body" idx="1"/>
          </p:nvPr>
        </p:nvSpPr>
        <p:spPr bwMode="gray">
          <a:xfrm>
            <a:off x="1331913" y="4076700"/>
            <a:ext cx="57610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3"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pitchFamily="34" charset="0"/>
              </a:defRPr>
            </a:lvl1pPr>
          </a:lstStyle>
          <a:p>
            <a:pPr>
              <a:defRPr/>
            </a:pPr>
            <a:endParaRPr lang="fr-FR"/>
          </a:p>
        </p:txBody>
      </p:sp>
      <p:graphicFrame>
        <p:nvGraphicFramePr>
          <p:cNvPr id="2057" name="Object 9"/>
          <p:cNvGraphicFramePr>
            <a:graphicFrameLocks noChangeAspect="1"/>
          </p:cNvGraphicFramePr>
          <p:nvPr/>
        </p:nvGraphicFramePr>
        <p:xfrm>
          <a:off x="539750" y="5805488"/>
          <a:ext cx="1187450" cy="885825"/>
        </p:xfrm>
        <a:graphic>
          <a:graphicData uri="http://schemas.openxmlformats.org/presentationml/2006/ole">
            <mc:AlternateContent xmlns:mc="http://schemas.openxmlformats.org/markup-compatibility/2006">
              <mc:Choice xmlns:v="urn:schemas-microsoft-com:vml" Requires="v">
                <p:oleObj spid="_x0000_s4155" name="Photo Editor Photo" r:id="rId14" imgW="2971429" imgH="2219635" progId="MSPhotoEd.3">
                  <p:embed/>
                </p:oleObj>
              </mc:Choice>
              <mc:Fallback>
                <p:oleObj name="Photo Editor Photo" r:id="rId14" imgW="2971429" imgH="221963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5805488"/>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rtl="0" eaLnBrk="1" fontAlgn="base" hangingPunct="1">
        <a:spcBef>
          <a:spcPct val="0"/>
        </a:spcBef>
        <a:spcAft>
          <a:spcPct val="0"/>
        </a:spcAft>
        <a:defRPr sz="3100" b="1">
          <a:solidFill>
            <a:schemeClr val="tx2"/>
          </a:solidFill>
          <a:latin typeface="Calibri"/>
          <a:ea typeface="+mj-ea"/>
          <a:cs typeface="Calibri"/>
        </a:defRPr>
      </a:lvl1pPr>
      <a:lvl2pPr algn="l" rtl="0" eaLnBrk="1" fontAlgn="base" hangingPunct="1">
        <a:spcBef>
          <a:spcPct val="0"/>
        </a:spcBef>
        <a:spcAft>
          <a:spcPct val="0"/>
        </a:spcAft>
        <a:defRPr sz="3100" b="1">
          <a:solidFill>
            <a:schemeClr val="tx2"/>
          </a:solidFill>
          <a:latin typeface="Calibri" charset="0"/>
          <a:ea typeface="Arial" charset="0"/>
          <a:cs typeface="Calibri" charset="0"/>
        </a:defRPr>
      </a:lvl2pPr>
      <a:lvl3pPr algn="l" rtl="0" eaLnBrk="1" fontAlgn="base" hangingPunct="1">
        <a:spcBef>
          <a:spcPct val="0"/>
        </a:spcBef>
        <a:spcAft>
          <a:spcPct val="0"/>
        </a:spcAft>
        <a:defRPr sz="3100" b="1">
          <a:solidFill>
            <a:schemeClr val="tx2"/>
          </a:solidFill>
          <a:latin typeface="Calibri" charset="0"/>
          <a:ea typeface="Arial" charset="0"/>
          <a:cs typeface="Calibri" charset="0"/>
        </a:defRPr>
      </a:lvl3pPr>
      <a:lvl4pPr algn="l" rtl="0" eaLnBrk="1" fontAlgn="base" hangingPunct="1">
        <a:spcBef>
          <a:spcPct val="0"/>
        </a:spcBef>
        <a:spcAft>
          <a:spcPct val="0"/>
        </a:spcAft>
        <a:defRPr sz="3100" b="1">
          <a:solidFill>
            <a:schemeClr val="tx2"/>
          </a:solidFill>
          <a:latin typeface="Calibri" charset="0"/>
          <a:ea typeface="Arial" charset="0"/>
          <a:cs typeface="Calibri" charset="0"/>
        </a:defRPr>
      </a:lvl4pPr>
      <a:lvl5pPr algn="l" rtl="0" eaLnBrk="1" fontAlgn="base" hangingPunct="1">
        <a:spcBef>
          <a:spcPct val="0"/>
        </a:spcBef>
        <a:spcAft>
          <a:spcPct val="0"/>
        </a:spcAft>
        <a:defRPr sz="3100" b="1">
          <a:solidFill>
            <a:schemeClr val="tx2"/>
          </a:solidFill>
          <a:latin typeface="Calibri" charset="0"/>
          <a:ea typeface="Arial" charset="0"/>
          <a:cs typeface="Calibri" charset="0"/>
        </a:defRPr>
      </a:lvl5pPr>
      <a:lvl6pPr marL="457200" algn="l" rtl="0" eaLnBrk="1" fontAlgn="base" hangingPunct="1">
        <a:spcBef>
          <a:spcPct val="0"/>
        </a:spcBef>
        <a:spcAft>
          <a:spcPct val="0"/>
        </a:spcAft>
        <a:defRPr sz="30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30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30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3000" b="1">
          <a:solidFill>
            <a:schemeClr val="tx2"/>
          </a:solidFill>
          <a:latin typeface="Arial" charset="0"/>
          <a:ea typeface="Arial" charset="0"/>
          <a:cs typeface="Arial" charset="0"/>
        </a:defRPr>
      </a:lvl9pPr>
    </p:titleStyle>
    <p:bodyStyle>
      <a:lvl1pPr marL="342900" indent="-342900" algn="r" rtl="0" eaLnBrk="1" fontAlgn="base" hangingPunct="1">
        <a:spcBef>
          <a:spcPct val="0"/>
        </a:spcBef>
        <a:spcAft>
          <a:spcPct val="0"/>
        </a:spcAft>
        <a:buClr>
          <a:schemeClr val="hlink"/>
        </a:buClr>
        <a:buFont typeface="Wingdings" pitchFamily="2" charset="2"/>
        <a:defRPr sz="700" b="1">
          <a:solidFill>
            <a:schemeClr val="bg2"/>
          </a:solidFill>
          <a:latin typeface="+mn-lt"/>
          <a:ea typeface="+mn-ea"/>
          <a:cs typeface="+mn-cs"/>
        </a:defRPr>
      </a:lvl1pPr>
      <a:lvl2pPr marL="4763" indent="-3175" algn="r" rtl="0" eaLnBrk="1" fontAlgn="base" hangingPunct="1">
        <a:spcBef>
          <a:spcPct val="0"/>
        </a:spcBef>
        <a:spcAft>
          <a:spcPct val="0"/>
        </a:spcAft>
        <a:buFont typeface="Wingdings" pitchFamily="2" charset="2"/>
        <a:defRPr sz="700">
          <a:solidFill>
            <a:schemeClr val="bg2"/>
          </a:solidFill>
          <a:latin typeface="+mn-lt"/>
          <a:ea typeface="+mn-ea"/>
          <a:cs typeface="+mn-cs"/>
        </a:defRPr>
      </a:lvl2pPr>
      <a:lvl3pPr marL="11113" indent="-4763" algn="r" rtl="0" eaLnBrk="1" fontAlgn="base" hangingPunct="1">
        <a:spcBef>
          <a:spcPct val="0"/>
        </a:spcBef>
        <a:spcAft>
          <a:spcPct val="0"/>
        </a:spcAft>
        <a:defRPr sz="700">
          <a:solidFill>
            <a:schemeClr val="bg2"/>
          </a:solidFill>
          <a:latin typeface="+mn-lt"/>
          <a:ea typeface="+mn-ea"/>
          <a:cs typeface="+mn-cs"/>
        </a:defRPr>
      </a:lvl3pPr>
      <a:lvl4pPr marL="17463" indent="-4763" algn="r" rtl="0" eaLnBrk="1" fontAlgn="base" hangingPunct="1">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r" rtl="0" eaLnBrk="1" fontAlgn="base" hangingPunct="1">
        <a:spcBef>
          <a:spcPct val="0"/>
        </a:spcBef>
        <a:spcAft>
          <a:spcPct val="0"/>
        </a:spcAft>
        <a:defRPr sz="700">
          <a:solidFill>
            <a:schemeClr val="bg2"/>
          </a:solidFill>
          <a:latin typeface="+mn-lt"/>
          <a:ea typeface="+mn-ea"/>
          <a:cs typeface="+mn-cs"/>
        </a:defRPr>
      </a:lvl5pPr>
      <a:lvl6pPr marL="476250" algn="r" rtl="0" eaLnBrk="1" fontAlgn="base" hangingPunct="1">
        <a:spcBef>
          <a:spcPct val="0"/>
        </a:spcBef>
        <a:spcAft>
          <a:spcPct val="0"/>
        </a:spcAft>
        <a:defRPr sz="700">
          <a:solidFill>
            <a:schemeClr val="bg2"/>
          </a:solidFill>
          <a:latin typeface="+mn-lt"/>
          <a:ea typeface="+mn-ea"/>
          <a:cs typeface="+mn-cs"/>
        </a:defRPr>
      </a:lvl6pPr>
      <a:lvl7pPr marL="933450" algn="r" rtl="0" eaLnBrk="1" fontAlgn="base" hangingPunct="1">
        <a:spcBef>
          <a:spcPct val="0"/>
        </a:spcBef>
        <a:spcAft>
          <a:spcPct val="0"/>
        </a:spcAft>
        <a:defRPr sz="700">
          <a:solidFill>
            <a:schemeClr val="bg2"/>
          </a:solidFill>
          <a:latin typeface="+mn-lt"/>
          <a:ea typeface="+mn-ea"/>
          <a:cs typeface="+mn-cs"/>
        </a:defRPr>
      </a:lvl7pPr>
      <a:lvl8pPr marL="1390650" algn="r" rtl="0" eaLnBrk="1" fontAlgn="base" hangingPunct="1">
        <a:spcBef>
          <a:spcPct val="0"/>
        </a:spcBef>
        <a:spcAft>
          <a:spcPct val="0"/>
        </a:spcAft>
        <a:defRPr sz="700">
          <a:solidFill>
            <a:schemeClr val="bg2"/>
          </a:solidFill>
          <a:latin typeface="+mn-lt"/>
          <a:ea typeface="+mn-ea"/>
          <a:cs typeface="+mn-cs"/>
        </a:defRPr>
      </a:lvl8pPr>
      <a:lvl9pPr marL="1847850" algn="r" rtl="0" eaLnBrk="1" fontAlgn="base" hangingPunct="1">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Freeform 14"/>
          <p:cNvSpPr>
            <a:spLocks/>
          </p:cNvSpPr>
          <p:nvPr/>
        </p:nvSpPr>
        <p:spPr bwMode="gray">
          <a:xfrm>
            <a:off x="0" y="0"/>
            <a:ext cx="9144000" cy="1533525"/>
          </a:xfrm>
          <a:custGeom>
            <a:avLst/>
            <a:gdLst/>
            <a:ahLst/>
            <a:cxnLst>
              <a:cxn ang="0">
                <a:pos x="5760" y="0"/>
              </a:cxn>
              <a:cxn ang="0">
                <a:pos x="0" y="0"/>
              </a:cxn>
              <a:cxn ang="0">
                <a:pos x="0" y="966"/>
              </a:cxn>
              <a:cxn ang="0">
                <a:pos x="4834" y="966"/>
              </a:cxn>
              <a:cxn ang="0">
                <a:pos x="5760" y="434"/>
              </a:cxn>
              <a:cxn ang="0">
                <a:pos x="5760" y="0"/>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1027"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8"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pitchFamily="34" charset="0"/>
              </a:defRPr>
            </a:lvl1pPr>
          </a:lstStyle>
          <a:p>
            <a:r>
              <a:rPr lang="fr-FR"/>
              <a:t>Réunion des chefs d’établissement – 8 et 9 novembre 2011 - Page ‹#›</a:t>
            </a:r>
          </a:p>
        </p:txBody>
      </p:sp>
      <p:graphicFrame>
        <p:nvGraphicFramePr>
          <p:cNvPr id="1031" name="Object 7"/>
          <p:cNvGraphicFramePr>
            <a:graphicFrameLocks noChangeAspect="1"/>
          </p:cNvGraphicFramePr>
          <p:nvPr/>
        </p:nvGraphicFramePr>
        <p:xfrm>
          <a:off x="684213" y="5805488"/>
          <a:ext cx="1187450" cy="885825"/>
        </p:xfrm>
        <a:graphic>
          <a:graphicData uri="http://schemas.openxmlformats.org/presentationml/2006/ole">
            <mc:AlternateContent xmlns:mc="http://schemas.openxmlformats.org/markup-compatibility/2006">
              <mc:Choice xmlns:v="urn:schemas-microsoft-com:vml" Requires="v">
                <p:oleObj spid="_x0000_s5179" name="Photo Editor Photo" r:id="rId14" imgW="2971429" imgH="2219635" progId="MSPhotoEd.3">
                  <p:embed/>
                </p:oleObj>
              </mc:Choice>
              <mc:Fallback>
                <p:oleObj name="Photo Editor Photo" r:id="rId14" imgW="2971429" imgH="221963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213" y="5805488"/>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l" rtl="0" eaLnBrk="1" fontAlgn="base" hangingPunct="1">
        <a:spcBef>
          <a:spcPct val="0"/>
        </a:spcBef>
        <a:spcAft>
          <a:spcPct val="0"/>
        </a:spcAft>
        <a:defRPr sz="2400" b="1">
          <a:solidFill>
            <a:schemeClr val="tx2"/>
          </a:solidFill>
          <a:latin typeface="Calibri"/>
          <a:ea typeface="+mj-ea"/>
          <a:cs typeface="Calibri"/>
        </a:defRPr>
      </a:lvl1pPr>
      <a:lvl2pPr algn="l" rtl="0" eaLnBrk="1" fontAlgn="base" hangingPunct="1">
        <a:spcBef>
          <a:spcPct val="0"/>
        </a:spcBef>
        <a:spcAft>
          <a:spcPct val="0"/>
        </a:spcAft>
        <a:defRPr sz="2400" b="1">
          <a:solidFill>
            <a:schemeClr val="tx2"/>
          </a:solidFill>
          <a:latin typeface="Calibri" charset="0"/>
          <a:ea typeface="Arial" charset="0"/>
          <a:cs typeface="Calibri" charset="0"/>
        </a:defRPr>
      </a:lvl2pPr>
      <a:lvl3pPr algn="l" rtl="0" eaLnBrk="1" fontAlgn="base" hangingPunct="1">
        <a:spcBef>
          <a:spcPct val="0"/>
        </a:spcBef>
        <a:spcAft>
          <a:spcPct val="0"/>
        </a:spcAft>
        <a:defRPr sz="2400" b="1">
          <a:solidFill>
            <a:schemeClr val="tx2"/>
          </a:solidFill>
          <a:latin typeface="Calibri" charset="0"/>
          <a:ea typeface="Arial" charset="0"/>
          <a:cs typeface="Calibri" charset="0"/>
        </a:defRPr>
      </a:lvl3pPr>
      <a:lvl4pPr algn="l" rtl="0" eaLnBrk="1" fontAlgn="base" hangingPunct="1">
        <a:spcBef>
          <a:spcPct val="0"/>
        </a:spcBef>
        <a:spcAft>
          <a:spcPct val="0"/>
        </a:spcAft>
        <a:defRPr sz="2400" b="1">
          <a:solidFill>
            <a:schemeClr val="tx2"/>
          </a:solidFill>
          <a:latin typeface="Calibri" charset="0"/>
          <a:ea typeface="Arial" charset="0"/>
          <a:cs typeface="Calibri" charset="0"/>
        </a:defRPr>
      </a:lvl4pPr>
      <a:lvl5pPr algn="l" rtl="0" eaLnBrk="1" fontAlgn="base" hangingPunct="1">
        <a:spcBef>
          <a:spcPct val="0"/>
        </a:spcBef>
        <a:spcAft>
          <a:spcPct val="0"/>
        </a:spcAft>
        <a:defRPr sz="2400" b="1">
          <a:solidFill>
            <a:schemeClr val="tx2"/>
          </a:solidFill>
          <a:latin typeface="Calibri" charset="0"/>
          <a:ea typeface="Arial" charset="0"/>
          <a:cs typeface="Calibri" charset="0"/>
        </a:defRPr>
      </a:lvl5pPr>
      <a:lvl6pPr marL="457200" algn="l" rtl="0" eaLnBrk="1" fontAlgn="base" hangingPunct="1">
        <a:spcBef>
          <a:spcPct val="0"/>
        </a:spcBef>
        <a:spcAft>
          <a:spcPct val="0"/>
        </a:spcAft>
        <a:defRPr sz="24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1" fontAlgn="base" hangingPunct="1">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1" fontAlgn="base" hangingPunct="1">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1" fontAlgn="base" hangingPunct="1">
        <a:spcBef>
          <a:spcPct val="20000"/>
        </a:spcBef>
        <a:spcAft>
          <a:spcPct val="0"/>
        </a:spcAft>
        <a:defRPr sz="1400">
          <a:solidFill>
            <a:schemeClr val="tx1"/>
          </a:solidFill>
          <a:latin typeface="Calibri"/>
          <a:ea typeface="+mn-ea"/>
          <a:cs typeface="Calibri"/>
        </a:defRPr>
      </a:lvl3pPr>
      <a:lvl4pPr marL="617538" indent="-187325" algn="l" rtl="0" eaLnBrk="1" fontAlgn="base" hangingPunct="1">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1" fontAlgn="base" hangingPunct="1">
        <a:spcBef>
          <a:spcPct val="20000"/>
        </a:spcBef>
        <a:spcAft>
          <a:spcPct val="0"/>
        </a:spcAft>
        <a:defRPr sz="1100">
          <a:solidFill>
            <a:schemeClr val="tx1"/>
          </a:solidFill>
          <a:latin typeface="Calibri"/>
          <a:ea typeface="+mn-ea"/>
          <a:cs typeface="Calibri"/>
        </a:defRPr>
      </a:lvl5pPr>
      <a:lvl6pPr marL="1076325" algn="l" rtl="0" eaLnBrk="1" fontAlgn="base" hangingPunct="1">
        <a:spcBef>
          <a:spcPct val="20000"/>
        </a:spcBef>
        <a:spcAft>
          <a:spcPct val="0"/>
        </a:spcAft>
        <a:defRPr sz="1100">
          <a:solidFill>
            <a:schemeClr val="tx1"/>
          </a:solidFill>
          <a:latin typeface="+mn-lt"/>
          <a:ea typeface="+mn-ea"/>
          <a:cs typeface="+mn-cs"/>
        </a:defRPr>
      </a:lvl6pPr>
      <a:lvl7pPr marL="1533525" algn="l" rtl="0" eaLnBrk="1" fontAlgn="base" hangingPunct="1">
        <a:spcBef>
          <a:spcPct val="20000"/>
        </a:spcBef>
        <a:spcAft>
          <a:spcPct val="0"/>
        </a:spcAft>
        <a:defRPr sz="1100">
          <a:solidFill>
            <a:schemeClr val="tx1"/>
          </a:solidFill>
          <a:latin typeface="+mn-lt"/>
          <a:ea typeface="+mn-ea"/>
          <a:cs typeface="+mn-cs"/>
        </a:defRPr>
      </a:lvl7pPr>
      <a:lvl8pPr marL="1990725" algn="l" rtl="0" eaLnBrk="1" fontAlgn="base" hangingPunct="1">
        <a:spcBef>
          <a:spcPct val="20000"/>
        </a:spcBef>
        <a:spcAft>
          <a:spcPct val="0"/>
        </a:spcAft>
        <a:defRPr sz="1100">
          <a:solidFill>
            <a:schemeClr val="tx1"/>
          </a:solidFill>
          <a:latin typeface="+mn-lt"/>
          <a:ea typeface="+mn-ea"/>
          <a:cs typeface="+mn-cs"/>
        </a:defRPr>
      </a:lvl8pPr>
      <a:lvl9pPr marL="2447925" algn="l" rtl="0" eaLnBrk="1" fontAlgn="base" hangingPunct="1">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12/12/2012</a:t>
            </a:fld>
            <a:endParaRPr lang="en-US" sz="1000" dirty="0">
              <a:solidFill>
                <a:schemeClr val="tx1"/>
              </a:solidFill>
            </a:endParaRP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eaLnBrk="1" latinLnBrk="0" hangingPunct="1"/>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eduscol.education.fr/ecogest/enseignements/ecogest/im_ecogest/8-stmg-sig.pdf" TargetMode="External"/><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www.jobteaser.com/fr/entreprises/lagardere/metiers/494-developpeur-web" TargetMode="External"/><Relationship Id="rId5" Type="http://schemas.openxmlformats.org/officeDocument/2006/relationships/hyperlink" Target="http://mavoieeconomique.onisep.fr/metiers/informatique-de-gestion/" TargetMode="External"/><Relationship Id="rId4" Type="http://schemas.openxmlformats.org/officeDocument/2006/relationships/hyperlink" Target="http://www.jobteaser.com/fr/entreprises/oxylane-decathlon/metiers/220-systemes-d-inform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eduscol.education.fr/ecogest/enseignements/ecogest/im_ecogest/6-stmg-gf.pdf" TargetMode="External"/><Relationship Id="rId7"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www.jobteaser.com/fr/entreprises/mazars/metiers/583-accompagnement-comptable-financier" TargetMode="External"/><Relationship Id="rId5" Type="http://schemas.openxmlformats.org/officeDocument/2006/relationships/hyperlink" Target="http://mavoieeconomique.onisep.fr/metiers/audit-gestion/" TargetMode="External"/><Relationship Id="rId4" Type="http://schemas.openxmlformats.org/officeDocument/2006/relationships/hyperlink" Target="http://www.jobteaser.com/fr/entreprises/heineken-entreprise/metiers/133-comptable-cli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eduscol.education.fr/ecogest/enseignements/ecogest/im_ecogest/5-stmg-rh-et-co.pdf" TargetMode="External"/><Relationship Id="rId7"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www.jobteaser.com/fr/fiches-metiers/51-responsable-ressources-humaines" TargetMode="External"/><Relationship Id="rId5" Type="http://schemas.openxmlformats.org/officeDocument/2006/relationships/hyperlink" Target="http://mavoieeconomique.onisep.fr/metiers/administration/" TargetMode="External"/><Relationship Id="rId4" Type="http://schemas.openxmlformats.org/officeDocument/2006/relationships/hyperlink" Target="http://www.jobteaser.com/fr/entreprises/danone/metiers/237-adjoint-rh-usin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eduscol.education.fr/ecogest/enseignements/ecogest/im_ecogest/7-stmg-mercatique.pdf" TargetMode="External"/><Relationship Id="rId7"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jobteaser.com/fr/entreprises/lagardere/metiers/499-charge-d-etudes-marketing" TargetMode="External"/><Relationship Id="rId5" Type="http://schemas.openxmlformats.org/officeDocument/2006/relationships/hyperlink" Target="http://mavoieeconomique.onisep.fr/metiers/commerce-distribution/" TargetMode="External"/><Relationship Id="rId4" Type="http://schemas.openxmlformats.org/officeDocument/2006/relationships/hyperlink" Target="http://www.jobteaser.com/fr/entreprises/nestle/metiers/387-responsable-marketing-enseigne"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ac-strasbourg.fr/pedagogie/ecogestion"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slide" Target="slide13.xml"/><Relationship Id="rId5" Type="http://schemas.openxmlformats.org/officeDocument/2006/relationships/slide" Target="slide16.xml"/><Relationship Id="rId4" Type="http://schemas.openxmlformats.org/officeDocument/2006/relationships/slide" Target="slide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91880" y="1556792"/>
            <a:ext cx="5321395" cy="1520255"/>
          </a:xfrm>
        </p:spPr>
        <p:txBody>
          <a:bodyPr>
            <a:normAutofit fontScale="90000"/>
          </a:bodyPr>
          <a:lstStyle/>
          <a:p>
            <a:pPr eaLnBrk="1" fontAlgn="auto" hangingPunct="1">
              <a:spcAft>
                <a:spcPts val="0"/>
              </a:spcAft>
              <a:defRPr/>
            </a:pPr>
            <a:r>
              <a:rPr lang="fr-FR" dirty="0" smtClean="0"/>
              <a:t>Les spécialités de Terminale ST</a:t>
            </a:r>
            <a:r>
              <a:rPr lang="fr-FR" dirty="0" smtClean="0">
                <a:solidFill>
                  <a:schemeClr val="bg2">
                    <a:lumMod val="50000"/>
                  </a:schemeClr>
                </a:solidFill>
              </a:rPr>
              <a:t>M</a:t>
            </a:r>
            <a:r>
              <a:rPr lang="fr-FR" dirty="0" smtClean="0"/>
              <a:t>G</a:t>
            </a:r>
          </a:p>
        </p:txBody>
      </p:sp>
      <p:sp>
        <p:nvSpPr>
          <p:cNvPr id="9219" name="Rectangle 1"/>
          <p:cNvSpPr>
            <a:spLocks noChangeArrowheads="1"/>
          </p:cNvSpPr>
          <p:nvPr/>
        </p:nvSpPr>
        <p:spPr bwMode="auto">
          <a:xfrm>
            <a:off x="4427984" y="4005064"/>
            <a:ext cx="4391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fr-FR" dirty="0" smtClean="0">
                <a:solidFill>
                  <a:schemeClr val="accent1">
                    <a:lumMod val="75000"/>
                  </a:schemeClr>
                </a:solidFill>
              </a:rPr>
              <a:t>Présentation destinée aux élèves de la classe de première STMG</a:t>
            </a:r>
            <a:endParaRPr lang="fr-FR" dirty="0">
              <a:solidFill>
                <a:schemeClr val="accent1">
                  <a:lumMod val="75000"/>
                </a:schemeClr>
              </a:solidFill>
            </a:endParaRPr>
          </a:p>
        </p:txBody>
      </p:sp>
      <p:sp>
        <p:nvSpPr>
          <p:cNvPr id="2" name="ZoneTexte 1"/>
          <p:cNvSpPr txBox="1"/>
          <p:nvPr/>
        </p:nvSpPr>
        <p:spPr>
          <a:xfrm>
            <a:off x="13142" y="6488668"/>
            <a:ext cx="2706062" cy="338554"/>
          </a:xfrm>
          <a:prstGeom prst="rect">
            <a:avLst/>
          </a:prstGeom>
          <a:noFill/>
        </p:spPr>
        <p:txBody>
          <a:bodyPr wrap="none" rtlCol="0">
            <a:spAutoFit/>
          </a:bodyPr>
          <a:lstStyle/>
          <a:p>
            <a:r>
              <a:rPr lang="fr-FR" sz="1600" dirty="0" smtClean="0">
                <a:solidFill>
                  <a:schemeClr val="bg1">
                    <a:lumMod val="75000"/>
                  </a:schemeClr>
                </a:solidFill>
              </a:rPr>
              <a:t>Version 1 - décembre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971600" y="1556792"/>
            <a:ext cx="7715250" cy="4535958"/>
          </a:xfrm>
        </p:spPr>
        <p:txBody>
          <a:bodyPr/>
          <a:lstStyle/>
          <a:p>
            <a:pPr eaLnBrk="1" hangingPunct="1"/>
            <a:r>
              <a:rPr lang="fr-FR" sz="2400" b="1" dirty="0" smtClean="0"/>
              <a:t>L’organisation informatisée </a:t>
            </a:r>
          </a:p>
          <a:p>
            <a:pPr lvl="1" eaLnBrk="1" hangingPunct="1"/>
            <a:r>
              <a:rPr lang="fr-FR" sz="2000" dirty="0" smtClean="0"/>
              <a:t>Les rôles de l’informatique dans l’entreprise</a:t>
            </a:r>
            <a:endParaRPr lang="fr-FR" sz="2400" dirty="0" smtClean="0"/>
          </a:p>
          <a:p>
            <a:pPr eaLnBrk="1" hangingPunct="1"/>
            <a:r>
              <a:rPr lang="fr-FR" sz="2400" b="1" dirty="0" smtClean="0"/>
              <a:t>L’information pour décider et agir</a:t>
            </a:r>
          </a:p>
          <a:p>
            <a:pPr lvl="1" eaLnBrk="1" hangingPunct="1"/>
            <a:r>
              <a:rPr lang="fr-FR" sz="2000" dirty="0" smtClean="0"/>
              <a:t>les logiques du traitement de l’information, les applications informatiques</a:t>
            </a:r>
            <a:endParaRPr lang="fr-FR" sz="2400" dirty="0" smtClean="0"/>
          </a:p>
          <a:p>
            <a:pPr eaLnBrk="1" hangingPunct="1"/>
            <a:r>
              <a:rPr lang="fr-FR" sz="2400" b="1" dirty="0" smtClean="0"/>
              <a:t>Communiquer pour collaborer</a:t>
            </a:r>
          </a:p>
          <a:p>
            <a:pPr lvl="1" eaLnBrk="1" hangingPunct="1"/>
            <a:r>
              <a:rPr lang="fr-FR" sz="2000" dirty="0" smtClean="0"/>
              <a:t>Les interaction entre les acteurs, dans l’entreprise et dans la société (réseaux sociaux)</a:t>
            </a:r>
          </a:p>
          <a:p>
            <a:pPr eaLnBrk="1" hangingPunct="1"/>
            <a:r>
              <a:rPr lang="fr-FR" sz="2400" b="1" dirty="0" smtClean="0"/>
              <a:t>Rechercher la performance du système d’information</a:t>
            </a:r>
          </a:p>
          <a:p>
            <a:pPr lvl="1" eaLnBrk="1" hangingPunct="1"/>
            <a:r>
              <a:rPr lang="fr-FR" sz="2000" dirty="0" smtClean="0"/>
              <a:t>Conduite de projet, suivi d’un budget, analyse des coûts</a:t>
            </a:r>
            <a:endParaRPr lang="fr-FR" sz="2400" dirty="0" smtClean="0"/>
          </a:p>
          <a:p>
            <a:pPr eaLnBrk="1" hangingPunct="1">
              <a:buFont typeface="Wingdings" pitchFamily="2" charset="2"/>
              <a:buNone/>
            </a:pPr>
            <a:endParaRPr lang="fr-FR" sz="2400" dirty="0" smtClean="0"/>
          </a:p>
        </p:txBody>
      </p:sp>
      <p:sp>
        <p:nvSpPr>
          <p:cNvPr id="49154" name="Rectangle 2"/>
          <p:cNvSpPr>
            <a:spLocks noGrp="1" noChangeArrowheads="1"/>
          </p:cNvSpPr>
          <p:nvPr>
            <p:ph type="title"/>
          </p:nvPr>
        </p:nvSpPr>
        <p:spPr/>
        <p:txBody>
          <a:bodyPr>
            <a:normAutofit fontScale="90000"/>
          </a:bodyPr>
          <a:lstStyle/>
          <a:p>
            <a:pPr eaLnBrk="1" fontAlgn="auto" hangingPunct="1">
              <a:spcAft>
                <a:spcPts val="0"/>
              </a:spcAft>
              <a:defRPr/>
            </a:pPr>
            <a:r>
              <a:rPr lang="fr-FR" sz="4000" dirty="0" smtClean="0">
                <a:solidFill>
                  <a:srgbClr val="FF0000"/>
                </a:solidFill>
              </a:rPr>
              <a:t>Systèmes d’information et de gestion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idx="1"/>
          </p:nvPr>
        </p:nvSpPr>
        <p:spPr>
          <a:xfrm>
            <a:off x="395288" y="1268413"/>
            <a:ext cx="7777162" cy="5113337"/>
          </a:xfrm>
        </p:spPr>
        <p:txBody>
          <a:bodyPr/>
          <a:lstStyle/>
          <a:p>
            <a:pPr eaLnBrk="1" hangingPunct="1">
              <a:lnSpc>
                <a:spcPct val="90000"/>
              </a:lnSpc>
            </a:pPr>
            <a:r>
              <a:rPr lang="fr-FR" sz="2800" dirty="0" smtClean="0"/>
              <a:t>Avoir le goût d’utiliser des </a:t>
            </a:r>
            <a:r>
              <a:rPr lang="fr-FR" sz="2800" b="1" dirty="0" smtClean="0"/>
              <a:t>outils numériques</a:t>
            </a:r>
            <a:r>
              <a:rPr lang="fr-FR" sz="2800" dirty="0" smtClean="0"/>
              <a:t>, vouloir en comprendre le fonctionnement</a:t>
            </a:r>
          </a:p>
          <a:p>
            <a:pPr eaLnBrk="1" hangingPunct="1">
              <a:lnSpc>
                <a:spcPct val="90000"/>
              </a:lnSpc>
            </a:pPr>
            <a:endParaRPr lang="fr-FR" sz="2800" dirty="0" smtClean="0"/>
          </a:p>
          <a:p>
            <a:pPr eaLnBrk="1" hangingPunct="1">
              <a:lnSpc>
                <a:spcPct val="90000"/>
              </a:lnSpc>
            </a:pPr>
            <a:r>
              <a:rPr lang="fr-FR" sz="2800" dirty="0" smtClean="0"/>
              <a:t>Souhaiter mettre ces outils au service des entreprises dans le cadre de </a:t>
            </a:r>
            <a:r>
              <a:rPr lang="fr-FR" sz="2800" b="1" dirty="0" smtClean="0"/>
              <a:t>projets informatiques</a:t>
            </a:r>
          </a:p>
          <a:p>
            <a:pPr eaLnBrk="1" hangingPunct="1">
              <a:lnSpc>
                <a:spcPct val="90000"/>
              </a:lnSpc>
            </a:pPr>
            <a:endParaRPr lang="fr-FR" sz="2800" dirty="0" smtClean="0"/>
          </a:p>
          <a:p>
            <a:pPr eaLnBrk="1" hangingPunct="1">
              <a:lnSpc>
                <a:spcPct val="90000"/>
              </a:lnSpc>
            </a:pPr>
            <a:r>
              <a:rPr lang="fr-FR" sz="2800" dirty="0" smtClean="0"/>
              <a:t>Apprécier d’étudier comment s’organiser pour </a:t>
            </a:r>
            <a:r>
              <a:rPr lang="fr-FR" sz="2800" b="1" dirty="0" smtClean="0"/>
              <a:t>échanger et travailler ensemble </a:t>
            </a:r>
            <a:r>
              <a:rPr lang="fr-FR" sz="2800" dirty="0" smtClean="0"/>
              <a:t>dans l’entreprise comme dans la société</a:t>
            </a:r>
          </a:p>
        </p:txBody>
      </p:sp>
      <p:sp>
        <p:nvSpPr>
          <p:cNvPr id="53250" name="Rectangle 2"/>
          <p:cNvSpPr>
            <a:spLocks noGrp="1" noChangeArrowheads="1"/>
          </p:cNvSpPr>
          <p:nvPr>
            <p:ph type="title"/>
          </p:nvPr>
        </p:nvSpPr>
        <p:spPr>
          <a:xfrm>
            <a:off x="323528" y="404664"/>
            <a:ext cx="8893175" cy="792088"/>
          </a:xfrm>
        </p:spPr>
        <p:txBody>
          <a:bodyPr>
            <a:normAutofit fontScale="90000"/>
          </a:bodyPr>
          <a:lstStyle/>
          <a:p>
            <a:pPr marL="762000" indent="-762000" eaLnBrk="1" fontAlgn="auto" hangingPunct="1">
              <a:spcAft>
                <a:spcPts val="0"/>
              </a:spcAft>
              <a:defRPr/>
            </a:pPr>
            <a:r>
              <a:rPr lang="fr-FR" sz="2800" dirty="0" smtClean="0">
                <a:solidFill>
                  <a:schemeClr val="tx1"/>
                </a:solidFill>
              </a:rPr>
              <a:t>Pourquoi choisir ?</a:t>
            </a:r>
            <a:r>
              <a:rPr lang="fr-FR" sz="2800" dirty="0" smtClean="0"/>
              <a:t/>
            </a:r>
            <a:br>
              <a:rPr lang="fr-FR" sz="2800" dirty="0" smtClean="0"/>
            </a:br>
            <a:r>
              <a:rPr lang="fr-FR" sz="2800" dirty="0" smtClean="0">
                <a:solidFill>
                  <a:srgbClr val="FF0000"/>
                </a:solidFill>
                <a:sym typeface="Wingdings" pitchFamily="2" charset="2"/>
              </a:rPr>
              <a:t> S</a:t>
            </a:r>
            <a:r>
              <a:rPr lang="fr-FR" sz="2800" dirty="0" smtClean="0">
                <a:solidFill>
                  <a:srgbClr val="FF0000"/>
                </a:solidFill>
              </a:rPr>
              <a:t>ystèmes d’information de gestion</a:t>
            </a:r>
            <a:r>
              <a:rPr lang="fr-FR" sz="4000" dirty="0" smtClean="0"/>
              <a:t/>
            </a:r>
            <a:br>
              <a:rPr lang="fr-FR" sz="4000" dirty="0" smtClean="0"/>
            </a:br>
            <a:endParaRPr lang="fr-FR" sz="40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Pour en savoir plus, suivez les liens :</a:t>
            </a:r>
          </a:p>
          <a:p>
            <a:pPr lvl="1"/>
            <a:r>
              <a:rPr lang="fr-FR" dirty="0" smtClean="0">
                <a:hlinkClick r:id="rId3"/>
              </a:rPr>
              <a:t>Consulter le programme des cours</a:t>
            </a:r>
            <a:endParaRPr lang="fr-FR" dirty="0" smtClean="0"/>
          </a:p>
          <a:p>
            <a:pPr lvl="3"/>
            <a:r>
              <a:rPr lang="fr-FR" dirty="0"/>
              <a:t>Source : Éducation </a:t>
            </a:r>
            <a:r>
              <a:rPr lang="fr-FR" dirty="0" smtClean="0"/>
              <a:t>nationale</a:t>
            </a:r>
          </a:p>
          <a:p>
            <a:pPr lvl="1"/>
            <a:r>
              <a:rPr lang="fr-FR" dirty="0" smtClean="0">
                <a:hlinkClick r:id="rId4"/>
              </a:rPr>
              <a:t>Ecouter un professionnel présenter cette spécialité</a:t>
            </a:r>
            <a:endParaRPr lang="fr-FR" dirty="0" smtClean="0"/>
          </a:p>
          <a:p>
            <a:pPr lvl="3"/>
            <a:r>
              <a:rPr lang="fr-FR" dirty="0"/>
              <a:t>Source : </a:t>
            </a:r>
            <a:r>
              <a:rPr lang="fr-FR" dirty="0" err="1" smtClean="0"/>
              <a:t>JobTeaser</a:t>
            </a:r>
            <a:endParaRPr lang="fr-FR" dirty="0" smtClean="0"/>
          </a:p>
          <a:p>
            <a:pPr lvl="1"/>
            <a:r>
              <a:rPr lang="fr-FR" dirty="0" smtClean="0">
                <a:hlinkClick r:id="rId5"/>
              </a:rPr>
              <a:t>Voir et entendre des témoignages sur les métiers du secteur </a:t>
            </a:r>
            <a:endParaRPr lang="fr-FR" dirty="0" smtClean="0"/>
          </a:p>
          <a:p>
            <a:pPr lvl="3"/>
            <a:r>
              <a:rPr lang="fr-FR" dirty="0"/>
              <a:t>Source : </a:t>
            </a:r>
            <a:r>
              <a:rPr lang="fr-FR" dirty="0" smtClean="0"/>
              <a:t>Onisep</a:t>
            </a:r>
          </a:p>
          <a:p>
            <a:pPr lvl="1"/>
            <a:r>
              <a:rPr lang="fr-FR" dirty="0" smtClean="0">
                <a:hlinkClick r:id="rId6"/>
              </a:rPr>
              <a:t>Zoom sur un métier : développeur web</a:t>
            </a:r>
            <a:endParaRPr lang="fr-FR" dirty="0" smtClean="0"/>
          </a:p>
          <a:p>
            <a:pPr lvl="3"/>
            <a:r>
              <a:rPr lang="fr-FR" dirty="0"/>
              <a:t>Source : </a:t>
            </a:r>
            <a:r>
              <a:rPr lang="fr-FR" dirty="0" err="1" smtClean="0"/>
              <a:t>JobTeaser</a:t>
            </a:r>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smtClean="0"/>
          </a:p>
          <a:p>
            <a:pPr lvl="1"/>
            <a:endParaRPr lang="fr-FR" dirty="0"/>
          </a:p>
        </p:txBody>
      </p:sp>
      <p:sp>
        <p:nvSpPr>
          <p:cNvPr id="3" name="Titre 2"/>
          <p:cNvSpPr>
            <a:spLocks noGrp="1"/>
          </p:cNvSpPr>
          <p:nvPr>
            <p:ph type="title"/>
          </p:nvPr>
        </p:nvSpPr>
        <p:spPr/>
        <p:txBody>
          <a:bodyPr>
            <a:normAutofit fontScale="90000"/>
          </a:bodyPr>
          <a:lstStyle/>
          <a:p>
            <a:r>
              <a:rPr lang="fr-FR" dirty="0" smtClean="0">
                <a:solidFill>
                  <a:srgbClr val="FF0000"/>
                </a:solidFill>
              </a:rPr>
              <a:t>Systèmes d’information de gestion</a:t>
            </a:r>
            <a:endParaRPr lang="fr-FR" dirty="0">
              <a:solidFill>
                <a:srgbClr val="FF0000"/>
              </a:solidFill>
            </a:endParaRPr>
          </a:p>
        </p:txBody>
      </p:sp>
      <p:sp>
        <p:nvSpPr>
          <p:cNvPr id="4" name="ZoneTexte 3"/>
          <p:cNvSpPr txBox="1"/>
          <p:nvPr/>
        </p:nvSpPr>
        <p:spPr>
          <a:xfrm>
            <a:off x="4643157" y="6156012"/>
            <a:ext cx="3025187" cy="369332"/>
          </a:xfrm>
          <a:prstGeom prst="rect">
            <a:avLst/>
          </a:prstGeom>
          <a:noFill/>
        </p:spPr>
        <p:txBody>
          <a:bodyPr wrap="none" rtlCol="0">
            <a:spAutoFit/>
          </a:bodyPr>
          <a:lstStyle/>
          <a:p>
            <a:r>
              <a:rPr lang="fr-FR" dirty="0" smtClean="0">
                <a:hlinkClick r:id="rId7" action="ppaction://hlinksldjump"/>
              </a:rPr>
              <a:t>&gt; Revenir aux 4 spécialités</a:t>
            </a:r>
            <a:endParaRPr lang="fr-FR" dirty="0"/>
          </a:p>
        </p:txBody>
      </p:sp>
    </p:spTree>
    <p:extLst>
      <p:ext uri="{BB962C8B-B14F-4D97-AF65-F5344CB8AC3E}">
        <p14:creationId xmlns:p14="http://schemas.microsoft.com/office/powerpoint/2010/main" val="65460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contenu 2"/>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fr-FR" b="1" dirty="0" smtClean="0"/>
              <a:t>Construire une image de l’entreprise</a:t>
            </a:r>
          </a:p>
          <a:p>
            <a:pPr lvl="1">
              <a:defRPr/>
            </a:pPr>
            <a:r>
              <a:rPr lang="fr-FR" dirty="0" smtClean="0"/>
              <a:t>L'image financière de l’entreprise, les enregistrements comptables</a:t>
            </a:r>
          </a:p>
          <a:p>
            <a:pPr marL="365760" indent="-256032" eaLnBrk="1" fontAlgn="auto" hangingPunct="1">
              <a:spcAft>
                <a:spcPts val="0"/>
              </a:spcAft>
              <a:buFont typeface="Wingdings 3"/>
              <a:buChar char=""/>
              <a:defRPr/>
            </a:pPr>
            <a:r>
              <a:rPr lang="fr-FR" b="1" dirty="0" smtClean="0"/>
              <a:t>Analyser la situation de l’entreprise</a:t>
            </a:r>
          </a:p>
          <a:p>
            <a:pPr marL="621792" lvl="1" eaLnBrk="1" fontAlgn="auto" hangingPunct="1">
              <a:spcBef>
                <a:spcPts val="324"/>
              </a:spcBef>
              <a:spcAft>
                <a:spcPts val="0"/>
              </a:spcAft>
              <a:buFont typeface="Verdana"/>
              <a:buChar char="◦"/>
              <a:defRPr/>
            </a:pPr>
            <a:r>
              <a:rPr lang="fr-FR" dirty="0" smtClean="0"/>
              <a:t>Exercice comptable, principes comptables, inventaire et documents annuels, analyse de la rentabilité et du résultat</a:t>
            </a:r>
          </a:p>
          <a:p>
            <a:pPr marL="365760" indent="-256032" eaLnBrk="1" fontAlgn="auto" hangingPunct="1">
              <a:spcAft>
                <a:spcPts val="0"/>
              </a:spcAft>
              <a:buFont typeface="Wingdings 3"/>
              <a:buChar char=""/>
              <a:defRPr/>
            </a:pPr>
            <a:r>
              <a:rPr lang="fr-FR" b="1" dirty="0" smtClean="0"/>
              <a:t>Accompagner la prise de décision</a:t>
            </a:r>
          </a:p>
          <a:p>
            <a:pPr marL="621792" lvl="1" eaLnBrk="1" fontAlgn="auto" hangingPunct="1">
              <a:spcBef>
                <a:spcPts val="324"/>
              </a:spcBef>
              <a:spcAft>
                <a:spcPts val="0"/>
              </a:spcAft>
              <a:buFont typeface="Verdana"/>
              <a:buChar char="◦"/>
              <a:defRPr/>
            </a:pPr>
            <a:r>
              <a:rPr lang="fr-FR" dirty="0" smtClean="0"/>
              <a:t>Financement des entreprises, gestion de la trésorerie, budget prévisionnel, coût partiel et coût complet</a:t>
            </a:r>
          </a:p>
          <a:p>
            <a:pPr marL="365760" indent="-256032" eaLnBrk="1" fontAlgn="auto" hangingPunct="1">
              <a:spcAft>
                <a:spcPts val="0"/>
              </a:spcAft>
              <a:buFont typeface="Wingdings 3"/>
              <a:buChar char=""/>
              <a:defRPr/>
            </a:pPr>
            <a:endParaRPr lang="fr-FR" dirty="0" smtClean="0"/>
          </a:p>
        </p:txBody>
      </p:sp>
      <p:sp>
        <p:nvSpPr>
          <p:cNvPr id="2" name="Titre 1"/>
          <p:cNvSpPr>
            <a:spLocks noGrp="1"/>
          </p:cNvSpPr>
          <p:nvPr>
            <p:ph type="title"/>
          </p:nvPr>
        </p:nvSpPr>
        <p:spPr/>
        <p:txBody>
          <a:bodyPr/>
          <a:lstStyle/>
          <a:p>
            <a:pPr eaLnBrk="1" fontAlgn="auto" hangingPunct="1">
              <a:spcAft>
                <a:spcPts val="0"/>
              </a:spcAft>
              <a:defRPr/>
            </a:pPr>
            <a:r>
              <a:rPr lang="fr-FR" dirty="0">
                <a:solidFill>
                  <a:schemeClr val="accent2">
                    <a:lumMod val="75000"/>
                  </a:schemeClr>
                </a:solidFill>
              </a:rPr>
              <a:t>G</a:t>
            </a:r>
            <a:r>
              <a:rPr lang="fr-FR" dirty="0" smtClean="0">
                <a:solidFill>
                  <a:schemeClr val="accent2">
                    <a:lumMod val="75000"/>
                  </a:schemeClr>
                </a:solidFill>
              </a:rPr>
              <a:t>estion et finance</a:t>
            </a:r>
            <a:endParaRPr lang="fr-F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395288" y="1268413"/>
            <a:ext cx="7777162" cy="5113337"/>
          </a:xfrm>
        </p:spPr>
        <p:txBody>
          <a:bodyPr/>
          <a:lstStyle/>
          <a:p>
            <a:pPr eaLnBrk="1" hangingPunct="1">
              <a:lnSpc>
                <a:spcPct val="90000"/>
              </a:lnSpc>
            </a:pPr>
            <a:r>
              <a:rPr lang="fr-FR" sz="2800" dirty="0" smtClean="0"/>
              <a:t>Vouloir comprendre comment </a:t>
            </a:r>
            <a:r>
              <a:rPr lang="fr-FR" sz="2800" b="1" dirty="0" smtClean="0"/>
              <a:t>l’information financière </a:t>
            </a:r>
            <a:r>
              <a:rPr lang="fr-FR" sz="2800" dirty="0" smtClean="0"/>
              <a:t>est produite, comment elle circule et est mise à disposition des utilisateurs</a:t>
            </a:r>
          </a:p>
          <a:p>
            <a:pPr marL="109728" indent="0" eaLnBrk="1" hangingPunct="1">
              <a:lnSpc>
                <a:spcPct val="90000"/>
              </a:lnSpc>
              <a:buNone/>
            </a:pPr>
            <a:endParaRPr lang="fr-FR" sz="2800" dirty="0" smtClean="0"/>
          </a:p>
          <a:p>
            <a:pPr eaLnBrk="1" hangingPunct="1">
              <a:lnSpc>
                <a:spcPct val="90000"/>
              </a:lnSpc>
            </a:pPr>
            <a:r>
              <a:rPr lang="fr-FR" sz="2800" dirty="0" smtClean="0"/>
              <a:t>Avoir le </a:t>
            </a:r>
            <a:r>
              <a:rPr lang="fr-FR" sz="2800" b="1" dirty="0" smtClean="0"/>
              <a:t>goût de l’évaluation</a:t>
            </a:r>
            <a:r>
              <a:rPr lang="fr-FR" sz="2800" dirty="0" smtClean="0"/>
              <a:t>, du classement et de l’enregistrement des transactions financières  </a:t>
            </a:r>
          </a:p>
          <a:p>
            <a:pPr eaLnBrk="1" hangingPunct="1">
              <a:lnSpc>
                <a:spcPct val="90000"/>
              </a:lnSpc>
              <a:buFont typeface="Wingdings" pitchFamily="2" charset="2"/>
              <a:buNone/>
            </a:pPr>
            <a:endParaRPr lang="fr-FR" sz="2800" dirty="0" smtClean="0"/>
          </a:p>
          <a:p>
            <a:pPr eaLnBrk="1" hangingPunct="1">
              <a:lnSpc>
                <a:spcPct val="90000"/>
              </a:lnSpc>
            </a:pPr>
            <a:r>
              <a:rPr lang="fr-FR" sz="2800" dirty="0" smtClean="0"/>
              <a:t>Avoir le goût d’analyser la </a:t>
            </a:r>
            <a:r>
              <a:rPr lang="fr-FR" sz="2800" b="1" dirty="0" smtClean="0"/>
              <a:t>situation financière</a:t>
            </a:r>
            <a:r>
              <a:rPr lang="fr-FR" sz="2800" dirty="0" smtClean="0"/>
              <a:t> de l’entreprise pour préparer les décisions de gestion</a:t>
            </a:r>
          </a:p>
          <a:p>
            <a:pPr eaLnBrk="1" hangingPunct="1">
              <a:lnSpc>
                <a:spcPct val="90000"/>
              </a:lnSpc>
              <a:buFont typeface="Wingdings" pitchFamily="2" charset="2"/>
              <a:buNone/>
            </a:pPr>
            <a:endParaRPr lang="fr-FR" sz="2800" dirty="0" smtClean="0"/>
          </a:p>
          <a:p>
            <a:pPr eaLnBrk="1" hangingPunct="1">
              <a:lnSpc>
                <a:spcPct val="90000"/>
              </a:lnSpc>
              <a:buFont typeface="Wingdings" pitchFamily="2" charset="2"/>
              <a:buNone/>
            </a:pPr>
            <a:endParaRPr lang="fr-FR" sz="2800" dirty="0" smtClean="0"/>
          </a:p>
        </p:txBody>
      </p:sp>
      <p:sp>
        <p:nvSpPr>
          <p:cNvPr id="53250" name="Rectangle 2"/>
          <p:cNvSpPr>
            <a:spLocks noGrp="1" noChangeArrowheads="1"/>
          </p:cNvSpPr>
          <p:nvPr>
            <p:ph type="title"/>
          </p:nvPr>
        </p:nvSpPr>
        <p:spPr>
          <a:xfrm>
            <a:off x="323528" y="404664"/>
            <a:ext cx="8893175" cy="720080"/>
          </a:xfrm>
        </p:spPr>
        <p:txBody>
          <a:bodyPr>
            <a:normAutofit fontScale="90000"/>
          </a:bodyPr>
          <a:lstStyle/>
          <a:p>
            <a:pPr marL="762000" indent="-762000" eaLnBrk="1" fontAlgn="auto" hangingPunct="1">
              <a:spcAft>
                <a:spcPts val="0"/>
              </a:spcAft>
              <a:defRPr/>
            </a:pPr>
            <a:r>
              <a:rPr lang="fr-FR" sz="2800" dirty="0" smtClean="0">
                <a:solidFill>
                  <a:schemeClr val="tx1"/>
                </a:solidFill>
              </a:rPr>
              <a:t>Pourquoi choisir ?</a:t>
            </a:r>
            <a:r>
              <a:rPr lang="fr-FR" sz="2800" dirty="0" smtClean="0"/>
              <a:t/>
            </a:r>
            <a:br>
              <a:rPr lang="fr-FR" sz="2800" dirty="0" smtClean="0"/>
            </a:br>
            <a:r>
              <a:rPr lang="fr-FR" sz="2800" dirty="0" smtClean="0">
                <a:solidFill>
                  <a:schemeClr val="accent2">
                    <a:lumMod val="60000"/>
                    <a:lumOff val="40000"/>
                  </a:schemeClr>
                </a:solidFill>
                <a:sym typeface="Wingdings" pitchFamily="2" charset="2"/>
              </a:rPr>
              <a:t> </a:t>
            </a:r>
            <a:r>
              <a:rPr lang="fr-FR" sz="2800" dirty="0" smtClean="0">
                <a:solidFill>
                  <a:schemeClr val="accent2">
                    <a:lumMod val="60000"/>
                    <a:lumOff val="40000"/>
                  </a:schemeClr>
                </a:solidFill>
              </a:rPr>
              <a:t>Gestion et Finance</a:t>
            </a:r>
            <a:r>
              <a:rPr lang="fr-FR" sz="4000" dirty="0" smtClean="0"/>
              <a:t/>
            </a:r>
            <a:br>
              <a:rPr lang="fr-FR" sz="4000" dirty="0" smtClean="0"/>
            </a:br>
            <a:endParaRPr lang="fr-FR" sz="4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Pour en savoir plus, suivez les liens :</a:t>
            </a:r>
          </a:p>
          <a:p>
            <a:pPr lvl="1"/>
            <a:r>
              <a:rPr lang="fr-FR" dirty="0" smtClean="0">
                <a:hlinkClick r:id="rId3"/>
              </a:rPr>
              <a:t>Consulter le programme des cours</a:t>
            </a:r>
            <a:endParaRPr lang="fr-FR" dirty="0" smtClean="0"/>
          </a:p>
          <a:p>
            <a:pPr lvl="3"/>
            <a:r>
              <a:rPr lang="fr-FR" dirty="0"/>
              <a:t>Source : Éducation </a:t>
            </a:r>
            <a:r>
              <a:rPr lang="fr-FR" dirty="0" smtClean="0"/>
              <a:t>nationale</a:t>
            </a:r>
          </a:p>
          <a:p>
            <a:pPr lvl="1"/>
            <a:r>
              <a:rPr lang="fr-FR" dirty="0" smtClean="0">
                <a:hlinkClick r:id="rId4"/>
              </a:rPr>
              <a:t>Ecouter un professionnel présenter </a:t>
            </a:r>
            <a:r>
              <a:rPr lang="fr-FR" smtClean="0">
                <a:hlinkClick r:id="rId4"/>
              </a:rPr>
              <a:t>ses </a:t>
            </a:r>
            <a:r>
              <a:rPr lang="fr-FR" smtClean="0">
                <a:hlinkClick r:id="rId4"/>
              </a:rPr>
              <a:t>activités </a:t>
            </a:r>
            <a:r>
              <a:rPr lang="fr-FR" dirty="0" smtClean="0">
                <a:hlinkClick r:id="rId4"/>
              </a:rPr>
              <a:t>dans une entreprise</a:t>
            </a:r>
            <a:endParaRPr lang="fr-FR" dirty="0" smtClean="0"/>
          </a:p>
          <a:p>
            <a:pPr lvl="3"/>
            <a:r>
              <a:rPr lang="fr-FR" dirty="0"/>
              <a:t>Source : </a:t>
            </a:r>
            <a:r>
              <a:rPr lang="fr-FR" dirty="0" err="1" smtClean="0"/>
              <a:t>JobTeaser</a:t>
            </a:r>
            <a:endParaRPr lang="fr-FR" dirty="0" smtClean="0"/>
          </a:p>
          <a:p>
            <a:pPr lvl="1"/>
            <a:r>
              <a:rPr lang="fr-FR" dirty="0" smtClean="0">
                <a:hlinkClick r:id="rId5"/>
              </a:rPr>
              <a:t>Voir et entendre des témoignages sur les métiers du secteur </a:t>
            </a:r>
            <a:endParaRPr lang="fr-FR" dirty="0" smtClean="0"/>
          </a:p>
          <a:p>
            <a:pPr lvl="3"/>
            <a:r>
              <a:rPr lang="fr-FR" dirty="0" smtClean="0"/>
              <a:t>Source : Onisep</a:t>
            </a:r>
          </a:p>
          <a:p>
            <a:pPr lvl="1"/>
            <a:r>
              <a:rPr lang="fr-FR" dirty="0" smtClean="0">
                <a:hlinkClick r:id="rId6"/>
              </a:rPr>
              <a:t>Zoom sur un métier : auditeur comptable</a:t>
            </a:r>
            <a:endParaRPr lang="fr-FR" dirty="0" smtClean="0"/>
          </a:p>
          <a:p>
            <a:pPr lvl="3"/>
            <a:r>
              <a:rPr lang="fr-FR" dirty="0"/>
              <a:t>Source : </a:t>
            </a:r>
            <a:r>
              <a:rPr lang="fr-FR" dirty="0" err="1" smtClean="0"/>
              <a:t>JobTeaser</a:t>
            </a:r>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smtClean="0"/>
          </a:p>
          <a:p>
            <a:pPr lvl="1"/>
            <a:endParaRPr lang="fr-FR" dirty="0"/>
          </a:p>
        </p:txBody>
      </p:sp>
      <p:sp>
        <p:nvSpPr>
          <p:cNvPr id="3" name="Titre 2"/>
          <p:cNvSpPr>
            <a:spLocks noGrp="1"/>
          </p:cNvSpPr>
          <p:nvPr>
            <p:ph type="title"/>
          </p:nvPr>
        </p:nvSpPr>
        <p:spPr/>
        <p:txBody>
          <a:bodyPr>
            <a:normAutofit/>
          </a:bodyPr>
          <a:lstStyle/>
          <a:p>
            <a:r>
              <a:rPr lang="fr-FR" dirty="0" smtClean="0">
                <a:solidFill>
                  <a:schemeClr val="accent2">
                    <a:lumMod val="75000"/>
                  </a:schemeClr>
                </a:solidFill>
              </a:rPr>
              <a:t>Gestion et Finance</a:t>
            </a:r>
            <a:endParaRPr lang="fr-FR" dirty="0">
              <a:solidFill>
                <a:schemeClr val="accent2">
                  <a:lumMod val="75000"/>
                </a:schemeClr>
              </a:solidFill>
            </a:endParaRPr>
          </a:p>
        </p:txBody>
      </p:sp>
      <p:sp>
        <p:nvSpPr>
          <p:cNvPr id="4" name="ZoneTexte 3"/>
          <p:cNvSpPr txBox="1"/>
          <p:nvPr/>
        </p:nvSpPr>
        <p:spPr>
          <a:xfrm>
            <a:off x="4643157" y="6156012"/>
            <a:ext cx="3025187" cy="369332"/>
          </a:xfrm>
          <a:prstGeom prst="rect">
            <a:avLst/>
          </a:prstGeom>
          <a:noFill/>
        </p:spPr>
        <p:txBody>
          <a:bodyPr wrap="none" rtlCol="0">
            <a:spAutoFit/>
          </a:bodyPr>
          <a:lstStyle/>
          <a:p>
            <a:r>
              <a:rPr lang="fr-FR" dirty="0" smtClean="0">
                <a:hlinkClick r:id="rId7" action="ppaction://hlinksldjump"/>
              </a:rPr>
              <a:t>&gt; Revenir aux 4 spécialités</a:t>
            </a:r>
            <a:endParaRPr lang="fr-FR" dirty="0"/>
          </a:p>
        </p:txBody>
      </p:sp>
    </p:spTree>
    <p:extLst>
      <p:ext uri="{BB962C8B-B14F-4D97-AF65-F5344CB8AC3E}">
        <p14:creationId xmlns:p14="http://schemas.microsoft.com/office/powerpoint/2010/main" val="210917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contenu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fr-FR" sz="2400" b="1" dirty="0" smtClean="0"/>
              <a:t>Mobiliser et motiver le personnel</a:t>
            </a:r>
          </a:p>
          <a:p>
            <a:pPr marL="621792" lvl="1" eaLnBrk="1" fontAlgn="auto" hangingPunct="1">
              <a:spcBef>
                <a:spcPts val="324"/>
              </a:spcBef>
              <a:spcAft>
                <a:spcPts val="0"/>
              </a:spcAft>
              <a:buFont typeface="Verdana"/>
              <a:buChar char="◦"/>
              <a:defRPr/>
            </a:pPr>
            <a:r>
              <a:rPr lang="fr-FR" sz="2000" dirty="0" smtClean="0"/>
              <a:t>Cadre du travail, conditions de travail, rémunération, communication interne, animation de groupes…</a:t>
            </a:r>
          </a:p>
          <a:p>
            <a:pPr marL="365760" indent="-256032" eaLnBrk="1" fontAlgn="auto" hangingPunct="1">
              <a:spcAft>
                <a:spcPts val="0"/>
              </a:spcAft>
              <a:buFont typeface="Wingdings 3"/>
              <a:buChar char=""/>
              <a:defRPr/>
            </a:pPr>
            <a:r>
              <a:rPr lang="fr-FR" sz="2400" b="1" dirty="0" smtClean="0"/>
              <a:t>Gérer les compétences du personnel</a:t>
            </a:r>
          </a:p>
          <a:p>
            <a:pPr marL="621792" lvl="1" eaLnBrk="1" fontAlgn="auto" hangingPunct="1">
              <a:spcBef>
                <a:spcPts val="324"/>
              </a:spcBef>
              <a:spcAft>
                <a:spcPts val="0"/>
              </a:spcAft>
              <a:buFont typeface="Verdana"/>
              <a:buChar char="◦"/>
              <a:defRPr/>
            </a:pPr>
            <a:r>
              <a:rPr lang="fr-FR" sz="2000" dirty="0" smtClean="0"/>
              <a:t>Compétences et poste, recrutement, évaluation, formation, gestion de carrière…</a:t>
            </a:r>
          </a:p>
          <a:p>
            <a:pPr marL="365760" indent="-256032" eaLnBrk="1" fontAlgn="auto" hangingPunct="1">
              <a:spcAft>
                <a:spcPts val="0"/>
              </a:spcAft>
              <a:buFont typeface="Wingdings 3"/>
              <a:buChar char=""/>
              <a:defRPr/>
            </a:pPr>
            <a:r>
              <a:rPr lang="fr-FR" sz="2400" b="1" dirty="0" smtClean="0"/>
              <a:t>Cohésion de groupes et conflits</a:t>
            </a:r>
          </a:p>
          <a:p>
            <a:pPr marL="621792" lvl="1" eaLnBrk="1" fontAlgn="auto" hangingPunct="1">
              <a:spcBef>
                <a:spcPts val="324"/>
              </a:spcBef>
              <a:spcAft>
                <a:spcPts val="0"/>
              </a:spcAft>
              <a:buFont typeface="Verdana"/>
              <a:buChar char="◦"/>
              <a:defRPr/>
            </a:pPr>
            <a:r>
              <a:rPr lang="fr-FR" sz="2000" dirty="0" smtClean="0"/>
              <a:t>Dynamique de groupe, cohésion, climat relationnel, communication  informelle, conflits et résolution, climat social…</a:t>
            </a:r>
          </a:p>
          <a:p>
            <a:pPr marL="365760" indent="-256032" eaLnBrk="1" fontAlgn="auto" hangingPunct="1">
              <a:spcAft>
                <a:spcPts val="0"/>
              </a:spcAft>
              <a:buFont typeface="Wingdings 3"/>
              <a:buChar char=""/>
              <a:defRPr/>
            </a:pPr>
            <a:r>
              <a:rPr lang="fr-FR" sz="2400" b="1" dirty="0" smtClean="0"/>
              <a:t>Coordination et amélioration du travail</a:t>
            </a:r>
          </a:p>
          <a:p>
            <a:pPr marL="621792" lvl="1" eaLnBrk="1" fontAlgn="auto" hangingPunct="1">
              <a:spcBef>
                <a:spcPts val="324"/>
              </a:spcBef>
              <a:spcAft>
                <a:spcPts val="0"/>
              </a:spcAft>
              <a:buFont typeface="Verdana"/>
              <a:buChar char="◦"/>
              <a:defRPr/>
            </a:pPr>
            <a:r>
              <a:rPr lang="fr-FR" sz="2000" dirty="0" smtClean="0"/>
              <a:t>Poste de travail, répartition de tâches, réunions, créativité, travail coopératif, gestion électronique de documents…</a:t>
            </a:r>
          </a:p>
          <a:p>
            <a:pPr marL="365760" indent="-256032" eaLnBrk="1" fontAlgn="auto" hangingPunct="1">
              <a:spcAft>
                <a:spcPts val="0"/>
              </a:spcAft>
              <a:buFont typeface="Wingdings 3"/>
              <a:buChar char=""/>
              <a:defRPr/>
            </a:pPr>
            <a:endParaRPr lang="fr-FR" sz="2400" dirty="0" smtClean="0"/>
          </a:p>
        </p:txBody>
      </p:sp>
      <p:sp>
        <p:nvSpPr>
          <p:cNvPr id="2" name="Titre 1"/>
          <p:cNvSpPr>
            <a:spLocks noGrp="1"/>
          </p:cNvSpPr>
          <p:nvPr>
            <p:ph type="title"/>
          </p:nvPr>
        </p:nvSpPr>
        <p:spPr/>
        <p:txBody>
          <a:bodyPr>
            <a:normAutofit fontScale="90000"/>
          </a:bodyPr>
          <a:lstStyle/>
          <a:p>
            <a:pPr eaLnBrk="1" fontAlgn="auto" hangingPunct="1">
              <a:spcAft>
                <a:spcPts val="0"/>
              </a:spcAft>
              <a:defRPr/>
            </a:pPr>
            <a:r>
              <a:rPr lang="fr-FR" dirty="0" smtClean="0">
                <a:solidFill>
                  <a:schemeClr val="accent4">
                    <a:lumMod val="60000"/>
                    <a:lumOff val="40000"/>
                  </a:schemeClr>
                </a:solidFill>
              </a:rPr>
              <a:t>Ressources humaines et communication</a:t>
            </a:r>
            <a:endParaRPr lang="fr-FR"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idx="1"/>
          </p:nvPr>
        </p:nvSpPr>
        <p:spPr>
          <a:xfrm>
            <a:off x="395288" y="1268413"/>
            <a:ext cx="7777162" cy="5113337"/>
          </a:xfrm>
        </p:spPr>
        <p:txBody>
          <a:bodyPr/>
          <a:lstStyle/>
          <a:p>
            <a:pPr eaLnBrk="1" hangingPunct="1">
              <a:lnSpc>
                <a:spcPct val="80000"/>
              </a:lnSpc>
            </a:pPr>
            <a:r>
              <a:rPr lang="fr-FR" sz="2800" smtClean="0"/>
              <a:t>S’intéresser au </a:t>
            </a:r>
            <a:r>
              <a:rPr lang="fr-FR" sz="2800" b="1" smtClean="0"/>
              <a:t>droit du travail </a:t>
            </a:r>
            <a:r>
              <a:rPr lang="fr-FR" sz="2800" smtClean="0"/>
              <a:t>et à la règlementation générale des relations de travail  </a:t>
            </a:r>
          </a:p>
          <a:p>
            <a:pPr eaLnBrk="1" hangingPunct="1">
              <a:lnSpc>
                <a:spcPct val="80000"/>
              </a:lnSpc>
              <a:buFont typeface="Wingdings" pitchFamily="2" charset="2"/>
              <a:buNone/>
            </a:pPr>
            <a:endParaRPr lang="fr-FR" sz="2800" smtClean="0"/>
          </a:p>
          <a:p>
            <a:pPr eaLnBrk="1" hangingPunct="1">
              <a:lnSpc>
                <a:spcPct val="80000"/>
              </a:lnSpc>
            </a:pPr>
            <a:r>
              <a:rPr lang="fr-FR" sz="2800" smtClean="0"/>
              <a:t>Apprécier la </a:t>
            </a:r>
            <a:r>
              <a:rPr lang="fr-FR" sz="2800" b="1" smtClean="0"/>
              <a:t>communication écrite et orale</a:t>
            </a:r>
            <a:r>
              <a:rPr lang="fr-FR" sz="2800" smtClean="0"/>
              <a:t> liée aux organisations</a:t>
            </a:r>
          </a:p>
          <a:p>
            <a:pPr eaLnBrk="1" hangingPunct="1">
              <a:lnSpc>
                <a:spcPct val="80000"/>
              </a:lnSpc>
              <a:buFont typeface="Wingdings" pitchFamily="2" charset="2"/>
              <a:buNone/>
            </a:pPr>
            <a:endParaRPr lang="fr-FR" sz="2800" smtClean="0"/>
          </a:p>
          <a:p>
            <a:pPr eaLnBrk="1" hangingPunct="1">
              <a:lnSpc>
                <a:spcPct val="80000"/>
              </a:lnSpc>
            </a:pPr>
            <a:r>
              <a:rPr lang="fr-FR" sz="2800" smtClean="0"/>
              <a:t>Avoir le goût d’étudier les </a:t>
            </a:r>
            <a:r>
              <a:rPr lang="fr-FR" sz="2800" b="1" smtClean="0"/>
              <a:t>fonctionnements humains </a:t>
            </a:r>
            <a:r>
              <a:rPr lang="fr-FR" sz="2800" smtClean="0"/>
              <a:t>dans les organisations à travers les tensions qui s’exercent entre l’individu et le collectif</a:t>
            </a:r>
          </a:p>
        </p:txBody>
      </p:sp>
      <p:sp>
        <p:nvSpPr>
          <p:cNvPr id="53250" name="Rectangle 2"/>
          <p:cNvSpPr>
            <a:spLocks noGrp="1" noChangeArrowheads="1"/>
          </p:cNvSpPr>
          <p:nvPr>
            <p:ph type="title"/>
          </p:nvPr>
        </p:nvSpPr>
        <p:spPr>
          <a:xfrm>
            <a:off x="323528" y="404664"/>
            <a:ext cx="8893175" cy="720080"/>
          </a:xfrm>
        </p:spPr>
        <p:txBody>
          <a:bodyPr>
            <a:normAutofit fontScale="90000"/>
          </a:bodyPr>
          <a:lstStyle/>
          <a:p>
            <a:pPr marL="762000" indent="-762000" eaLnBrk="1" fontAlgn="auto" hangingPunct="1">
              <a:spcAft>
                <a:spcPts val="0"/>
              </a:spcAft>
              <a:defRPr/>
            </a:pPr>
            <a:r>
              <a:rPr lang="fr-FR" sz="2800" dirty="0" smtClean="0">
                <a:solidFill>
                  <a:schemeClr val="tx1"/>
                </a:solidFill>
              </a:rPr>
              <a:t>Pourquoi choisir…</a:t>
            </a:r>
            <a:r>
              <a:rPr lang="fr-FR" sz="2800" dirty="0" smtClean="0"/>
              <a:t/>
            </a:r>
            <a:br>
              <a:rPr lang="fr-FR" sz="2800" dirty="0" smtClean="0"/>
            </a:br>
            <a:r>
              <a:rPr lang="fr-FR" sz="2800" dirty="0" smtClean="0">
                <a:solidFill>
                  <a:schemeClr val="bg2">
                    <a:lumMod val="50000"/>
                  </a:schemeClr>
                </a:solidFill>
                <a:sym typeface="Wingdings" pitchFamily="2" charset="2"/>
              </a:rPr>
              <a:t> </a:t>
            </a:r>
            <a:r>
              <a:rPr lang="fr-FR" sz="2800" dirty="0">
                <a:solidFill>
                  <a:schemeClr val="bg2">
                    <a:lumMod val="50000"/>
                  </a:schemeClr>
                </a:solidFill>
                <a:sym typeface="Wingdings" pitchFamily="2" charset="2"/>
              </a:rPr>
              <a:t>R</a:t>
            </a:r>
            <a:r>
              <a:rPr lang="fr-FR" sz="2800" dirty="0" smtClean="0">
                <a:solidFill>
                  <a:schemeClr val="bg2">
                    <a:lumMod val="50000"/>
                  </a:schemeClr>
                </a:solidFill>
              </a:rPr>
              <a:t>essources humaines et communication</a:t>
            </a:r>
            <a:r>
              <a:rPr lang="fr-FR" sz="4000" dirty="0" smtClean="0"/>
              <a:t/>
            </a:r>
            <a:br>
              <a:rPr lang="fr-FR" sz="4000" dirty="0" smtClean="0"/>
            </a:br>
            <a:endParaRPr lang="fr-FR" sz="4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Pour en savoir plus, suivez les liens :</a:t>
            </a:r>
          </a:p>
          <a:p>
            <a:pPr lvl="1"/>
            <a:r>
              <a:rPr lang="fr-FR" dirty="0" smtClean="0">
                <a:hlinkClick r:id="rId3"/>
              </a:rPr>
              <a:t>Consulter le programme des cours</a:t>
            </a:r>
            <a:endParaRPr lang="fr-FR" dirty="0" smtClean="0"/>
          </a:p>
          <a:p>
            <a:pPr lvl="3"/>
            <a:r>
              <a:rPr lang="fr-FR" dirty="0" smtClean="0"/>
              <a:t>Source : Éducation nationale</a:t>
            </a:r>
          </a:p>
          <a:p>
            <a:pPr lvl="1"/>
            <a:r>
              <a:rPr lang="fr-FR" dirty="0" smtClean="0">
                <a:hlinkClick r:id="rId4"/>
              </a:rPr>
              <a:t>Ecouter un professionnel présenter cette spécialité</a:t>
            </a:r>
            <a:endParaRPr lang="fr-FR" dirty="0" smtClean="0"/>
          </a:p>
          <a:p>
            <a:pPr lvl="3"/>
            <a:r>
              <a:rPr lang="fr-FR" dirty="0"/>
              <a:t>Source : </a:t>
            </a:r>
            <a:r>
              <a:rPr lang="fr-FR" dirty="0" err="1" smtClean="0"/>
              <a:t>JobTeaser</a:t>
            </a:r>
            <a:endParaRPr lang="fr-FR" dirty="0" smtClean="0"/>
          </a:p>
          <a:p>
            <a:pPr lvl="1"/>
            <a:r>
              <a:rPr lang="fr-FR" dirty="0" smtClean="0">
                <a:hlinkClick r:id="rId5"/>
              </a:rPr>
              <a:t>Voir et entendre des témoignages sur les métiers du secteur </a:t>
            </a:r>
            <a:endParaRPr lang="fr-FR" dirty="0" smtClean="0"/>
          </a:p>
          <a:p>
            <a:pPr lvl="3"/>
            <a:r>
              <a:rPr lang="fr-FR" dirty="0"/>
              <a:t>Source : </a:t>
            </a:r>
            <a:r>
              <a:rPr lang="fr-FR" dirty="0" smtClean="0"/>
              <a:t>Onisep</a:t>
            </a:r>
          </a:p>
          <a:p>
            <a:pPr lvl="1"/>
            <a:r>
              <a:rPr lang="fr-FR" dirty="0" smtClean="0">
                <a:hlinkClick r:id="rId6"/>
              </a:rPr>
              <a:t>Zoom sur un métier : </a:t>
            </a:r>
            <a:r>
              <a:rPr lang="fr-FR" dirty="0" err="1" smtClean="0">
                <a:hlinkClick r:id="rId6"/>
              </a:rPr>
              <a:t>chargé-e</a:t>
            </a:r>
            <a:r>
              <a:rPr lang="fr-FR" dirty="0" smtClean="0">
                <a:hlinkClick r:id="rId6"/>
              </a:rPr>
              <a:t> de recrutement</a:t>
            </a:r>
            <a:endParaRPr lang="fr-FR" dirty="0" smtClean="0"/>
          </a:p>
          <a:p>
            <a:pPr lvl="3"/>
            <a:r>
              <a:rPr lang="fr-FR" dirty="0"/>
              <a:t>Source : </a:t>
            </a:r>
            <a:r>
              <a:rPr lang="fr-FR" dirty="0" err="1" smtClean="0"/>
              <a:t>JobTeaser</a:t>
            </a:r>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smtClean="0"/>
          </a:p>
          <a:p>
            <a:pPr lvl="1"/>
            <a:endParaRPr lang="fr-FR" dirty="0"/>
          </a:p>
        </p:txBody>
      </p:sp>
      <p:sp>
        <p:nvSpPr>
          <p:cNvPr id="3" name="Titre 2"/>
          <p:cNvSpPr>
            <a:spLocks noGrp="1"/>
          </p:cNvSpPr>
          <p:nvPr>
            <p:ph type="title"/>
          </p:nvPr>
        </p:nvSpPr>
        <p:spPr/>
        <p:txBody>
          <a:bodyPr>
            <a:normAutofit fontScale="90000"/>
          </a:bodyPr>
          <a:lstStyle/>
          <a:p>
            <a:r>
              <a:rPr lang="fr-FR" dirty="0" smtClean="0">
                <a:solidFill>
                  <a:schemeClr val="bg2">
                    <a:lumMod val="50000"/>
                  </a:schemeClr>
                </a:solidFill>
              </a:rPr>
              <a:t>Ressources humaines et communication</a:t>
            </a:r>
            <a:endParaRPr lang="fr-FR" dirty="0">
              <a:solidFill>
                <a:schemeClr val="bg2">
                  <a:lumMod val="50000"/>
                </a:schemeClr>
              </a:solidFill>
            </a:endParaRPr>
          </a:p>
        </p:txBody>
      </p:sp>
      <p:sp>
        <p:nvSpPr>
          <p:cNvPr id="4" name="ZoneTexte 3"/>
          <p:cNvSpPr txBox="1"/>
          <p:nvPr/>
        </p:nvSpPr>
        <p:spPr>
          <a:xfrm>
            <a:off x="4643157" y="6156012"/>
            <a:ext cx="3025187" cy="369332"/>
          </a:xfrm>
          <a:prstGeom prst="rect">
            <a:avLst/>
          </a:prstGeom>
          <a:noFill/>
        </p:spPr>
        <p:txBody>
          <a:bodyPr wrap="none" rtlCol="0">
            <a:spAutoFit/>
          </a:bodyPr>
          <a:lstStyle/>
          <a:p>
            <a:r>
              <a:rPr lang="fr-FR" dirty="0" smtClean="0">
                <a:hlinkClick r:id="rId7" action="ppaction://hlinksldjump"/>
              </a:rPr>
              <a:t>&gt; Revenir aux 4 spécialités</a:t>
            </a:r>
            <a:endParaRPr lang="fr-FR" dirty="0"/>
          </a:p>
        </p:txBody>
      </p:sp>
    </p:spTree>
    <p:extLst>
      <p:ext uri="{BB962C8B-B14F-4D97-AF65-F5344CB8AC3E}">
        <p14:creationId xmlns:p14="http://schemas.microsoft.com/office/powerpoint/2010/main" val="3839644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normAutofit lnSpcReduction="10000"/>
          </a:bodyPr>
          <a:lstStyle/>
          <a:p>
            <a:pPr marL="365760" indent="-256032" eaLnBrk="1" fontAlgn="auto" hangingPunct="1">
              <a:lnSpc>
                <a:spcPct val="90000"/>
              </a:lnSpc>
              <a:spcAft>
                <a:spcPts val="0"/>
              </a:spcAft>
              <a:buFont typeface="Wingdings 3"/>
              <a:buChar char=""/>
              <a:defRPr/>
            </a:pPr>
            <a:r>
              <a:rPr lang="fr-FR" b="1" dirty="0" smtClean="0"/>
              <a:t>Le comportement du consommateur</a:t>
            </a:r>
          </a:p>
          <a:p>
            <a:pPr marL="621792" lvl="1" eaLnBrk="1" fontAlgn="auto" hangingPunct="1">
              <a:lnSpc>
                <a:spcPct val="90000"/>
              </a:lnSpc>
              <a:spcBef>
                <a:spcPts val="324"/>
              </a:spcBef>
              <a:spcAft>
                <a:spcPts val="0"/>
              </a:spcAft>
              <a:buFont typeface="Verdana"/>
              <a:buChar char="◦"/>
              <a:defRPr/>
            </a:pPr>
            <a:r>
              <a:rPr lang="fr-FR" dirty="0" smtClean="0"/>
              <a:t>Facteurs explicatifs, satisfaction, études commerciales, étude du marché et démarche mercatique…</a:t>
            </a:r>
          </a:p>
          <a:p>
            <a:pPr marL="365760" indent="-256032" eaLnBrk="1" fontAlgn="auto" hangingPunct="1">
              <a:lnSpc>
                <a:spcPct val="90000"/>
              </a:lnSpc>
              <a:spcAft>
                <a:spcPts val="0"/>
              </a:spcAft>
              <a:buFont typeface="Wingdings 3"/>
              <a:buChar char=""/>
              <a:defRPr/>
            </a:pPr>
            <a:r>
              <a:rPr lang="fr-FR" b="1" dirty="0" smtClean="0"/>
              <a:t>L’offre de l’entreprise</a:t>
            </a:r>
          </a:p>
          <a:p>
            <a:pPr marL="621792" lvl="1" eaLnBrk="1" fontAlgn="auto" hangingPunct="1">
              <a:lnSpc>
                <a:spcPct val="90000"/>
              </a:lnSpc>
              <a:spcBef>
                <a:spcPts val="324"/>
              </a:spcBef>
              <a:spcAft>
                <a:spcPts val="0"/>
              </a:spcAft>
              <a:buFont typeface="Verdana"/>
              <a:buChar char="◦"/>
              <a:defRPr/>
            </a:pPr>
            <a:r>
              <a:rPr lang="fr-FR" dirty="0" smtClean="0"/>
              <a:t>Image, marque, qualité, gamme, positionnement, fixation du prix, coûts et marges, types de distribution, communication commerciale, publicité, fidélisation du client…</a:t>
            </a:r>
          </a:p>
          <a:p>
            <a:pPr marL="365760" indent="-256032" eaLnBrk="1" fontAlgn="auto" hangingPunct="1">
              <a:lnSpc>
                <a:spcPct val="90000"/>
              </a:lnSpc>
              <a:spcAft>
                <a:spcPts val="0"/>
              </a:spcAft>
              <a:buFont typeface="Wingdings 3"/>
              <a:buChar char=""/>
              <a:defRPr/>
            </a:pPr>
            <a:r>
              <a:rPr lang="fr-FR" b="1" dirty="0" smtClean="0"/>
              <a:t>Mercatique et société</a:t>
            </a:r>
          </a:p>
          <a:p>
            <a:pPr marL="621792" lvl="1" eaLnBrk="1" fontAlgn="auto" hangingPunct="1">
              <a:lnSpc>
                <a:spcPct val="90000"/>
              </a:lnSpc>
              <a:spcBef>
                <a:spcPts val="324"/>
              </a:spcBef>
              <a:spcAft>
                <a:spcPts val="0"/>
              </a:spcAft>
              <a:buFont typeface="Verdana"/>
              <a:buChar char="◦"/>
              <a:defRPr/>
            </a:pPr>
            <a:r>
              <a:rPr lang="fr-FR" dirty="0" smtClean="0"/>
              <a:t>Mercatique et développement durable, normes, engagements des entreprises, publicité mensongère, commerce équitable…</a:t>
            </a:r>
          </a:p>
        </p:txBody>
      </p:sp>
      <p:sp>
        <p:nvSpPr>
          <p:cNvPr id="39938" name="Rectangle 2"/>
          <p:cNvSpPr>
            <a:spLocks noGrp="1" noChangeArrowheads="1"/>
          </p:cNvSpPr>
          <p:nvPr>
            <p:ph type="title"/>
          </p:nvPr>
        </p:nvSpPr>
        <p:spPr/>
        <p:txBody>
          <a:bodyPr/>
          <a:lstStyle/>
          <a:p>
            <a:pPr eaLnBrk="1" fontAlgn="auto" hangingPunct="1">
              <a:spcAft>
                <a:spcPts val="0"/>
              </a:spcAft>
              <a:defRPr/>
            </a:pPr>
            <a:r>
              <a:rPr lang="fr-FR" dirty="0" smtClean="0">
                <a:solidFill>
                  <a:srgbClr val="00B050"/>
                </a:solidFill>
              </a:rPr>
              <a:t>Mercatique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47864" y="332656"/>
            <a:ext cx="5105400" cy="1844776"/>
          </a:xfrm>
        </p:spPr>
        <p:txBody>
          <a:bodyPr/>
          <a:lstStyle/>
          <a:p>
            <a:pPr algn="l" eaLnBrk="1" fontAlgn="auto" hangingPunct="1">
              <a:spcAft>
                <a:spcPts val="0"/>
              </a:spcAft>
              <a:defRPr/>
            </a:pPr>
            <a:r>
              <a:rPr lang="fr-FR" sz="2800" dirty="0" smtClean="0"/>
              <a:t>Préparer une poursuite d’études réussies en gestion des organisations</a:t>
            </a:r>
            <a:endParaRPr lang="fr-FR" dirty="0"/>
          </a:p>
        </p:txBody>
      </p:sp>
      <p:sp>
        <p:nvSpPr>
          <p:cNvPr id="10243" name="Sous-titre 2"/>
          <p:cNvSpPr>
            <a:spLocks noGrp="1"/>
          </p:cNvSpPr>
          <p:nvPr>
            <p:ph type="subTitle" idx="1"/>
          </p:nvPr>
        </p:nvSpPr>
        <p:spPr>
          <a:xfrm>
            <a:off x="3276600" y="2708275"/>
            <a:ext cx="5113338" cy="2305050"/>
          </a:xfrm>
        </p:spPr>
        <p:txBody>
          <a:bodyPr>
            <a:normAutofit lnSpcReduction="10000"/>
          </a:bodyPr>
          <a:lstStyle/>
          <a:p>
            <a:pPr marL="342900" lvl="1" indent="-342900" algn="l" eaLnBrk="1" hangingPunct="1">
              <a:lnSpc>
                <a:spcPct val="90000"/>
              </a:lnSpc>
              <a:buClr>
                <a:schemeClr val="hlink"/>
              </a:buClr>
              <a:buSzPct val="90000"/>
              <a:buFont typeface="Arial" charset="0"/>
              <a:buChar char="•"/>
            </a:pPr>
            <a:r>
              <a:rPr lang="fr-FR" sz="2400" b="1" dirty="0" smtClean="0">
                <a:solidFill>
                  <a:srgbClr val="002060"/>
                </a:solidFill>
              </a:rPr>
              <a:t>Etudes courtes</a:t>
            </a:r>
            <a:r>
              <a:rPr lang="fr-FR" sz="2400" dirty="0" smtClean="0">
                <a:solidFill>
                  <a:srgbClr val="002060"/>
                </a:solidFill>
              </a:rPr>
              <a:t> : BTS-DUT, licences professionnelles</a:t>
            </a:r>
          </a:p>
          <a:p>
            <a:pPr marL="342900" lvl="1" indent="-342900" algn="l" eaLnBrk="1" hangingPunct="1">
              <a:lnSpc>
                <a:spcPct val="90000"/>
              </a:lnSpc>
              <a:buClr>
                <a:schemeClr val="hlink"/>
              </a:buClr>
              <a:buSzPct val="90000"/>
              <a:buFont typeface="Arial" charset="0"/>
              <a:buChar char="•"/>
            </a:pPr>
            <a:endParaRPr lang="fr-FR" sz="2400" dirty="0" smtClean="0">
              <a:solidFill>
                <a:srgbClr val="002060"/>
              </a:solidFill>
            </a:endParaRPr>
          </a:p>
          <a:p>
            <a:pPr marL="342900" lvl="1" indent="-342900" algn="l">
              <a:lnSpc>
                <a:spcPct val="90000"/>
              </a:lnSpc>
              <a:buClr>
                <a:schemeClr val="hlink"/>
              </a:buClr>
              <a:buSzPct val="90000"/>
              <a:buFont typeface="Arial" charset="0"/>
              <a:buChar char="•"/>
            </a:pPr>
            <a:r>
              <a:rPr lang="fr-FR" sz="2400" b="1" dirty="0" smtClean="0">
                <a:solidFill>
                  <a:srgbClr val="002060"/>
                </a:solidFill>
              </a:rPr>
              <a:t>Etudes longues </a:t>
            </a:r>
            <a:r>
              <a:rPr lang="fr-FR" sz="2400" dirty="0" smtClean="0">
                <a:solidFill>
                  <a:srgbClr val="002060"/>
                </a:solidFill>
              </a:rPr>
              <a:t>: prépa écoles de commerce, prépa expertise </a:t>
            </a:r>
            <a:r>
              <a:rPr lang="fr-FR" sz="2400" dirty="0">
                <a:solidFill>
                  <a:srgbClr val="002060"/>
                </a:solidFill>
              </a:rPr>
              <a:t>comptable, licences générales et </a:t>
            </a:r>
            <a:r>
              <a:rPr lang="fr-FR" sz="2400" dirty="0" smtClean="0">
                <a:solidFill>
                  <a:srgbClr val="002060"/>
                </a:solidFill>
              </a:rPr>
              <a:t>masters</a:t>
            </a:r>
          </a:p>
          <a:p>
            <a:pPr marL="342900" lvl="1" indent="-342900" algn="l" eaLnBrk="1" hangingPunct="1">
              <a:lnSpc>
                <a:spcPct val="90000"/>
              </a:lnSpc>
              <a:buClr>
                <a:schemeClr val="hlink"/>
              </a:buClr>
              <a:buSzPct val="90000"/>
            </a:pPr>
            <a:endParaRPr lang="fr-FR" sz="2400" dirty="0" smtClean="0">
              <a:solidFill>
                <a:srgbClr val="7DA0D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idx="1"/>
          </p:nvPr>
        </p:nvSpPr>
        <p:spPr>
          <a:xfrm>
            <a:off x="827088" y="1196975"/>
            <a:ext cx="7777162" cy="5113338"/>
          </a:xfrm>
        </p:spPr>
        <p:txBody>
          <a:bodyPr/>
          <a:lstStyle/>
          <a:p>
            <a:pPr eaLnBrk="1" hangingPunct="1">
              <a:defRPr/>
            </a:pPr>
            <a:r>
              <a:rPr lang="fr-FR" sz="2800" dirty="0" smtClean="0"/>
              <a:t>Souhaiter analyser </a:t>
            </a:r>
            <a:r>
              <a:rPr lang="fr-FR" sz="2800" b="1" dirty="0" smtClean="0"/>
              <a:t>la valeur d’un produit</a:t>
            </a:r>
            <a:r>
              <a:rPr lang="fr-FR" sz="2800" dirty="0" smtClean="0"/>
              <a:t>, d’un service</a:t>
            </a:r>
          </a:p>
          <a:p>
            <a:pPr marL="109537" indent="0" eaLnBrk="1" hangingPunct="1">
              <a:buFont typeface="Wingdings 3" pitchFamily="18" charset="2"/>
              <a:buNone/>
              <a:defRPr/>
            </a:pPr>
            <a:endParaRPr lang="fr-FR" sz="2800" dirty="0" smtClean="0"/>
          </a:p>
          <a:p>
            <a:pPr eaLnBrk="1" hangingPunct="1">
              <a:defRPr/>
            </a:pPr>
            <a:r>
              <a:rPr lang="fr-FR" sz="2800" dirty="0" smtClean="0"/>
              <a:t>Avoir le goût d’anticiper le </a:t>
            </a:r>
            <a:r>
              <a:rPr lang="fr-FR" sz="2800" b="1" dirty="0" smtClean="0"/>
              <a:t>comportement des consommateurs</a:t>
            </a:r>
          </a:p>
          <a:p>
            <a:pPr eaLnBrk="1" hangingPunct="1">
              <a:defRPr/>
            </a:pPr>
            <a:endParaRPr lang="fr-FR" sz="2800" dirty="0" smtClean="0"/>
          </a:p>
          <a:p>
            <a:pPr eaLnBrk="1" hangingPunct="1">
              <a:defRPr/>
            </a:pPr>
            <a:r>
              <a:rPr lang="fr-FR" sz="2800" dirty="0" smtClean="0"/>
              <a:t>Vouloir </a:t>
            </a:r>
            <a:r>
              <a:rPr lang="fr-FR" sz="2800" b="1" dirty="0" smtClean="0"/>
              <a:t>étudier un marché</a:t>
            </a:r>
            <a:r>
              <a:rPr lang="fr-FR" sz="2800" dirty="0" smtClean="0"/>
              <a:t> : offre et demande, types de prix</a:t>
            </a:r>
          </a:p>
          <a:p>
            <a:pPr eaLnBrk="1" hangingPunct="1">
              <a:defRPr/>
            </a:pPr>
            <a:endParaRPr lang="fr-FR" sz="2800" dirty="0" smtClean="0"/>
          </a:p>
          <a:p>
            <a:pPr eaLnBrk="1" hangingPunct="1">
              <a:defRPr/>
            </a:pPr>
            <a:r>
              <a:rPr lang="fr-FR" sz="2800" dirty="0" smtClean="0"/>
              <a:t>Souhaiter mieux comprendre le rôle de la </a:t>
            </a:r>
            <a:r>
              <a:rPr lang="fr-FR" sz="2800" b="1" dirty="0" smtClean="0"/>
              <a:t>publicité</a:t>
            </a:r>
          </a:p>
        </p:txBody>
      </p:sp>
      <p:sp>
        <p:nvSpPr>
          <p:cNvPr id="53250" name="Rectangle 2"/>
          <p:cNvSpPr>
            <a:spLocks noGrp="1" noChangeArrowheads="1"/>
          </p:cNvSpPr>
          <p:nvPr>
            <p:ph type="title"/>
          </p:nvPr>
        </p:nvSpPr>
        <p:spPr>
          <a:xfrm>
            <a:off x="323528" y="404664"/>
            <a:ext cx="8893175" cy="720080"/>
          </a:xfrm>
        </p:spPr>
        <p:txBody>
          <a:bodyPr>
            <a:normAutofit fontScale="90000"/>
          </a:bodyPr>
          <a:lstStyle/>
          <a:p>
            <a:pPr marL="762000" indent="-762000" eaLnBrk="1" fontAlgn="auto" hangingPunct="1">
              <a:spcAft>
                <a:spcPts val="0"/>
              </a:spcAft>
              <a:defRPr/>
            </a:pPr>
            <a:r>
              <a:rPr lang="fr-FR" sz="2800" dirty="0" smtClean="0">
                <a:solidFill>
                  <a:schemeClr val="tx1"/>
                </a:solidFill>
              </a:rPr>
              <a:t>Pourquoi choisir…</a:t>
            </a:r>
            <a:r>
              <a:rPr lang="fr-FR" sz="2800" dirty="0" smtClean="0"/>
              <a:t/>
            </a:r>
            <a:br>
              <a:rPr lang="fr-FR" sz="2800" dirty="0" smtClean="0"/>
            </a:br>
            <a:r>
              <a:rPr lang="fr-FR" sz="2800" dirty="0" smtClean="0">
                <a:solidFill>
                  <a:srgbClr val="00B050"/>
                </a:solidFill>
                <a:sym typeface="Wingdings" pitchFamily="2" charset="2"/>
              </a:rPr>
              <a:t> </a:t>
            </a:r>
            <a:r>
              <a:rPr lang="fr-FR" sz="2800" dirty="0">
                <a:solidFill>
                  <a:srgbClr val="00B050"/>
                </a:solidFill>
                <a:sym typeface="Wingdings" pitchFamily="2" charset="2"/>
              </a:rPr>
              <a:t>M</a:t>
            </a:r>
            <a:r>
              <a:rPr lang="fr-FR" sz="2800" dirty="0" smtClean="0">
                <a:solidFill>
                  <a:srgbClr val="00B050"/>
                </a:solidFill>
              </a:rPr>
              <a:t>ercatique</a:t>
            </a:r>
            <a:r>
              <a:rPr lang="fr-FR" sz="4000" dirty="0" smtClean="0"/>
              <a:t/>
            </a:r>
            <a:br>
              <a:rPr lang="fr-FR" sz="4000" dirty="0" smtClean="0"/>
            </a:br>
            <a:endParaRPr lang="fr-FR" sz="4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Pour en savoir plus, suivez les liens :</a:t>
            </a:r>
          </a:p>
          <a:p>
            <a:pPr lvl="1"/>
            <a:r>
              <a:rPr lang="fr-FR" dirty="0" smtClean="0">
                <a:hlinkClick r:id="rId3"/>
              </a:rPr>
              <a:t>Consulter le programme des cours</a:t>
            </a:r>
            <a:endParaRPr lang="fr-FR" dirty="0" smtClean="0"/>
          </a:p>
          <a:p>
            <a:pPr lvl="3"/>
            <a:r>
              <a:rPr lang="fr-FR" dirty="0"/>
              <a:t>Source : Éducation </a:t>
            </a:r>
            <a:r>
              <a:rPr lang="fr-FR" dirty="0" smtClean="0"/>
              <a:t>nationale</a:t>
            </a:r>
          </a:p>
          <a:p>
            <a:pPr lvl="1"/>
            <a:r>
              <a:rPr lang="fr-FR" dirty="0" smtClean="0">
                <a:hlinkClick r:id="rId4"/>
              </a:rPr>
              <a:t>Ecouter un professionnel présenter cette spécialité</a:t>
            </a:r>
            <a:endParaRPr lang="fr-FR" dirty="0" smtClean="0"/>
          </a:p>
          <a:p>
            <a:pPr lvl="3"/>
            <a:r>
              <a:rPr lang="fr-FR" dirty="0"/>
              <a:t>Source : </a:t>
            </a:r>
            <a:r>
              <a:rPr lang="fr-FR" dirty="0" err="1" smtClean="0"/>
              <a:t>JobTeaser</a:t>
            </a:r>
            <a:endParaRPr lang="fr-FR" dirty="0" smtClean="0"/>
          </a:p>
          <a:p>
            <a:pPr lvl="1"/>
            <a:r>
              <a:rPr lang="fr-FR" dirty="0" smtClean="0">
                <a:hlinkClick r:id="rId5"/>
              </a:rPr>
              <a:t>Voir et entendre des témoignages sur les métiers du secteur </a:t>
            </a:r>
            <a:endParaRPr lang="fr-FR" dirty="0" smtClean="0"/>
          </a:p>
          <a:p>
            <a:pPr lvl="3"/>
            <a:r>
              <a:rPr lang="fr-FR" dirty="0" smtClean="0"/>
              <a:t>Source Onisep</a:t>
            </a:r>
          </a:p>
          <a:p>
            <a:pPr lvl="1"/>
            <a:r>
              <a:rPr lang="fr-FR" dirty="0" smtClean="0">
                <a:hlinkClick r:id="rId6"/>
              </a:rPr>
              <a:t>Zoom sur un métier : </a:t>
            </a:r>
            <a:r>
              <a:rPr lang="fr-FR" dirty="0" err="1" smtClean="0">
                <a:hlinkClick r:id="rId6"/>
              </a:rPr>
              <a:t>chargé-e</a:t>
            </a:r>
            <a:r>
              <a:rPr lang="fr-FR" dirty="0" smtClean="0">
                <a:hlinkClick r:id="rId6"/>
              </a:rPr>
              <a:t> d’études marketing</a:t>
            </a:r>
            <a:endParaRPr lang="fr-FR" dirty="0" smtClean="0"/>
          </a:p>
          <a:p>
            <a:pPr lvl="3"/>
            <a:r>
              <a:rPr lang="fr-FR" dirty="0"/>
              <a:t>Source : </a:t>
            </a:r>
            <a:r>
              <a:rPr lang="fr-FR" dirty="0" err="1" smtClean="0"/>
              <a:t>JobTeaser</a:t>
            </a:r>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smtClean="0"/>
          </a:p>
          <a:p>
            <a:pPr lvl="1"/>
            <a:endParaRPr lang="fr-FR" dirty="0"/>
          </a:p>
        </p:txBody>
      </p:sp>
      <p:sp>
        <p:nvSpPr>
          <p:cNvPr id="3" name="Titre 2"/>
          <p:cNvSpPr>
            <a:spLocks noGrp="1"/>
          </p:cNvSpPr>
          <p:nvPr>
            <p:ph type="title"/>
          </p:nvPr>
        </p:nvSpPr>
        <p:spPr/>
        <p:txBody>
          <a:bodyPr>
            <a:normAutofit/>
          </a:bodyPr>
          <a:lstStyle/>
          <a:p>
            <a:r>
              <a:rPr lang="fr-FR" dirty="0" smtClean="0">
                <a:solidFill>
                  <a:srgbClr val="00B050"/>
                </a:solidFill>
              </a:rPr>
              <a:t>Mercatique</a:t>
            </a:r>
            <a:endParaRPr lang="fr-FR" dirty="0">
              <a:solidFill>
                <a:srgbClr val="00B050"/>
              </a:solidFill>
            </a:endParaRPr>
          </a:p>
        </p:txBody>
      </p:sp>
      <p:sp>
        <p:nvSpPr>
          <p:cNvPr id="4" name="ZoneTexte 3"/>
          <p:cNvSpPr txBox="1"/>
          <p:nvPr/>
        </p:nvSpPr>
        <p:spPr>
          <a:xfrm>
            <a:off x="4643157" y="6156012"/>
            <a:ext cx="3025187" cy="369332"/>
          </a:xfrm>
          <a:prstGeom prst="rect">
            <a:avLst/>
          </a:prstGeom>
          <a:noFill/>
        </p:spPr>
        <p:txBody>
          <a:bodyPr wrap="none" rtlCol="0">
            <a:spAutoFit/>
          </a:bodyPr>
          <a:lstStyle/>
          <a:p>
            <a:r>
              <a:rPr lang="fr-FR" dirty="0" smtClean="0">
                <a:hlinkClick r:id="rId7" action="ppaction://hlinksldjump"/>
              </a:rPr>
              <a:t>&gt; Revenir aux 4 spécialités</a:t>
            </a:r>
            <a:endParaRPr lang="fr-FR" dirty="0"/>
          </a:p>
        </p:txBody>
      </p:sp>
    </p:spTree>
    <p:extLst>
      <p:ext uri="{BB962C8B-B14F-4D97-AF65-F5344CB8AC3E}">
        <p14:creationId xmlns:p14="http://schemas.microsoft.com/office/powerpoint/2010/main" val="821401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556792"/>
            <a:ext cx="6946773" cy="1200329"/>
          </a:xfrm>
          <a:prstGeom prst="rect">
            <a:avLst/>
          </a:prstGeom>
          <a:noFill/>
        </p:spPr>
        <p:txBody>
          <a:bodyPr wrap="none" rtlCol="0">
            <a:spAutoFit/>
          </a:bodyPr>
          <a:lstStyle/>
          <a:p>
            <a:pPr algn="ctr"/>
            <a:r>
              <a:rPr lang="fr-FR" sz="2400" dirty="0" smtClean="0"/>
              <a:t>Merci de votre attention !</a:t>
            </a:r>
          </a:p>
          <a:p>
            <a:pPr algn="ctr"/>
            <a:endParaRPr lang="fr-FR" sz="2400" dirty="0"/>
          </a:p>
          <a:p>
            <a:pPr algn="ctr"/>
            <a:r>
              <a:rPr lang="fr-FR" sz="2400" dirty="0">
                <a:hlinkClick r:id="rId2"/>
              </a:rPr>
              <a:t>http://www.ac-strasbourg.fr/pedagogie/ecogestion</a:t>
            </a:r>
            <a:endParaRPr lang="fr-FR" sz="2400" dirty="0" smtClean="0"/>
          </a:p>
        </p:txBody>
      </p:sp>
    </p:spTree>
    <p:extLst>
      <p:ext uri="{BB962C8B-B14F-4D97-AF65-F5344CB8AC3E}">
        <p14:creationId xmlns:p14="http://schemas.microsoft.com/office/powerpoint/2010/main" val="277467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96975"/>
            <a:ext cx="7758113"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1"/>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fr-FR" dirty="0" smtClean="0"/>
              <a:t>Les études après ST</a:t>
            </a:r>
            <a:r>
              <a:rPr lang="fr-FR" dirty="0">
                <a:solidFill>
                  <a:schemeClr val="bg2">
                    <a:lumMod val="50000"/>
                  </a:schemeClr>
                </a:solidFill>
              </a:rPr>
              <a:t>M</a:t>
            </a:r>
            <a:r>
              <a:rPr lang="fr-FR" dirty="0" smtClean="0"/>
              <a:t>G</a:t>
            </a:r>
            <a:endParaRPr lang="fr-FR" dirty="0"/>
          </a:p>
        </p:txBody>
      </p:sp>
    </p:spTree>
    <p:extLst>
      <p:ext uri="{BB962C8B-B14F-4D97-AF65-F5344CB8AC3E}">
        <p14:creationId xmlns:p14="http://schemas.microsoft.com/office/powerpoint/2010/main" val="101334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idx="1"/>
          </p:nvPr>
        </p:nvSpPr>
        <p:spPr>
          <a:xfrm>
            <a:off x="457200" y="1609725"/>
            <a:ext cx="6491288" cy="4846638"/>
          </a:xfrm>
        </p:spPr>
        <p:txBody>
          <a:bodyPr>
            <a:normAutofit fontScale="92500"/>
          </a:bodyPr>
          <a:lstStyle/>
          <a:p>
            <a:pPr marL="365760" indent="-256032" eaLnBrk="1" fontAlgn="auto" hangingPunct="1">
              <a:spcAft>
                <a:spcPts val="0"/>
              </a:spcAft>
              <a:buFont typeface="Wingdings 3"/>
              <a:buChar char=""/>
              <a:defRPr/>
            </a:pPr>
            <a:r>
              <a:rPr lang="fr-FR" dirty="0" smtClean="0"/>
              <a:t> Enseignement de spécialité	6 h </a:t>
            </a:r>
          </a:p>
          <a:p>
            <a:pPr marL="365760" indent="-256032" eaLnBrk="1" fontAlgn="auto" hangingPunct="1">
              <a:spcAft>
                <a:spcPts val="0"/>
              </a:spcAft>
              <a:buFont typeface="Wingdings 3"/>
              <a:buChar char=""/>
              <a:defRPr/>
            </a:pPr>
            <a:r>
              <a:rPr lang="fr-FR" dirty="0" smtClean="0"/>
              <a:t> Économie et Droit			4 h</a:t>
            </a:r>
          </a:p>
          <a:p>
            <a:pPr marL="365760" indent="-256032" eaLnBrk="1" fontAlgn="auto" hangingPunct="1">
              <a:spcAft>
                <a:spcPts val="0"/>
              </a:spcAft>
              <a:buFont typeface="Wingdings 3"/>
              <a:buChar char=""/>
              <a:defRPr/>
            </a:pPr>
            <a:r>
              <a:rPr lang="fr-FR" dirty="0" smtClean="0"/>
              <a:t> Management des organisations 	3 h</a:t>
            </a:r>
          </a:p>
          <a:p>
            <a:pPr marL="365760" indent="-256032" eaLnBrk="1" fontAlgn="auto" hangingPunct="1">
              <a:spcAft>
                <a:spcPts val="0"/>
              </a:spcAft>
              <a:buFont typeface="Wingdings 3"/>
              <a:buChar char=""/>
              <a:defRPr/>
            </a:pPr>
            <a:r>
              <a:rPr lang="fr-FR" dirty="0" smtClean="0"/>
              <a:t> Mathématiques			2 h</a:t>
            </a:r>
          </a:p>
          <a:p>
            <a:pPr marL="365760" indent="-256032" eaLnBrk="1" fontAlgn="auto" hangingPunct="1">
              <a:spcAft>
                <a:spcPts val="0"/>
              </a:spcAft>
              <a:buFont typeface="Wingdings 3"/>
              <a:buChar char=""/>
              <a:defRPr/>
            </a:pPr>
            <a:r>
              <a:rPr lang="fr-FR" dirty="0" smtClean="0"/>
              <a:t> Histoire – Géographie		2 h</a:t>
            </a:r>
          </a:p>
          <a:p>
            <a:pPr marL="365760" indent="-256032" eaLnBrk="1" fontAlgn="auto" hangingPunct="1">
              <a:spcAft>
                <a:spcPts val="0"/>
              </a:spcAft>
              <a:buFont typeface="Wingdings 3"/>
              <a:buChar char=""/>
              <a:defRPr/>
            </a:pPr>
            <a:r>
              <a:rPr lang="fr-FR" dirty="0" smtClean="0"/>
              <a:t> Langues vivantes 			5 h</a:t>
            </a:r>
          </a:p>
          <a:p>
            <a:pPr marL="365760" indent="-256032" eaLnBrk="1" fontAlgn="auto" hangingPunct="1">
              <a:spcAft>
                <a:spcPts val="0"/>
              </a:spcAft>
              <a:buFont typeface="Wingdings 3"/>
              <a:buChar char=""/>
              <a:defRPr/>
            </a:pPr>
            <a:r>
              <a:rPr lang="fr-FR" dirty="0" smtClean="0"/>
              <a:t> Philosophie				2 h</a:t>
            </a:r>
          </a:p>
          <a:p>
            <a:pPr marL="365760" indent="-256032" eaLnBrk="1" fontAlgn="auto" hangingPunct="1">
              <a:spcAft>
                <a:spcPts val="0"/>
              </a:spcAft>
              <a:buFont typeface="Wingdings 3"/>
              <a:buChar char=""/>
              <a:defRPr/>
            </a:pPr>
            <a:r>
              <a:rPr lang="fr-FR" dirty="0" smtClean="0"/>
              <a:t> Éducation physique et sportive	2 h</a:t>
            </a:r>
          </a:p>
          <a:p>
            <a:pPr marL="365760" indent="-256032" eaLnBrk="1" fontAlgn="auto" hangingPunct="1">
              <a:spcAft>
                <a:spcPts val="0"/>
              </a:spcAft>
              <a:buFont typeface="Wingdings 3"/>
              <a:buChar char=""/>
              <a:defRPr/>
            </a:pPr>
            <a:r>
              <a:rPr lang="fr-FR" dirty="0" smtClean="0"/>
              <a:t> Accompagnement personnalisé	2 h</a:t>
            </a:r>
          </a:p>
        </p:txBody>
      </p:sp>
      <p:sp>
        <p:nvSpPr>
          <p:cNvPr id="2" name="Titre 1"/>
          <p:cNvSpPr>
            <a:spLocks noGrp="1"/>
          </p:cNvSpPr>
          <p:nvPr>
            <p:ph type="title"/>
          </p:nvPr>
        </p:nvSpPr>
        <p:spPr>
          <a:xfrm>
            <a:off x="457200" y="274638"/>
            <a:ext cx="7139136" cy="1143000"/>
          </a:xfrm>
        </p:spPr>
        <p:txBody>
          <a:bodyPr>
            <a:normAutofit fontScale="90000"/>
          </a:bodyPr>
          <a:lstStyle/>
          <a:p>
            <a:pPr>
              <a:defRPr/>
            </a:pPr>
            <a:r>
              <a:rPr lang="fr-FR" dirty="0" smtClean="0"/>
              <a:t>Les enseignements en terminale ST</a:t>
            </a:r>
            <a:r>
              <a:rPr lang="fr-FR" dirty="0" smtClean="0">
                <a:solidFill>
                  <a:schemeClr val="bg2">
                    <a:lumMod val="50000"/>
                  </a:schemeClr>
                </a:solidFill>
              </a:rPr>
              <a:t>M</a:t>
            </a:r>
            <a:r>
              <a:rPr lang="fr-FR" dirty="0" smtClean="0"/>
              <a:t>G</a:t>
            </a:r>
            <a:endParaRPr lang="fr-FR" dirty="0"/>
          </a:p>
        </p:txBody>
      </p:sp>
      <p:sp>
        <p:nvSpPr>
          <p:cNvPr id="3" name="Rectangle à coins arrondis 2"/>
          <p:cNvSpPr/>
          <p:nvPr/>
        </p:nvSpPr>
        <p:spPr>
          <a:xfrm>
            <a:off x="539552" y="1628800"/>
            <a:ext cx="6192688" cy="1296144"/>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56498" y="5013176"/>
            <a:ext cx="6192688" cy="648072"/>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400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1547664" y="1341438"/>
            <a:ext cx="7383611" cy="5248275"/>
          </a:xfrm>
        </p:spPr>
        <p:txBody>
          <a:bodyPr>
            <a:normAutofit/>
          </a:bodyPr>
          <a:lstStyle/>
          <a:p>
            <a:pPr eaLnBrk="1" hangingPunct="1">
              <a:defRPr/>
            </a:pPr>
            <a:r>
              <a:rPr lang="fr-FR" b="1" dirty="0" smtClean="0">
                <a:solidFill>
                  <a:schemeClr val="accent2"/>
                </a:solidFill>
              </a:rPr>
              <a:t>Systèmes d’information de gestion</a:t>
            </a:r>
          </a:p>
          <a:p>
            <a:pPr lvl="1" eaLnBrk="1" hangingPunct="1">
              <a:defRPr/>
            </a:pPr>
            <a:r>
              <a:rPr lang="fr-FR" dirty="0" smtClean="0"/>
              <a:t>les technologies informatiques et les réseaux au service de l’entreprise</a:t>
            </a:r>
          </a:p>
          <a:p>
            <a:pPr eaLnBrk="1" hangingPunct="1">
              <a:defRPr/>
            </a:pPr>
            <a:r>
              <a:rPr lang="fr-FR" b="1" dirty="0" smtClean="0">
                <a:solidFill>
                  <a:schemeClr val="accent3">
                    <a:lumMod val="75000"/>
                  </a:schemeClr>
                </a:solidFill>
              </a:rPr>
              <a:t>Gestion et Finance</a:t>
            </a:r>
          </a:p>
          <a:p>
            <a:pPr lvl="1" eaLnBrk="1" hangingPunct="1">
              <a:defRPr/>
            </a:pPr>
            <a:r>
              <a:rPr lang="fr-FR" dirty="0" smtClean="0"/>
              <a:t>les choix financiers et leurs impacts sur l’entreprise</a:t>
            </a:r>
          </a:p>
          <a:p>
            <a:pPr eaLnBrk="1" hangingPunct="1">
              <a:defRPr/>
            </a:pPr>
            <a:r>
              <a:rPr lang="fr-FR" b="1" dirty="0" smtClean="0">
                <a:solidFill>
                  <a:schemeClr val="accent4">
                    <a:lumMod val="60000"/>
                    <a:lumOff val="40000"/>
                  </a:schemeClr>
                </a:solidFill>
              </a:rPr>
              <a:t>Ressources humaines et communication</a:t>
            </a:r>
          </a:p>
          <a:p>
            <a:pPr lvl="1" eaLnBrk="1" hangingPunct="1">
              <a:defRPr/>
            </a:pPr>
            <a:r>
              <a:rPr lang="fr-FR" dirty="0" smtClean="0"/>
              <a:t>l’organisation du travail au sein de l’entreprise</a:t>
            </a:r>
          </a:p>
          <a:p>
            <a:pPr eaLnBrk="1" hangingPunct="1">
              <a:defRPr/>
            </a:pPr>
            <a:r>
              <a:rPr lang="fr-FR" b="1" dirty="0" smtClean="0">
                <a:solidFill>
                  <a:srgbClr val="00B050"/>
                </a:solidFill>
              </a:rPr>
              <a:t>Mercatique</a:t>
            </a:r>
          </a:p>
          <a:p>
            <a:pPr lvl="1" eaLnBrk="1" hangingPunct="1">
              <a:defRPr/>
            </a:pPr>
            <a:r>
              <a:rPr lang="fr-FR" dirty="0" smtClean="0"/>
              <a:t>la connaissance du marché, l’impact des stratégies de communication</a:t>
            </a:r>
          </a:p>
          <a:p>
            <a:pPr lvl="1" eaLnBrk="1" hangingPunct="1">
              <a:defRPr/>
            </a:pPr>
            <a:endParaRPr lang="fr-FR" dirty="0" smtClean="0"/>
          </a:p>
        </p:txBody>
      </p:sp>
      <p:sp>
        <p:nvSpPr>
          <p:cNvPr id="2" name="Titre 1"/>
          <p:cNvSpPr>
            <a:spLocks noGrp="1"/>
          </p:cNvSpPr>
          <p:nvPr>
            <p:ph type="title"/>
          </p:nvPr>
        </p:nvSpPr>
        <p:spPr/>
        <p:txBody>
          <a:bodyPr/>
          <a:lstStyle/>
          <a:p>
            <a:pPr eaLnBrk="1" fontAlgn="auto" hangingPunct="1">
              <a:spcAft>
                <a:spcPts val="0"/>
              </a:spcAft>
              <a:defRPr/>
            </a:pPr>
            <a:r>
              <a:rPr lang="fr-FR" dirty="0" smtClean="0"/>
              <a:t>Quatre spécialités en terminale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p:txBody>
          <a:bodyPr>
            <a:normAutofit lnSpcReduction="10000"/>
          </a:bodyPr>
          <a:lstStyle/>
          <a:p>
            <a:pPr eaLnBrk="1" hangingPunct="1"/>
            <a:r>
              <a:rPr lang="fr-FR" dirty="0" smtClean="0">
                <a:solidFill>
                  <a:srgbClr val="0070C0"/>
                </a:solidFill>
              </a:rPr>
              <a:t>Comment choisir une spécialité ?</a:t>
            </a:r>
          </a:p>
          <a:p>
            <a:pPr lvl="1" eaLnBrk="1" hangingPunct="1"/>
            <a:r>
              <a:rPr lang="fr-FR" dirty="0" smtClean="0"/>
              <a:t>En fonction de vos goûts, de vos projets, de votre motivation</a:t>
            </a:r>
          </a:p>
          <a:p>
            <a:pPr eaLnBrk="1" hangingPunct="1"/>
            <a:r>
              <a:rPr lang="fr-FR" dirty="0" smtClean="0">
                <a:solidFill>
                  <a:srgbClr val="0070C0"/>
                </a:solidFill>
              </a:rPr>
              <a:t>Y a-t-il une spécialité plus difficile que les autres ?</a:t>
            </a:r>
          </a:p>
          <a:p>
            <a:pPr lvl="1" eaLnBrk="1" hangingPunct="1"/>
            <a:r>
              <a:rPr lang="fr-FR" dirty="0" smtClean="0"/>
              <a:t>Non, un </a:t>
            </a:r>
            <a:r>
              <a:rPr lang="fr-FR" b="1" dirty="0" smtClean="0"/>
              <a:t>travail sérieux et régulier</a:t>
            </a:r>
            <a:r>
              <a:rPr lang="fr-FR" dirty="0" smtClean="0"/>
              <a:t> est toujours</a:t>
            </a:r>
            <a:r>
              <a:rPr lang="fr-FR" b="1" dirty="0" smtClean="0"/>
              <a:t> </a:t>
            </a:r>
            <a:r>
              <a:rPr lang="fr-FR" dirty="0" smtClean="0"/>
              <a:t>indispensable</a:t>
            </a:r>
          </a:p>
          <a:p>
            <a:pPr eaLnBrk="1" hangingPunct="1"/>
            <a:r>
              <a:rPr lang="fr-FR" dirty="0" smtClean="0">
                <a:solidFill>
                  <a:srgbClr val="0070C0"/>
                </a:solidFill>
              </a:rPr>
              <a:t>Y a-t-il plus de possibilités de poursuite d’études dans une des spécialités ?</a:t>
            </a:r>
          </a:p>
          <a:p>
            <a:pPr lvl="1" eaLnBrk="1" hangingPunct="1"/>
            <a:r>
              <a:rPr lang="fr-FR" dirty="0" smtClean="0"/>
              <a:t>Non, les 4 spécialités permettent de conduire à toutes les études, c’est la </a:t>
            </a:r>
            <a:r>
              <a:rPr lang="fr-FR" b="1" dirty="0" smtClean="0"/>
              <a:t>qualité du bulletin </a:t>
            </a:r>
            <a:r>
              <a:rPr lang="fr-FR" dirty="0" smtClean="0"/>
              <a:t>scolaire qui compte</a:t>
            </a:r>
          </a:p>
        </p:txBody>
      </p:sp>
      <p:sp>
        <p:nvSpPr>
          <p:cNvPr id="2" name="Titre 1"/>
          <p:cNvSpPr>
            <a:spLocks noGrp="1"/>
          </p:cNvSpPr>
          <p:nvPr>
            <p:ph type="title"/>
          </p:nvPr>
        </p:nvSpPr>
        <p:spPr/>
        <p:txBody>
          <a:bodyPr/>
          <a:lstStyle/>
          <a:p>
            <a:pPr eaLnBrk="1" fontAlgn="auto" hangingPunct="1">
              <a:spcAft>
                <a:spcPts val="0"/>
              </a:spcAft>
              <a:defRPr/>
            </a:pPr>
            <a:r>
              <a:rPr lang="fr-FR" dirty="0" smtClean="0">
                <a:solidFill>
                  <a:schemeClr val="accent2">
                    <a:lumMod val="60000"/>
                    <a:lumOff val="40000"/>
                  </a:schemeClr>
                </a:solidFill>
              </a:rPr>
              <a:t>Questions / réponses</a:t>
            </a:r>
            <a:endParaRPr lang="fr-FR"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8088" y="224644"/>
            <a:ext cx="7196240" cy="610282"/>
          </a:xfrm>
          <a:prstGeom prst="rect">
            <a:avLst/>
          </a:prstGeom>
        </p:spPr>
        <p:txBody>
          <a:bodyPr>
            <a:no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marL="762000" indent="-762000" eaLnBrk="1" fontAlgn="auto" hangingPunct="1">
              <a:spcAft>
                <a:spcPts val="0"/>
              </a:spcAft>
              <a:defRPr/>
            </a:pPr>
            <a:r>
              <a:rPr lang="fr-FR" sz="2800" dirty="0" smtClean="0">
                <a:solidFill>
                  <a:schemeClr val="tx1"/>
                </a:solidFill>
              </a:rPr>
              <a:t>Comment choisir une spécialité de terminale ?</a:t>
            </a:r>
            <a:r>
              <a:rPr lang="fr-FR" sz="2800" dirty="0" smtClean="0"/>
              <a:t/>
            </a:r>
            <a:br>
              <a:rPr lang="fr-FR" sz="2800" dirty="0" smtClean="0"/>
            </a:br>
            <a:r>
              <a:rPr lang="fr-FR" sz="4400" dirty="0" smtClean="0"/>
              <a:t/>
            </a:r>
            <a:br>
              <a:rPr lang="fr-FR" sz="4400" dirty="0" smtClean="0"/>
            </a:br>
            <a:endParaRPr lang="fr-FR" sz="4400" dirty="0" smtClean="0"/>
          </a:p>
        </p:txBody>
      </p:sp>
      <p:sp>
        <p:nvSpPr>
          <p:cNvPr id="3" name="Rectangle 2"/>
          <p:cNvSpPr/>
          <p:nvPr/>
        </p:nvSpPr>
        <p:spPr>
          <a:xfrm>
            <a:off x="4761771" y="1575376"/>
            <a:ext cx="3155031" cy="461665"/>
          </a:xfrm>
          <a:prstGeom prst="rect">
            <a:avLst/>
          </a:prstGeom>
        </p:spPr>
        <p:txBody>
          <a:bodyPr wrap="none">
            <a:spAutoFit/>
          </a:bodyPr>
          <a:lstStyle/>
          <a:p>
            <a:r>
              <a:rPr lang="fr-FR" sz="2400" dirty="0">
                <a:solidFill>
                  <a:schemeClr val="accent2">
                    <a:lumMod val="75000"/>
                  </a:schemeClr>
                </a:solidFill>
                <a:sym typeface="Wingdings" pitchFamily="2" charset="2"/>
              </a:rPr>
              <a:t> </a:t>
            </a:r>
            <a:r>
              <a:rPr lang="fr-FR" sz="2400" dirty="0">
                <a:solidFill>
                  <a:schemeClr val="accent2">
                    <a:lumMod val="75000"/>
                  </a:schemeClr>
                </a:solidFill>
              </a:rPr>
              <a:t>Gestion et Finance</a:t>
            </a:r>
          </a:p>
        </p:txBody>
      </p:sp>
      <p:sp>
        <p:nvSpPr>
          <p:cNvPr id="4" name="Rectangle 3"/>
          <p:cNvSpPr/>
          <p:nvPr/>
        </p:nvSpPr>
        <p:spPr>
          <a:xfrm>
            <a:off x="441291" y="1573590"/>
            <a:ext cx="3772186" cy="461665"/>
          </a:xfrm>
          <a:prstGeom prst="rect">
            <a:avLst/>
          </a:prstGeom>
        </p:spPr>
        <p:txBody>
          <a:bodyPr wrap="none">
            <a:spAutoFit/>
          </a:bodyPr>
          <a:lstStyle/>
          <a:p>
            <a:r>
              <a:rPr lang="fr-FR" sz="2400" dirty="0">
                <a:solidFill>
                  <a:srgbClr val="FF0000"/>
                </a:solidFill>
                <a:sym typeface="Wingdings" pitchFamily="2" charset="2"/>
              </a:rPr>
              <a:t> S</a:t>
            </a:r>
            <a:r>
              <a:rPr lang="fr-FR" sz="2400" dirty="0">
                <a:solidFill>
                  <a:srgbClr val="FF0000"/>
                </a:solidFill>
              </a:rPr>
              <a:t>ystèmes </a:t>
            </a:r>
            <a:r>
              <a:rPr lang="fr-FR" sz="2400" dirty="0" smtClean="0">
                <a:solidFill>
                  <a:srgbClr val="FF0000"/>
                </a:solidFill>
              </a:rPr>
              <a:t>d’information</a:t>
            </a:r>
            <a:endParaRPr lang="fr-FR" sz="2400" dirty="0"/>
          </a:p>
        </p:txBody>
      </p:sp>
      <p:sp>
        <p:nvSpPr>
          <p:cNvPr id="5" name="Rectangle 4"/>
          <p:cNvSpPr/>
          <p:nvPr/>
        </p:nvSpPr>
        <p:spPr>
          <a:xfrm>
            <a:off x="4905787" y="3798332"/>
            <a:ext cx="3619902" cy="461665"/>
          </a:xfrm>
          <a:prstGeom prst="rect">
            <a:avLst/>
          </a:prstGeom>
        </p:spPr>
        <p:txBody>
          <a:bodyPr wrap="none">
            <a:spAutoFit/>
          </a:bodyPr>
          <a:lstStyle/>
          <a:p>
            <a:r>
              <a:rPr lang="fr-FR" sz="2400" dirty="0">
                <a:solidFill>
                  <a:schemeClr val="accent4">
                    <a:lumMod val="60000"/>
                    <a:lumOff val="40000"/>
                  </a:schemeClr>
                </a:solidFill>
                <a:sym typeface="Wingdings" pitchFamily="2" charset="2"/>
              </a:rPr>
              <a:t> R</a:t>
            </a:r>
            <a:r>
              <a:rPr lang="fr-FR" sz="2400" dirty="0">
                <a:solidFill>
                  <a:schemeClr val="accent4">
                    <a:lumMod val="60000"/>
                    <a:lumOff val="40000"/>
                  </a:schemeClr>
                </a:solidFill>
              </a:rPr>
              <a:t>essources humaines</a:t>
            </a:r>
            <a:endParaRPr lang="fr-FR" sz="2400" dirty="0"/>
          </a:p>
        </p:txBody>
      </p:sp>
      <p:sp>
        <p:nvSpPr>
          <p:cNvPr id="6" name="Rectangle 5"/>
          <p:cNvSpPr/>
          <p:nvPr/>
        </p:nvSpPr>
        <p:spPr>
          <a:xfrm>
            <a:off x="441291" y="3813048"/>
            <a:ext cx="2095445" cy="461665"/>
          </a:xfrm>
          <a:prstGeom prst="rect">
            <a:avLst/>
          </a:prstGeom>
        </p:spPr>
        <p:txBody>
          <a:bodyPr wrap="none">
            <a:spAutoFit/>
          </a:bodyPr>
          <a:lstStyle/>
          <a:p>
            <a:r>
              <a:rPr lang="fr-FR" sz="2400" dirty="0">
                <a:solidFill>
                  <a:srgbClr val="00B050"/>
                </a:solidFill>
                <a:sym typeface="Wingdings" pitchFamily="2" charset="2"/>
              </a:rPr>
              <a:t> M</a:t>
            </a:r>
            <a:r>
              <a:rPr lang="fr-FR" sz="2400" dirty="0">
                <a:solidFill>
                  <a:srgbClr val="00B050"/>
                </a:solidFill>
              </a:rPr>
              <a:t>ercatique</a:t>
            </a:r>
            <a:endParaRPr lang="fr-FR" sz="2400" dirty="0"/>
          </a:p>
        </p:txBody>
      </p:sp>
      <p:sp>
        <p:nvSpPr>
          <p:cNvPr id="7" name="ZoneTexte 6"/>
          <p:cNvSpPr txBox="1"/>
          <p:nvPr/>
        </p:nvSpPr>
        <p:spPr>
          <a:xfrm>
            <a:off x="585307" y="2079432"/>
            <a:ext cx="3528392" cy="1200329"/>
          </a:xfrm>
          <a:prstGeom prst="rect">
            <a:avLst/>
          </a:prstGeom>
          <a:noFill/>
        </p:spPr>
        <p:txBody>
          <a:bodyPr wrap="square" rtlCol="0">
            <a:spAutoFit/>
          </a:bodyPr>
          <a:lstStyle/>
          <a:p>
            <a:r>
              <a:rPr lang="fr-FR" dirty="0" smtClean="0"/>
              <a:t>Je m’intéresse à l’économie et aux technologies numériques dans l’entreprise et dans la société</a:t>
            </a:r>
            <a:endParaRPr lang="fr-FR" dirty="0"/>
          </a:p>
        </p:txBody>
      </p:sp>
      <p:sp>
        <p:nvSpPr>
          <p:cNvPr id="8" name="ZoneTexte 7"/>
          <p:cNvSpPr txBox="1"/>
          <p:nvPr/>
        </p:nvSpPr>
        <p:spPr>
          <a:xfrm>
            <a:off x="4905787" y="2103464"/>
            <a:ext cx="3528392" cy="1477328"/>
          </a:xfrm>
          <a:prstGeom prst="rect">
            <a:avLst/>
          </a:prstGeom>
          <a:noFill/>
        </p:spPr>
        <p:txBody>
          <a:bodyPr wrap="square" rtlCol="0">
            <a:spAutoFit/>
          </a:bodyPr>
          <a:lstStyle/>
          <a:p>
            <a:r>
              <a:rPr lang="fr-FR" dirty="0" smtClean="0"/>
              <a:t>Je veux participer à la construction </a:t>
            </a:r>
            <a:r>
              <a:rPr lang="fr-FR" dirty="0"/>
              <a:t>de l’information financière des </a:t>
            </a:r>
            <a:r>
              <a:rPr lang="fr-FR" dirty="0" smtClean="0"/>
              <a:t>organisations pour préparer les décisions de gestion</a:t>
            </a:r>
            <a:endParaRPr lang="fr-FR" dirty="0"/>
          </a:p>
        </p:txBody>
      </p:sp>
      <p:sp>
        <p:nvSpPr>
          <p:cNvPr id="9" name="ZoneTexte 8"/>
          <p:cNvSpPr txBox="1"/>
          <p:nvPr/>
        </p:nvSpPr>
        <p:spPr>
          <a:xfrm>
            <a:off x="584167" y="4311680"/>
            <a:ext cx="3528392" cy="1200329"/>
          </a:xfrm>
          <a:prstGeom prst="rect">
            <a:avLst/>
          </a:prstGeom>
          <a:noFill/>
        </p:spPr>
        <p:txBody>
          <a:bodyPr wrap="square" rtlCol="0">
            <a:spAutoFit/>
          </a:bodyPr>
          <a:lstStyle/>
          <a:p>
            <a:r>
              <a:rPr lang="fr-FR" dirty="0" smtClean="0"/>
              <a:t>Je m’intéresse à la </a:t>
            </a:r>
            <a:r>
              <a:rPr lang="fr-FR" dirty="0"/>
              <a:t>commercialisation des biens et des </a:t>
            </a:r>
            <a:r>
              <a:rPr lang="fr-FR" dirty="0" smtClean="0"/>
              <a:t>services, au comportement des consommateurs</a:t>
            </a:r>
            <a:endParaRPr lang="fr-FR" dirty="0"/>
          </a:p>
        </p:txBody>
      </p:sp>
      <p:sp>
        <p:nvSpPr>
          <p:cNvPr id="10" name="ZoneTexte 9"/>
          <p:cNvSpPr txBox="1"/>
          <p:nvPr/>
        </p:nvSpPr>
        <p:spPr>
          <a:xfrm>
            <a:off x="4977795" y="4383688"/>
            <a:ext cx="3528392" cy="1477328"/>
          </a:xfrm>
          <a:prstGeom prst="rect">
            <a:avLst/>
          </a:prstGeom>
          <a:noFill/>
        </p:spPr>
        <p:txBody>
          <a:bodyPr wrap="square" rtlCol="0">
            <a:spAutoFit/>
          </a:bodyPr>
          <a:lstStyle/>
          <a:p>
            <a:r>
              <a:rPr lang="fr-FR" dirty="0" smtClean="0"/>
              <a:t>Je veux savoir prendre en </a:t>
            </a:r>
            <a:r>
              <a:rPr lang="fr-FR" dirty="0"/>
              <a:t>compte </a:t>
            </a:r>
            <a:r>
              <a:rPr lang="fr-FR" dirty="0" smtClean="0"/>
              <a:t>le facteur </a:t>
            </a:r>
            <a:r>
              <a:rPr lang="fr-FR" dirty="0"/>
              <a:t>humain dans </a:t>
            </a:r>
            <a:r>
              <a:rPr lang="fr-FR" dirty="0" smtClean="0"/>
              <a:t>les organisations</a:t>
            </a:r>
            <a:endParaRPr lang="fr-FR" dirty="0"/>
          </a:p>
          <a:p>
            <a:r>
              <a:rPr lang="fr-FR" dirty="0"/>
              <a:t/>
            </a:r>
            <a:br>
              <a:rPr lang="fr-FR" dirty="0"/>
            </a:br>
            <a:endParaRPr lang="fr-FR" dirty="0"/>
          </a:p>
        </p:txBody>
      </p:sp>
      <p:sp>
        <p:nvSpPr>
          <p:cNvPr id="11" name="ZoneTexte 10"/>
          <p:cNvSpPr txBox="1"/>
          <p:nvPr/>
        </p:nvSpPr>
        <p:spPr>
          <a:xfrm>
            <a:off x="1403648" y="2924944"/>
            <a:ext cx="1301959" cy="276999"/>
          </a:xfrm>
          <a:prstGeom prst="rect">
            <a:avLst/>
          </a:prstGeom>
          <a:noFill/>
        </p:spPr>
        <p:txBody>
          <a:bodyPr wrap="none" rtlCol="0">
            <a:spAutoFit/>
          </a:bodyPr>
          <a:lstStyle/>
          <a:p>
            <a:r>
              <a:rPr lang="fr-FR" sz="1200" dirty="0" smtClean="0">
                <a:hlinkClick r:id="rId3" action="ppaction://hlinksldjump"/>
              </a:rPr>
              <a:t>En savoir plus…</a:t>
            </a:r>
            <a:endParaRPr lang="fr-FR" sz="1200" dirty="0"/>
          </a:p>
        </p:txBody>
      </p:sp>
      <p:sp>
        <p:nvSpPr>
          <p:cNvPr id="12" name="ZoneTexte 11"/>
          <p:cNvSpPr txBox="1"/>
          <p:nvPr/>
        </p:nvSpPr>
        <p:spPr>
          <a:xfrm>
            <a:off x="2699792" y="5168225"/>
            <a:ext cx="1301959" cy="276999"/>
          </a:xfrm>
          <a:prstGeom prst="rect">
            <a:avLst/>
          </a:prstGeom>
          <a:noFill/>
        </p:spPr>
        <p:txBody>
          <a:bodyPr wrap="none" rtlCol="0">
            <a:spAutoFit/>
          </a:bodyPr>
          <a:lstStyle/>
          <a:p>
            <a:r>
              <a:rPr lang="fr-FR" sz="1200" dirty="0" smtClean="0">
                <a:hlinkClick r:id="rId4" action="ppaction://hlinksldjump"/>
              </a:rPr>
              <a:t>En savoir plus…</a:t>
            </a:r>
            <a:endParaRPr lang="fr-FR" sz="1200" dirty="0"/>
          </a:p>
        </p:txBody>
      </p:sp>
      <p:sp>
        <p:nvSpPr>
          <p:cNvPr id="13" name="ZoneTexte 12"/>
          <p:cNvSpPr txBox="1"/>
          <p:nvPr/>
        </p:nvSpPr>
        <p:spPr>
          <a:xfrm>
            <a:off x="6767008" y="4983852"/>
            <a:ext cx="1301959" cy="276999"/>
          </a:xfrm>
          <a:prstGeom prst="rect">
            <a:avLst/>
          </a:prstGeom>
          <a:noFill/>
        </p:spPr>
        <p:txBody>
          <a:bodyPr wrap="none" rtlCol="0">
            <a:spAutoFit/>
          </a:bodyPr>
          <a:lstStyle/>
          <a:p>
            <a:r>
              <a:rPr lang="fr-FR" sz="1200" dirty="0" smtClean="0">
                <a:hlinkClick r:id="rId5" action="ppaction://hlinksldjump"/>
              </a:rPr>
              <a:t>En savoir plus…</a:t>
            </a:r>
            <a:endParaRPr lang="fr-FR" sz="1200" dirty="0"/>
          </a:p>
        </p:txBody>
      </p:sp>
      <p:sp>
        <p:nvSpPr>
          <p:cNvPr id="14" name="ZoneTexte 13"/>
          <p:cNvSpPr txBox="1"/>
          <p:nvPr/>
        </p:nvSpPr>
        <p:spPr>
          <a:xfrm>
            <a:off x="5724128" y="3212976"/>
            <a:ext cx="1301959" cy="276999"/>
          </a:xfrm>
          <a:prstGeom prst="rect">
            <a:avLst/>
          </a:prstGeom>
          <a:noFill/>
        </p:spPr>
        <p:txBody>
          <a:bodyPr wrap="none" rtlCol="0">
            <a:spAutoFit/>
          </a:bodyPr>
          <a:lstStyle/>
          <a:p>
            <a:r>
              <a:rPr lang="fr-FR" sz="1200" dirty="0" smtClean="0">
                <a:hlinkClick r:id="rId6" action="ppaction://hlinksldjump"/>
              </a:rPr>
              <a:t>En savoir plus…</a:t>
            </a:r>
            <a:endParaRPr lang="fr-FR" sz="1200" dirty="0"/>
          </a:p>
        </p:txBody>
      </p:sp>
    </p:spTree>
    <p:extLst>
      <p:ext uri="{BB962C8B-B14F-4D97-AF65-F5344CB8AC3E}">
        <p14:creationId xmlns:p14="http://schemas.microsoft.com/office/powerpoint/2010/main" val="116270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p:txBody>
          <a:bodyPr/>
          <a:lstStyle/>
          <a:p>
            <a:pPr eaLnBrk="1" hangingPunct="1">
              <a:defRPr/>
            </a:pPr>
            <a:r>
              <a:rPr lang="fr-FR" dirty="0" smtClean="0"/>
              <a:t>Merci de classer les 4 spécialités par ordre de préférence</a:t>
            </a:r>
          </a:p>
          <a:p>
            <a:pPr marL="109537" indent="0" eaLnBrk="1" hangingPunct="1">
              <a:buFont typeface="Wingdings 3" pitchFamily="18" charset="2"/>
              <a:buNone/>
              <a:defRPr/>
            </a:pPr>
            <a:endParaRPr lang="fr-FR" dirty="0" smtClean="0"/>
          </a:p>
          <a:p>
            <a:pPr eaLnBrk="1" hangingPunct="1">
              <a:defRPr/>
            </a:pPr>
            <a:r>
              <a:rPr lang="fr-FR" dirty="0" smtClean="0"/>
              <a:t>Expliquer en un paragraphe pourquoi votre vœu 1 et pourquoi votre vœu 4</a:t>
            </a:r>
          </a:p>
          <a:p>
            <a:pPr marL="109537" indent="0" eaLnBrk="1" hangingPunct="1">
              <a:buFont typeface="Wingdings 3" pitchFamily="18" charset="2"/>
              <a:buNone/>
              <a:defRPr/>
            </a:pPr>
            <a:endParaRPr lang="fr-FR" dirty="0" smtClean="0"/>
          </a:p>
          <a:p>
            <a:pPr eaLnBrk="1" hangingPunct="1">
              <a:defRPr/>
            </a:pPr>
            <a:r>
              <a:rPr lang="fr-FR" dirty="0" smtClean="0"/>
              <a:t>Attention : l’accès à l’enseignement de spécialité se fait dans la limite des places disponibles</a:t>
            </a:r>
          </a:p>
        </p:txBody>
      </p:sp>
      <p:sp>
        <p:nvSpPr>
          <p:cNvPr id="2" name="Titre 1"/>
          <p:cNvSpPr>
            <a:spLocks noGrp="1"/>
          </p:cNvSpPr>
          <p:nvPr>
            <p:ph type="title"/>
          </p:nvPr>
        </p:nvSpPr>
        <p:spPr/>
        <p:txBody>
          <a:bodyPr/>
          <a:lstStyle/>
          <a:p>
            <a:pPr eaLnBrk="1" fontAlgn="auto" hangingPunct="1">
              <a:spcAft>
                <a:spcPts val="0"/>
              </a:spcAft>
              <a:defRPr/>
            </a:pPr>
            <a:r>
              <a:rPr lang="fr-FR" dirty="0" smtClean="0"/>
              <a:t>Faites vos choix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eaLnBrk="1" fontAlgn="auto" hangingPunct="1">
              <a:spcAft>
                <a:spcPts val="0"/>
              </a:spcAft>
              <a:defRPr/>
            </a:pPr>
            <a:r>
              <a:rPr lang="fr-FR" dirty="0" smtClean="0"/>
              <a:t>Pour en savoir plus…</a:t>
            </a:r>
            <a:endParaRPr lang="fr-FR" dirty="0"/>
          </a:p>
        </p:txBody>
      </p:sp>
      <p:sp>
        <p:nvSpPr>
          <p:cNvPr id="19459" name="Sous-titre 2"/>
          <p:cNvSpPr>
            <a:spLocks noGrp="1"/>
          </p:cNvSpPr>
          <p:nvPr>
            <p:ph type="subTitle" idx="1"/>
          </p:nvPr>
        </p:nvSpPr>
        <p:spPr/>
        <p:txBody>
          <a:bodyPr/>
          <a:lstStyle/>
          <a:p>
            <a:pPr marR="0" eaLnBrk="1" hangingPunct="1"/>
            <a:r>
              <a:rPr lang="fr-FR" dirty="0" smtClean="0"/>
              <a:t>Sur les spécialités de terminale</a:t>
            </a:r>
          </a:p>
        </p:txBody>
      </p:sp>
    </p:spTree>
    <p:extLst>
      <p:ext uri="{BB962C8B-B14F-4D97-AF65-F5344CB8AC3E}">
        <p14:creationId xmlns:p14="http://schemas.microsoft.com/office/powerpoint/2010/main" val="77040490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Modèle par défaut">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1 MODELE POWERPOINT">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C3C3C"/>
    </a:dk2>
    <a:lt2>
      <a:srgbClr val="808080"/>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themeOverride>
</file>

<file path=docProps/app.xml><?xml version="1.0" encoding="utf-8"?>
<Properties xmlns="http://schemas.openxmlformats.org/officeDocument/2006/extended-properties" xmlns:vt="http://schemas.openxmlformats.org/officeDocument/2006/docPropsVTypes">
  <Template>Matrice powerpoint nov 2011</Template>
  <TotalTime>1098</TotalTime>
  <Words>1766</Words>
  <Application>Microsoft Office PowerPoint</Application>
  <PresentationFormat>On-screen Show (4:3)</PresentationFormat>
  <Paragraphs>327</Paragraphs>
  <Slides>22</Slides>
  <Notes>13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3" baseType="lpstr">
      <vt:lpstr>Arial</vt:lpstr>
      <vt:lpstr>Calibri</vt:lpstr>
      <vt:lpstr>Lucida Sans Unicode</vt:lpstr>
      <vt:lpstr>Verdana</vt:lpstr>
      <vt:lpstr>Wingdings</vt:lpstr>
      <vt:lpstr>Wingdings 2</vt:lpstr>
      <vt:lpstr>Wingdings 3</vt:lpstr>
      <vt:lpstr>1_Modèle par défaut</vt:lpstr>
      <vt:lpstr>2011 MODELE POWERPOINT</vt:lpstr>
      <vt:lpstr>Rotonde</vt:lpstr>
      <vt:lpstr>Photo Editor Photo</vt:lpstr>
      <vt:lpstr>Les spécialités de Terminale STMG</vt:lpstr>
      <vt:lpstr>Préparer une poursuite d’études réussies en gestion des organisations</vt:lpstr>
      <vt:lpstr>PowerPoint Presentation</vt:lpstr>
      <vt:lpstr>Les enseignements en terminale STMG</vt:lpstr>
      <vt:lpstr>Quatre spécialités en terminale</vt:lpstr>
      <vt:lpstr>Questions / réponses</vt:lpstr>
      <vt:lpstr>PowerPoint Presentation</vt:lpstr>
      <vt:lpstr>Faites vos choix !</vt:lpstr>
      <vt:lpstr>Pour en savoir plus…</vt:lpstr>
      <vt:lpstr>Systèmes d’information et de gestion</vt:lpstr>
      <vt:lpstr>Pourquoi choisir ?  Systèmes d’information de gestion </vt:lpstr>
      <vt:lpstr>Systèmes d’information de gestion</vt:lpstr>
      <vt:lpstr>Gestion et finance</vt:lpstr>
      <vt:lpstr>Pourquoi choisir ?  Gestion et Finance </vt:lpstr>
      <vt:lpstr>Gestion et Finance</vt:lpstr>
      <vt:lpstr>Ressources humaines et communication</vt:lpstr>
      <vt:lpstr>Pourquoi choisir…  Ressources humaines et communication </vt:lpstr>
      <vt:lpstr>Ressources humaines et communication</vt:lpstr>
      <vt:lpstr>Mercatique</vt:lpstr>
      <vt:lpstr>Pourquoi choisir…  Mercatique </vt:lpstr>
      <vt:lpstr>Mercatique</vt:lpstr>
      <vt:lpstr>PowerPoint Presentation</vt:lpstr>
    </vt:vector>
  </TitlesOfParts>
  <Company>LYCEE JEAN MERMOZ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classe de Terminale STMG</dc:title>
  <dc:creator>cdt-ter</dc:creator>
  <cp:lastModifiedBy>Olivier</cp:lastModifiedBy>
  <cp:revision>132</cp:revision>
  <cp:lastPrinted>2012-11-27T07:59:34Z</cp:lastPrinted>
  <dcterms:created xsi:type="dcterms:W3CDTF">2012-10-24T12:38:00Z</dcterms:created>
  <dcterms:modified xsi:type="dcterms:W3CDTF">2012-12-12T18:03:33Z</dcterms:modified>
</cp:coreProperties>
</file>