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3"/>
  </p:notesMasterIdLst>
  <p:sldIdLst>
    <p:sldId id="331" r:id="rId5"/>
    <p:sldId id="327" r:id="rId6"/>
    <p:sldId id="334" r:id="rId7"/>
    <p:sldId id="332" r:id="rId8"/>
    <p:sldId id="338" r:id="rId9"/>
    <p:sldId id="339" r:id="rId10"/>
    <p:sldId id="340" r:id="rId11"/>
    <p:sldId id="341" r:id="rId1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27"/>
            <p14:sldId id="334"/>
            <p14:sldId id="332"/>
            <p14:sldId id="338"/>
            <p14:sldId id="339"/>
            <p14:sldId id="340"/>
            <p14:sldId id="341"/>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0F7"/>
    <a:srgbClr val="5970B5"/>
    <a:srgbClr val="7580B7"/>
    <a:srgbClr val="4663B4"/>
    <a:srgbClr val="DBDEEC"/>
    <a:srgbClr val="FFFFFF"/>
    <a:srgbClr val="D81F94"/>
    <a:srgbClr val="870087"/>
    <a:srgbClr val="79AF39"/>
    <a:srgbClr val="CB19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99"/>
    <p:restoredTop sz="94660"/>
  </p:normalViewPr>
  <p:slideViewPr>
    <p:cSldViewPr showGuides="1">
      <p:cViewPr varScale="1">
        <p:scale>
          <a:sx n="140" d="100"/>
          <a:sy n="140" d="100"/>
        </p:scale>
        <p:origin x="132" y="35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03/04/2023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394" y="51470"/>
            <a:ext cx="4355622" cy="3581126"/>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18317"/>
            <a:ext cx="2195810" cy="1805361"/>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6" name="Rectangle 5"/>
          <p:cNvSpPr/>
          <p:nvPr userDrawn="1"/>
        </p:nvSpPr>
        <p:spPr>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p:txBody>
          <a:bodyPr/>
          <a:lstStyle/>
          <a:p>
            <a:r>
              <a:rPr lang="fr-FR"/>
              <a:t>Intitulé de la direction ou de l’organisme rattaché</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5665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13" r:id="rId5"/>
    <p:sldLayoutId id="2147483809"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dailymotion.com/video/x7ypdmf"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2942416" y="339502"/>
            <a:ext cx="5256584" cy="1008112"/>
          </a:xfrm>
        </p:spPr>
        <p:txBody>
          <a:bodyPr/>
          <a:lstStyle/>
          <a:p>
            <a:r>
              <a:rPr lang="fr-FR" dirty="0"/>
              <a:t>ADAGE</a:t>
            </a:r>
          </a:p>
          <a:p>
            <a:pPr lvl="1"/>
            <a:r>
              <a:rPr lang="fr-FR" dirty="0"/>
              <a:t>Application dédiée à la généralisation de l’EAC</a:t>
            </a:r>
          </a:p>
          <a:p>
            <a:pPr lvl="1"/>
            <a:endParaRPr lang="fr-FR" dirty="0"/>
          </a:p>
        </p:txBody>
      </p:sp>
      <p:sp>
        <p:nvSpPr>
          <p:cNvPr id="7" name="Espace réservé de la date 6"/>
          <p:cNvSpPr>
            <a:spLocks noGrp="1"/>
          </p:cNvSpPr>
          <p:nvPr>
            <p:ph type="dt" sz="half" idx="10"/>
          </p:nvPr>
        </p:nvSpPr>
        <p:spPr/>
        <p:txBody>
          <a:bodyPr/>
          <a:lstStyle/>
          <a:p>
            <a:pPr algn="r"/>
            <a:r>
              <a:rPr lang="fr-FR" cap="all"/>
              <a:t>XX/XX/XXXX</a:t>
            </a:r>
            <a:endParaRPr lang="fr-FR" cap="all" dirty="0"/>
          </a:p>
        </p:txBody>
      </p:sp>
      <p:sp>
        <p:nvSpPr>
          <p:cNvPr id="8" name="Espace réservé du pied de page 7"/>
          <p:cNvSpPr>
            <a:spLocks noGrp="1"/>
          </p:cNvSpPr>
          <p:nvPr>
            <p:ph type="ftr" sz="quarter" idx="11"/>
          </p:nvPr>
        </p:nvSpPr>
        <p:spPr/>
        <p:txBody>
          <a:bodyPr/>
          <a:lstStyle/>
          <a:p>
            <a:r>
              <a:rPr lang="fr-FR" dirty="0"/>
              <a:t>Intitulé de la direction ou de l’organisme rattaché</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Rectangle 2"/>
          <p:cNvSpPr/>
          <p:nvPr/>
        </p:nvSpPr>
        <p:spPr>
          <a:xfrm>
            <a:off x="-219234" y="1923678"/>
            <a:ext cx="9111714" cy="461665"/>
          </a:xfrm>
          <a:prstGeom prst="rect">
            <a:avLst/>
          </a:prstGeom>
        </p:spPr>
        <p:txBody>
          <a:bodyPr wrap="square">
            <a:spAutoFit/>
          </a:bodyPr>
          <a:lstStyle/>
          <a:p>
            <a:pPr lvl="1"/>
            <a:r>
              <a:rPr lang="fr-FR" sz="2400" b="1" cap="all" dirty="0"/>
              <a:t>UTILISER PASS CULTURE</a:t>
            </a:r>
          </a:p>
        </p:txBody>
      </p:sp>
      <p:pic>
        <p:nvPicPr>
          <p:cNvPr id="4" name="Image 3"/>
          <p:cNvPicPr>
            <a:picLocks noChangeAspect="1"/>
          </p:cNvPicPr>
          <p:nvPr/>
        </p:nvPicPr>
        <p:blipFill>
          <a:blip r:embed="rId2"/>
          <a:stretch>
            <a:fillRect/>
          </a:stretch>
        </p:blipFill>
        <p:spPr>
          <a:xfrm>
            <a:off x="360000" y="2668660"/>
            <a:ext cx="4653676" cy="2114244"/>
          </a:xfrm>
          <a:prstGeom prst="rect">
            <a:avLst/>
          </a:prstGeom>
        </p:spPr>
      </p:pic>
      <p:sp>
        <p:nvSpPr>
          <p:cNvPr id="10" name="Rectangle avec flèche vers la gauche 9"/>
          <p:cNvSpPr/>
          <p:nvPr/>
        </p:nvSpPr>
        <p:spPr>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pPr>
            <a:r>
              <a:rPr lang="fr-FR" sz="1100" dirty="0"/>
              <a:t>Pour vous connecter à ADAGE : </a:t>
            </a:r>
          </a:p>
          <a:p>
            <a:pPr marL="171450" indent="-171450">
              <a:spcAft>
                <a:spcPts val="600"/>
              </a:spcAft>
              <a:buFontTx/>
              <a:buChar char="-"/>
            </a:pPr>
            <a:r>
              <a:rPr lang="fr-FR" sz="1100" dirty="0"/>
              <a:t>Ouvrez l’intranet académique (ARENA ou </a:t>
            </a:r>
            <a:r>
              <a:rPr lang="fr-FR" sz="1100" dirty="0" err="1"/>
              <a:t>educagri</a:t>
            </a:r>
            <a:r>
              <a:rPr lang="fr-FR" sz="1100" dirty="0"/>
              <a:t>)</a:t>
            </a:r>
          </a:p>
          <a:p>
            <a:pPr marL="171450" indent="-171450">
              <a:spcAft>
                <a:spcPts val="600"/>
              </a:spcAft>
              <a:buFontTx/>
              <a:buChar char="-"/>
            </a:pPr>
            <a:r>
              <a:rPr lang="fr-FR" sz="1100" dirty="0"/>
              <a:t>Renseignez vos identifiant et mot de passe</a:t>
            </a:r>
          </a:p>
          <a:p>
            <a:pPr marL="171450" indent="-171450">
              <a:spcAft>
                <a:spcPts val="600"/>
              </a:spcAft>
              <a:buFontTx/>
              <a:buChar char="-"/>
            </a:pPr>
            <a:r>
              <a:rPr lang="fr-FR" sz="1100" dirty="0"/>
              <a:t>Choisissez le domaine « Scolarité du 1er degré » ou « Scolarité du 2</a:t>
            </a:r>
            <a:r>
              <a:rPr lang="fr-FR" sz="1100" baseline="30000" dirty="0"/>
              <a:t>nd</a:t>
            </a:r>
            <a:r>
              <a:rPr lang="fr-FR" sz="1100" dirty="0"/>
              <a:t> degré »</a:t>
            </a:r>
          </a:p>
          <a:p>
            <a:pPr marL="171450" indent="-171450">
              <a:spcAft>
                <a:spcPts val="600"/>
              </a:spcAft>
              <a:buFontTx/>
              <a:buChar char="-"/>
            </a:pPr>
            <a:r>
              <a:rPr lang="fr-FR" sz="1100" dirty="0"/>
              <a:t>Cliquez sur « ADAGE - Application Dédiée À la Généralisation de l'EAC » dans la rubrique « Application dédiée aux parcours éducatifs »</a:t>
            </a:r>
            <a:endParaRPr lang="fr-FR" sz="1100" dirty="0">
              <a:solidFill>
                <a:schemeClr val="bg1"/>
              </a:solidFill>
              <a:latin typeface="+mj-lt"/>
              <a:ea typeface="+mj-ea"/>
              <a:cs typeface="+mj-cs"/>
            </a:endParaRPr>
          </a:p>
        </p:txBody>
      </p:sp>
    </p:spTree>
    <p:extLst>
      <p:ext uri="{BB962C8B-B14F-4D97-AF65-F5344CB8AC3E}">
        <p14:creationId xmlns:p14="http://schemas.microsoft.com/office/powerpoint/2010/main" val="418151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259632" y="267494"/>
            <a:ext cx="2808312" cy="372345"/>
          </a:xfrm>
        </p:spPr>
        <p:txBody>
          <a:bodyPr/>
          <a:lstStyle/>
          <a:p>
            <a:r>
              <a:rPr lang="fr-FR" sz="1800" dirty="0">
                <a:latin typeface="+mn-lt"/>
              </a:rPr>
              <a:t>Informations générales</a:t>
            </a:r>
            <a:r>
              <a:rPr lang="fr-FR" sz="1050" b="0" dirty="0">
                <a:latin typeface="+mn-lt"/>
              </a:rPr>
              <a:t/>
            </a:r>
            <a:br>
              <a:rPr lang="fr-FR" sz="1050" b="0" dirty="0">
                <a:latin typeface="+mn-lt"/>
              </a:rPr>
            </a:br>
            <a:r>
              <a:rPr lang="fr-FR" sz="1050" b="0" dirty="0">
                <a:latin typeface="+mn-lt"/>
              </a:rPr>
              <a:t/>
            </a:r>
            <a:br>
              <a:rPr lang="fr-FR" sz="1050" b="0" dirty="0">
                <a:latin typeface="+mn-lt"/>
              </a:rPr>
            </a:br>
            <a:endParaRPr lang="fr-FR" sz="1050" b="0" dirty="0">
              <a:latin typeface="+mn-lt"/>
            </a:endParaRPr>
          </a:p>
        </p:txBody>
      </p:sp>
      <p:sp>
        <p:nvSpPr>
          <p:cNvPr id="5" name="Rectangle : coins arrondis 5">
            <a:extLst>
              <a:ext uri="{FF2B5EF4-FFF2-40B4-BE49-F238E27FC236}">
                <a16:creationId xmlns:a16="http://schemas.microsoft.com/office/drawing/2014/main" id="{DFF0B356-7756-B23E-2D3B-691BEB5C8EAA}"/>
              </a:ext>
            </a:extLst>
          </p:cNvPr>
          <p:cNvSpPr/>
          <p:nvPr/>
        </p:nvSpPr>
        <p:spPr>
          <a:xfrm>
            <a:off x="351939" y="1059581"/>
            <a:ext cx="3451862" cy="1663415"/>
          </a:xfrm>
          <a:prstGeom prst="roundRect">
            <a:avLst>
              <a:gd name="adj" fmla="val 3887"/>
            </a:avLst>
          </a:prstGeom>
          <a:solidFill>
            <a:schemeClr val="bg1"/>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6" name="Groupe 5">
            <a:extLst>
              <a:ext uri="{FF2B5EF4-FFF2-40B4-BE49-F238E27FC236}">
                <a16:creationId xmlns:a16="http://schemas.microsoft.com/office/drawing/2014/main" id="{6CA41FA4-21FF-03E5-923A-A3BFF3F695A8}"/>
              </a:ext>
            </a:extLst>
          </p:cNvPr>
          <p:cNvGrpSpPr/>
          <p:nvPr/>
        </p:nvGrpSpPr>
        <p:grpSpPr>
          <a:xfrm>
            <a:off x="564986" y="922563"/>
            <a:ext cx="2054004" cy="266494"/>
            <a:chOff x="3578039" y="1060171"/>
            <a:chExt cx="1728335" cy="266494"/>
          </a:xfrm>
        </p:grpSpPr>
        <p:sp>
          <p:nvSpPr>
            <p:cNvPr id="7" name="Rectangle : coins arrondis 10">
              <a:extLst>
                <a:ext uri="{FF2B5EF4-FFF2-40B4-BE49-F238E27FC236}">
                  <a16:creationId xmlns:a16="http://schemas.microsoft.com/office/drawing/2014/main" id="{B5F1F85C-105A-EED9-D0FE-24F8325E5BE6}"/>
                </a:ext>
              </a:extLst>
            </p:cNvPr>
            <p:cNvSpPr/>
            <p:nvPr/>
          </p:nvSpPr>
          <p:spPr>
            <a:xfrm>
              <a:off x="3578039" y="1072749"/>
              <a:ext cx="12864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8" name="ZoneTexte 7">
              <a:extLst>
                <a:ext uri="{FF2B5EF4-FFF2-40B4-BE49-F238E27FC236}">
                  <a16:creationId xmlns:a16="http://schemas.microsoft.com/office/drawing/2014/main" id="{6B92EBFB-1F26-C17F-732A-BE3EE0F34532}"/>
                </a:ext>
              </a:extLst>
            </p:cNvPr>
            <p:cNvSpPr txBox="1"/>
            <p:nvPr/>
          </p:nvSpPr>
          <p:spPr>
            <a:xfrm>
              <a:off x="3633487" y="1060171"/>
              <a:ext cx="1672887" cy="253916"/>
            </a:xfrm>
            <a:prstGeom prst="rect">
              <a:avLst/>
            </a:prstGeom>
            <a:noFill/>
          </p:spPr>
          <p:txBody>
            <a:bodyPr wrap="square" rtlCol="0">
              <a:spAutoFit/>
            </a:bodyPr>
            <a:lstStyle/>
            <a:p>
              <a:r>
                <a:rPr lang="fr-FR" sz="1050" b="1" dirty="0">
                  <a:solidFill>
                    <a:schemeClr val="bg1"/>
                  </a:solidFill>
                </a:rPr>
                <a:t>Pour quoi faire ?</a:t>
              </a:r>
            </a:p>
          </p:txBody>
        </p:sp>
      </p:grpSp>
      <p:sp>
        <p:nvSpPr>
          <p:cNvPr id="9" name="ZoneTexte 8">
            <a:extLst>
              <a:ext uri="{FF2B5EF4-FFF2-40B4-BE49-F238E27FC236}">
                <a16:creationId xmlns:a16="http://schemas.microsoft.com/office/drawing/2014/main" id="{8556A2DB-0F01-B24C-292A-7E925AA710F7}"/>
              </a:ext>
            </a:extLst>
          </p:cNvPr>
          <p:cNvSpPr txBox="1"/>
          <p:nvPr/>
        </p:nvSpPr>
        <p:spPr>
          <a:xfrm>
            <a:off x="515228" y="1324002"/>
            <a:ext cx="3125284" cy="900246"/>
          </a:xfrm>
          <a:prstGeom prst="rect">
            <a:avLst/>
          </a:prstGeom>
          <a:noFill/>
        </p:spPr>
        <p:txBody>
          <a:bodyPr wrap="square" rtlCol="0">
            <a:spAutoFit/>
          </a:bodyPr>
          <a:lstStyle/>
          <a:p>
            <a:r>
              <a:rPr lang="fr-FR" sz="1050" dirty="0">
                <a:ea typeface="+mj-ea"/>
                <a:cs typeface="+mj-cs"/>
                <a:sym typeface="Montserrat"/>
              </a:rPr>
              <a:t>La part collective du </a:t>
            </a:r>
            <a:r>
              <a:rPr lang="fr-FR" sz="1050" dirty="0" err="1">
                <a:ea typeface="+mj-ea"/>
                <a:cs typeface="+mj-cs"/>
                <a:sym typeface="Montserrat"/>
              </a:rPr>
              <a:t>pass</a:t>
            </a:r>
            <a:r>
              <a:rPr lang="fr-FR" sz="1050" dirty="0">
                <a:ea typeface="+mj-ea"/>
                <a:cs typeface="+mj-cs"/>
                <a:sym typeface="Montserrat"/>
              </a:rPr>
              <a:t> Culture est</a:t>
            </a:r>
          </a:p>
          <a:p>
            <a:r>
              <a:rPr lang="fr-FR" sz="1050" dirty="0">
                <a:ea typeface="+mj-ea"/>
                <a:cs typeface="+mj-cs"/>
                <a:sym typeface="Montserrat"/>
              </a:rPr>
              <a:t>exclusivement dédiée au financement </a:t>
            </a:r>
            <a:r>
              <a:rPr lang="fr-FR" sz="1050" b="1" dirty="0">
                <a:ea typeface="+mj-ea"/>
                <a:cs typeface="+mj-cs"/>
                <a:sym typeface="Montserrat"/>
              </a:rPr>
              <a:t>d’activités d’éducation artistique et culturelle </a:t>
            </a:r>
            <a:r>
              <a:rPr lang="fr-FR" sz="1050" dirty="0">
                <a:ea typeface="+mj-ea"/>
                <a:cs typeface="+mj-cs"/>
                <a:sym typeface="Montserrat"/>
              </a:rPr>
              <a:t>effectuées en groupe et encadrées par des professeurs. </a:t>
            </a:r>
          </a:p>
          <a:p>
            <a:r>
              <a:rPr lang="fr-FR" sz="1050" dirty="0">
                <a:ea typeface="+mj-ea"/>
                <a:cs typeface="+mj-cs"/>
                <a:sym typeface="Montserrat"/>
              </a:rPr>
              <a:t>(cf. article 4-2 du décret)</a:t>
            </a:r>
          </a:p>
        </p:txBody>
      </p:sp>
      <p:sp>
        <p:nvSpPr>
          <p:cNvPr id="11" name="Rectangle : coins arrondis 14">
            <a:extLst>
              <a:ext uri="{FF2B5EF4-FFF2-40B4-BE49-F238E27FC236}">
                <a16:creationId xmlns:a16="http://schemas.microsoft.com/office/drawing/2014/main" id="{7F71D2CA-CF74-9189-2102-AC371AEC1A91}"/>
              </a:ext>
            </a:extLst>
          </p:cNvPr>
          <p:cNvSpPr/>
          <p:nvPr/>
        </p:nvSpPr>
        <p:spPr>
          <a:xfrm>
            <a:off x="351939" y="2939606"/>
            <a:ext cx="3451862" cy="1072303"/>
          </a:xfrm>
          <a:prstGeom prst="roundRect">
            <a:avLst>
              <a:gd name="adj" fmla="val 3887"/>
            </a:avLst>
          </a:prstGeom>
          <a:solidFill>
            <a:schemeClr val="bg1"/>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12" name="Groupe 11">
            <a:extLst>
              <a:ext uri="{FF2B5EF4-FFF2-40B4-BE49-F238E27FC236}">
                <a16:creationId xmlns:a16="http://schemas.microsoft.com/office/drawing/2014/main" id="{5977481C-203A-32F9-4FD3-B813D41C999D}"/>
              </a:ext>
            </a:extLst>
          </p:cNvPr>
          <p:cNvGrpSpPr/>
          <p:nvPr/>
        </p:nvGrpSpPr>
        <p:grpSpPr>
          <a:xfrm>
            <a:off x="564989" y="2860014"/>
            <a:ext cx="1217992" cy="266494"/>
            <a:chOff x="3578040" y="1060171"/>
            <a:chExt cx="1024875" cy="266494"/>
          </a:xfrm>
        </p:grpSpPr>
        <p:sp>
          <p:nvSpPr>
            <p:cNvPr id="13" name="Rectangle : coins arrondis 17">
              <a:extLst>
                <a:ext uri="{FF2B5EF4-FFF2-40B4-BE49-F238E27FC236}">
                  <a16:creationId xmlns:a16="http://schemas.microsoft.com/office/drawing/2014/main" id="{342FAEF7-5C34-09CA-47FD-9ED9DF106462}"/>
                </a:ext>
              </a:extLst>
            </p:cNvPr>
            <p:cNvSpPr/>
            <p:nvPr/>
          </p:nvSpPr>
          <p:spPr>
            <a:xfrm>
              <a:off x="3578040" y="1072749"/>
              <a:ext cx="10248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4" name="ZoneTexte 13">
              <a:extLst>
                <a:ext uri="{FF2B5EF4-FFF2-40B4-BE49-F238E27FC236}">
                  <a16:creationId xmlns:a16="http://schemas.microsoft.com/office/drawing/2014/main" id="{25FA376C-C9E3-F453-8A94-D602249AE37A}"/>
                </a:ext>
              </a:extLst>
            </p:cNvPr>
            <p:cNvSpPr txBox="1"/>
            <p:nvPr/>
          </p:nvSpPr>
          <p:spPr>
            <a:xfrm>
              <a:off x="3633487" y="1060171"/>
              <a:ext cx="969427" cy="253916"/>
            </a:xfrm>
            <a:prstGeom prst="rect">
              <a:avLst/>
            </a:prstGeom>
            <a:noFill/>
          </p:spPr>
          <p:txBody>
            <a:bodyPr wrap="square" rtlCol="0">
              <a:spAutoFit/>
            </a:bodyPr>
            <a:lstStyle/>
            <a:p>
              <a:r>
                <a:rPr lang="fr-FR" sz="1050" b="1" dirty="0">
                  <a:solidFill>
                    <a:schemeClr val="bg1"/>
                  </a:solidFill>
                </a:rPr>
                <a:t>Quoi ?</a:t>
              </a:r>
            </a:p>
          </p:txBody>
        </p:sp>
      </p:grpSp>
      <p:sp>
        <p:nvSpPr>
          <p:cNvPr id="15" name="ZoneTexte 14">
            <a:extLst>
              <a:ext uri="{FF2B5EF4-FFF2-40B4-BE49-F238E27FC236}">
                <a16:creationId xmlns:a16="http://schemas.microsoft.com/office/drawing/2014/main" id="{6F5AB194-D15F-B2B9-0118-B1514944A9CE}"/>
              </a:ext>
            </a:extLst>
          </p:cNvPr>
          <p:cNvSpPr txBox="1"/>
          <p:nvPr/>
        </p:nvSpPr>
        <p:spPr>
          <a:xfrm>
            <a:off x="467643" y="3212684"/>
            <a:ext cx="3125284" cy="738664"/>
          </a:xfrm>
          <a:prstGeom prst="rect">
            <a:avLst/>
          </a:prstGeom>
          <a:noFill/>
        </p:spPr>
        <p:txBody>
          <a:bodyPr wrap="square" rtlCol="0">
            <a:spAutoFit/>
          </a:bodyPr>
          <a:lstStyle/>
          <a:p>
            <a:pPr marL="76200" lvl="0">
              <a:buClr>
                <a:schemeClr val="dk1"/>
              </a:buClr>
              <a:buSzPts val="1100"/>
            </a:pPr>
            <a:r>
              <a:rPr lang="fr-FR" sz="1050" dirty="0">
                <a:solidFill>
                  <a:schemeClr val="dk1"/>
                </a:solidFill>
                <a:ea typeface="Montserrat"/>
                <a:cs typeface="Montserrat"/>
                <a:sym typeface="Montserrat"/>
              </a:rPr>
              <a:t>Les offres collectives couvrent </a:t>
            </a:r>
            <a:r>
              <a:rPr lang="fr-FR" sz="1050" b="1" dirty="0">
                <a:solidFill>
                  <a:schemeClr val="dk1"/>
                </a:solidFill>
                <a:ea typeface="Montserrat"/>
                <a:cs typeface="Montserrat"/>
                <a:sym typeface="Montserrat"/>
              </a:rPr>
              <a:t>spectacles, concerts, ateliers de pratique artistique ou scientifique, rencontres, conférences, expositions, visites, etc.</a:t>
            </a:r>
          </a:p>
        </p:txBody>
      </p:sp>
      <p:sp>
        <p:nvSpPr>
          <p:cNvPr id="36" name="Rectangle : coins arrondis 14">
            <a:extLst>
              <a:ext uri="{FF2B5EF4-FFF2-40B4-BE49-F238E27FC236}">
                <a16:creationId xmlns:a16="http://schemas.microsoft.com/office/drawing/2014/main" id="{7F71D2CA-CF74-9189-2102-AC371AEC1A91}"/>
              </a:ext>
            </a:extLst>
          </p:cNvPr>
          <p:cNvSpPr/>
          <p:nvPr/>
        </p:nvSpPr>
        <p:spPr>
          <a:xfrm>
            <a:off x="4139952" y="1059582"/>
            <a:ext cx="4420899" cy="936104"/>
          </a:xfrm>
          <a:prstGeom prst="roundRect">
            <a:avLst>
              <a:gd name="adj" fmla="val 3887"/>
            </a:avLst>
          </a:prstGeom>
          <a:solidFill>
            <a:schemeClr val="bg1"/>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37" name="Groupe 36">
            <a:extLst>
              <a:ext uri="{FF2B5EF4-FFF2-40B4-BE49-F238E27FC236}">
                <a16:creationId xmlns:a16="http://schemas.microsoft.com/office/drawing/2014/main" id="{5977481C-203A-32F9-4FD3-B813D41C999D}"/>
              </a:ext>
            </a:extLst>
          </p:cNvPr>
          <p:cNvGrpSpPr/>
          <p:nvPr/>
        </p:nvGrpSpPr>
        <p:grpSpPr>
          <a:xfrm>
            <a:off x="4353004" y="944904"/>
            <a:ext cx="1217992" cy="253916"/>
            <a:chOff x="3578040" y="1060171"/>
            <a:chExt cx="1024875" cy="270422"/>
          </a:xfrm>
        </p:grpSpPr>
        <p:sp>
          <p:nvSpPr>
            <p:cNvPr id="38" name="Rectangle : coins arrondis 17">
              <a:extLst>
                <a:ext uri="{FF2B5EF4-FFF2-40B4-BE49-F238E27FC236}">
                  <a16:creationId xmlns:a16="http://schemas.microsoft.com/office/drawing/2014/main" id="{342FAEF7-5C34-09CA-47FD-9ED9DF106462}"/>
                </a:ext>
              </a:extLst>
            </p:cNvPr>
            <p:cNvSpPr/>
            <p:nvPr/>
          </p:nvSpPr>
          <p:spPr>
            <a:xfrm>
              <a:off x="3578040" y="1072749"/>
              <a:ext cx="10248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39" name="ZoneTexte 38">
              <a:extLst>
                <a:ext uri="{FF2B5EF4-FFF2-40B4-BE49-F238E27FC236}">
                  <a16:creationId xmlns:a16="http://schemas.microsoft.com/office/drawing/2014/main" id="{25FA376C-C9E3-F453-8A94-D602249AE37A}"/>
                </a:ext>
              </a:extLst>
            </p:cNvPr>
            <p:cNvSpPr txBox="1"/>
            <p:nvPr/>
          </p:nvSpPr>
          <p:spPr>
            <a:xfrm>
              <a:off x="3633487" y="1060171"/>
              <a:ext cx="969427" cy="270422"/>
            </a:xfrm>
            <a:prstGeom prst="rect">
              <a:avLst/>
            </a:prstGeom>
            <a:noFill/>
          </p:spPr>
          <p:txBody>
            <a:bodyPr wrap="square" rtlCol="0">
              <a:spAutoFit/>
            </a:bodyPr>
            <a:lstStyle/>
            <a:p>
              <a:r>
                <a:rPr lang="fr-FR" sz="1050" b="1" dirty="0">
                  <a:solidFill>
                    <a:schemeClr val="bg1"/>
                  </a:solidFill>
                </a:rPr>
                <a:t>Pour qui ?</a:t>
              </a:r>
            </a:p>
          </p:txBody>
        </p:sp>
      </p:grpSp>
      <p:sp>
        <p:nvSpPr>
          <p:cNvPr id="40" name="ZoneTexte 39">
            <a:extLst>
              <a:ext uri="{FF2B5EF4-FFF2-40B4-BE49-F238E27FC236}">
                <a16:creationId xmlns:a16="http://schemas.microsoft.com/office/drawing/2014/main" id="{A7271CA4-D59C-F838-377F-92A12DF8D978}"/>
              </a:ext>
            </a:extLst>
          </p:cNvPr>
          <p:cNvSpPr txBox="1"/>
          <p:nvPr/>
        </p:nvSpPr>
        <p:spPr>
          <a:xfrm>
            <a:off x="4255657" y="1375042"/>
            <a:ext cx="4089170" cy="415498"/>
          </a:xfrm>
          <a:prstGeom prst="rect">
            <a:avLst/>
          </a:prstGeom>
          <a:noFill/>
        </p:spPr>
        <p:txBody>
          <a:bodyPr wrap="square" rtlCol="0">
            <a:spAutoFit/>
          </a:bodyPr>
          <a:lstStyle/>
          <a:p>
            <a:pPr marL="76200" lvl="0">
              <a:buClr>
                <a:schemeClr val="dk1"/>
              </a:buClr>
              <a:buSzPts val="1100"/>
            </a:pPr>
            <a:r>
              <a:rPr lang="fr-FR" sz="1050" dirty="0">
                <a:solidFill>
                  <a:schemeClr val="tx1"/>
                </a:solidFill>
                <a:ea typeface="Montserrat"/>
                <a:cs typeface="Montserrat"/>
                <a:sym typeface="Montserrat"/>
              </a:rPr>
              <a:t>La part collective concerne tous les domaines artistiques et culturels donc </a:t>
            </a:r>
            <a:r>
              <a:rPr lang="fr-FR" sz="1050" b="1" dirty="0">
                <a:solidFill>
                  <a:schemeClr val="tx1"/>
                </a:solidFill>
                <a:ea typeface="Montserrat"/>
                <a:cs typeface="Montserrat"/>
                <a:sym typeface="Montserrat"/>
              </a:rPr>
              <a:t>tous les professeurs.</a:t>
            </a:r>
          </a:p>
        </p:txBody>
      </p:sp>
      <p:sp>
        <p:nvSpPr>
          <p:cNvPr id="41" name="Rectangle : coins arrondis 14">
            <a:extLst>
              <a:ext uri="{FF2B5EF4-FFF2-40B4-BE49-F238E27FC236}">
                <a16:creationId xmlns:a16="http://schemas.microsoft.com/office/drawing/2014/main" id="{7F71D2CA-CF74-9189-2102-AC371AEC1A91}"/>
              </a:ext>
            </a:extLst>
          </p:cNvPr>
          <p:cNvSpPr/>
          <p:nvPr/>
        </p:nvSpPr>
        <p:spPr>
          <a:xfrm>
            <a:off x="4139953" y="2338854"/>
            <a:ext cx="4420898" cy="1673055"/>
          </a:xfrm>
          <a:prstGeom prst="roundRect">
            <a:avLst>
              <a:gd name="adj" fmla="val 3887"/>
            </a:avLst>
          </a:prstGeom>
          <a:solidFill>
            <a:schemeClr val="bg1"/>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42" name="Groupe 41">
            <a:extLst>
              <a:ext uri="{FF2B5EF4-FFF2-40B4-BE49-F238E27FC236}">
                <a16:creationId xmlns:a16="http://schemas.microsoft.com/office/drawing/2014/main" id="{5977481C-203A-32F9-4FD3-B813D41C999D}"/>
              </a:ext>
            </a:extLst>
          </p:cNvPr>
          <p:cNvGrpSpPr/>
          <p:nvPr/>
        </p:nvGrpSpPr>
        <p:grpSpPr>
          <a:xfrm>
            <a:off x="4353004" y="2192209"/>
            <a:ext cx="1217992" cy="266494"/>
            <a:chOff x="3578040" y="1060171"/>
            <a:chExt cx="1024875" cy="266494"/>
          </a:xfrm>
        </p:grpSpPr>
        <p:sp>
          <p:nvSpPr>
            <p:cNvPr id="43" name="Rectangle : coins arrondis 17">
              <a:extLst>
                <a:ext uri="{FF2B5EF4-FFF2-40B4-BE49-F238E27FC236}">
                  <a16:creationId xmlns:a16="http://schemas.microsoft.com/office/drawing/2014/main" id="{342FAEF7-5C34-09CA-47FD-9ED9DF106462}"/>
                </a:ext>
              </a:extLst>
            </p:cNvPr>
            <p:cNvSpPr/>
            <p:nvPr/>
          </p:nvSpPr>
          <p:spPr>
            <a:xfrm>
              <a:off x="3578040" y="1072749"/>
              <a:ext cx="10248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44" name="ZoneTexte 43">
              <a:extLst>
                <a:ext uri="{FF2B5EF4-FFF2-40B4-BE49-F238E27FC236}">
                  <a16:creationId xmlns:a16="http://schemas.microsoft.com/office/drawing/2014/main" id="{25FA376C-C9E3-F453-8A94-D602249AE37A}"/>
                </a:ext>
              </a:extLst>
            </p:cNvPr>
            <p:cNvSpPr txBox="1"/>
            <p:nvPr/>
          </p:nvSpPr>
          <p:spPr>
            <a:xfrm>
              <a:off x="3633487" y="1060171"/>
              <a:ext cx="969427" cy="253916"/>
            </a:xfrm>
            <a:prstGeom prst="rect">
              <a:avLst/>
            </a:prstGeom>
            <a:noFill/>
          </p:spPr>
          <p:txBody>
            <a:bodyPr wrap="square" rtlCol="0">
              <a:spAutoFit/>
            </a:bodyPr>
            <a:lstStyle/>
            <a:p>
              <a:r>
                <a:rPr lang="fr-FR" sz="1050" b="1" dirty="0">
                  <a:solidFill>
                    <a:schemeClr val="bg1"/>
                  </a:solidFill>
                </a:rPr>
                <a:t>Comment ?</a:t>
              </a:r>
            </a:p>
          </p:txBody>
        </p:sp>
      </p:grpSp>
      <p:sp>
        <p:nvSpPr>
          <p:cNvPr id="45" name="ZoneTexte 44">
            <a:extLst>
              <a:ext uri="{FF2B5EF4-FFF2-40B4-BE49-F238E27FC236}">
                <a16:creationId xmlns:a16="http://schemas.microsoft.com/office/drawing/2014/main" id="{6F5AB194-D15F-B2B9-0118-B1514944A9CE}"/>
              </a:ext>
            </a:extLst>
          </p:cNvPr>
          <p:cNvSpPr txBox="1"/>
          <p:nvPr/>
        </p:nvSpPr>
        <p:spPr>
          <a:xfrm>
            <a:off x="4303243" y="2491413"/>
            <a:ext cx="4185600" cy="1377300"/>
          </a:xfrm>
          <a:prstGeom prst="rect">
            <a:avLst/>
          </a:prstGeom>
          <a:noFill/>
        </p:spPr>
        <p:txBody>
          <a:bodyPr wrap="square" rtlCol="0">
            <a:spAutoFit/>
          </a:bodyPr>
          <a:lstStyle/>
          <a:p>
            <a:pPr marL="76200" lvl="0">
              <a:buClr>
                <a:schemeClr val="dk1"/>
              </a:buClr>
              <a:buSzPts val="1100"/>
            </a:pPr>
            <a:r>
              <a:rPr lang="fr-FR" sz="1050" dirty="0">
                <a:solidFill>
                  <a:schemeClr val="dk1"/>
                </a:solidFill>
                <a:ea typeface="Montserrat"/>
                <a:cs typeface="Montserrat"/>
                <a:sym typeface="Montserrat"/>
              </a:rPr>
              <a:t>Les offres collectives sont  :</a:t>
            </a:r>
          </a:p>
          <a:p>
            <a:pPr marL="247650" lvl="0" indent="-171450">
              <a:buClr>
                <a:schemeClr val="dk1"/>
              </a:buClr>
              <a:buSzPts val="1100"/>
              <a:buFontTx/>
              <a:buChar char="-"/>
            </a:pPr>
            <a:r>
              <a:rPr lang="fr-FR" sz="1050" dirty="0" err="1">
                <a:solidFill>
                  <a:schemeClr val="dk1"/>
                </a:solidFill>
                <a:ea typeface="Montserrat"/>
                <a:cs typeface="Montserrat"/>
                <a:sym typeface="Montserrat"/>
              </a:rPr>
              <a:t>co-construites</a:t>
            </a:r>
            <a:r>
              <a:rPr lang="fr-FR" sz="1050" dirty="0">
                <a:solidFill>
                  <a:schemeClr val="dk1"/>
                </a:solidFill>
                <a:ea typeface="Montserrat"/>
                <a:cs typeface="Montserrat"/>
                <a:sym typeface="Montserrat"/>
              </a:rPr>
              <a:t> par l’équipe pédagogique et le partenaire culturel,</a:t>
            </a:r>
          </a:p>
          <a:p>
            <a:pPr marL="247650" lvl="0" indent="-171450">
              <a:spcAft>
                <a:spcPts val="600"/>
              </a:spcAft>
              <a:buClr>
                <a:schemeClr val="dk1"/>
              </a:buClr>
              <a:buSzPts val="1100"/>
              <a:buFontTx/>
              <a:buChar char="-"/>
            </a:pPr>
            <a:r>
              <a:rPr lang="fr-FR" sz="1050" dirty="0">
                <a:solidFill>
                  <a:schemeClr val="dk1"/>
                </a:solidFill>
                <a:ea typeface="Montserrat"/>
                <a:cs typeface="Montserrat"/>
                <a:sym typeface="Montserrat"/>
              </a:rPr>
              <a:t>proposées par le partenaire culturel.</a:t>
            </a:r>
          </a:p>
          <a:p>
            <a:pPr marL="76200" lvl="0">
              <a:spcAft>
                <a:spcPts val="600"/>
              </a:spcAft>
              <a:buClr>
                <a:schemeClr val="dk1"/>
              </a:buClr>
              <a:buSzPts val="1100"/>
            </a:pPr>
            <a:r>
              <a:rPr lang="fr-FR" sz="1050" dirty="0">
                <a:solidFill>
                  <a:schemeClr val="dk1"/>
                </a:solidFill>
                <a:ea typeface="Montserrat"/>
                <a:cs typeface="Montserrat"/>
                <a:sym typeface="Montserrat"/>
              </a:rPr>
              <a:t>Elles sont des composantes de projets pédagogiques d’éducation artistique et culturelle.</a:t>
            </a:r>
          </a:p>
          <a:p>
            <a:pPr marL="76200" lvl="0">
              <a:spcAft>
                <a:spcPts val="600"/>
              </a:spcAft>
              <a:buClr>
                <a:schemeClr val="dk1"/>
              </a:buClr>
              <a:buSzPts val="1100"/>
            </a:pPr>
            <a:r>
              <a:rPr lang="fr-FR" sz="1050" dirty="0">
                <a:solidFill>
                  <a:schemeClr val="dk1"/>
                </a:solidFill>
                <a:ea typeface="Montserrat"/>
                <a:cs typeface="Montserrat"/>
                <a:sym typeface="Montserrat"/>
              </a:rPr>
              <a:t>L’application ADAGE permet de gérer la réservation des offres.</a:t>
            </a:r>
          </a:p>
        </p:txBody>
      </p:sp>
      <p:sp>
        <p:nvSpPr>
          <p:cNvPr id="46" name="ZoneTexte 45">
            <a:extLst>
              <a:ext uri="{FF2B5EF4-FFF2-40B4-BE49-F238E27FC236}">
                <a16:creationId xmlns:a16="http://schemas.microsoft.com/office/drawing/2014/main" id="{6F5AB194-D15F-B2B9-0118-B1514944A9CE}"/>
              </a:ext>
            </a:extLst>
          </p:cNvPr>
          <p:cNvSpPr txBox="1"/>
          <p:nvPr/>
        </p:nvSpPr>
        <p:spPr>
          <a:xfrm>
            <a:off x="666839" y="4284987"/>
            <a:ext cx="7272808" cy="415498"/>
          </a:xfrm>
          <a:prstGeom prst="rect">
            <a:avLst/>
          </a:prstGeom>
          <a:noFill/>
        </p:spPr>
        <p:txBody>
          <a:bodyPr wrap="square" rtlCol="0">
            <a:spAutoFit/>
          </a:bodyPr>
          <a:lstStyle/>
          <a:p>
            <a:pPr marL="76200" lvl="0" algn="ctr">
              <a:buClr>
                <a:schemeClr val="dk1"/>
              </a:buClr>
              <a:buSzPts val="1100"/>
            </a:pPr>
            <a:r>
              <a:rPr lang="fr-FR" sz="1050" dirty="0">
                <a:solidFill>
                  <a:schemeClr val="dk1"/>
                </a:solidFill>
                <a:latin typeface="+mj-lt"/>
                <a:ea typeface="Montserrat"/>
                <a:cs typeface="Montserrat"/>
                <a:sym typeface="Montserrat"/>
              </a:rPr>
              <a:t>Plus d’informations sur le cadre du dispositif pass Culture part collective : lire le </a:t>
            </a:r>
            <a:r>
              <a:rPr lang="fr-FR" sz="1050" b="1" dirty="0">
                <a:solidFill>
                  <a:srgbClr val="870087"/>
                </a:solidFill>
                <a:latin typeface="+mj-lt"/>
                <a:ea typeface="Montserrat"/>
                <a:cs typeface="Montserrat"/>
                <a:sym typeface="Montserrat"/>
              </a:rPr>
              <a:t>vadémécum</a:t>
            </a:r>
            <a:r>
              <a:rPr lang="fr-FR" sz="1050" dirty="0">
                <a:solidFill>
                  <a:schemeClr val="dk1"/>
                </a:solidFill>
                <a:latin typeface="+mj-lt"/>
                <a:ea typeface="Montserrat"/>
                <a:cs typeface="Montserrat"/>
                <a:sym typeface="Montserrat"/>
              </a:rPr>
              <a:t> téléchargeable sur</a:t>
            </a:r>
          </a:p>
          <a:p>
            <a:pPr marL="76200" lvl="0" algn="ctr">
              <a:buClr>
                <a:schemeClr val="dk1"/>
              </a:buClr>
              <a:buSzPts val="1100"/>
            </a:pPr>
            <a:r>
              <a:rPr lang="fr-FR" sz="1050" dirty="0">
                <a:solidFill>
                  <a:schemeClr val="dk1"/>
                </a:solidFill>
                <a:latin typeface="+mj-lt"/>
                <a:ea typeface="Montserrat"/>
                <a:cs typeface="Montserrat"/>
                <a:sym typeface="Montserrat"/>
              </a:rPr>
              <a:t>https://eduscol.education.fr/3004/l-application-adage</a:t>
            </a:r>
            <a:endParaRPr lang="fr-FR" sz="1050" b="1" dirty="0">
              <a:solidFill>
                <a:schemeClr val="dk1"/>
              </a:solidFill>
              <a:latin typeface="+mj-lt"/>
              <a:ea typeface="Montserrat"/>
              <a:cs typeface="Montserrat"/>
              <a:sym typeface="Montserrat"/>
            </a:endParaRPr>
          </a:p>
        </p:txBody>
      </p:sp>
    </p:spTree>
    <p:extLst>
      <p:ext uri="{BB962C8B-B14F-4D97-AF65-F5344CB8AC3E}">
        <p14:creationId xmlns:p14="http://schemas.microsoft.com/office/powerpoint/2010/main" val="275785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259632" y="267494"/>
            <a:ext cx="7560766" cy="447675"/>
          </a:xfrm>
        </p:spPr>
        <p:txBody>
          <a:bodyPr/>
          <a:lstStyle/>
          <a:p>
            <a:r>
              <a:rPr lang="fr-FR" sz="1050" b="0" dirty="0">
                <a:latin typeface="+mn-lt"/>
              </a:rPr>
              <a:t>Prérequis : se connecter avec le profil «chef d’établissement » ou « Rédacteur de projets ». Le profil « Rédacteur de projets » est attribué par le chef d’établissement. Vidéo tutoriel  </a:t>
            </a:r>
            <a:r>
              <a:rPr lang="fr-FR" sz="1050" b="0" dirty="0">
                <a:latin typeface="+mn-lt"/>
                <a:hlinkClick r:id="rId2"/>
              </a:rPr>
              <a:t>https://www.dailymotion.com/video/x7ypdmf</a:t>
            </a:r>
            <a:r>
              <a:rPr lang="fr-FR" sz="1050" b="0" dirty="0">
                <a:latin typeface="+mn-lt"/>
              </a:rPr>
              <a:t> (durée : 1mn17)</a:t>
            </a:r>
            <a:br>
              <a:rPr lang="fr-FR" sz="1050" b="0" dirty="0">
                <a:latin typeface="+mn-lt"/>
              </a:rPr>
            </a:br>
            <a:r>
              <a:rPr lang="fr-FR" sz="1050" b="0" dirty="0">
                <a:latin typeface="+mn-lt"/>
              </a:rPr>
              <a:t/>
            </a:r>
            <a:br>
              <a:rPr lang="fr-FR" sz="1050" b="0" dirty="0">
                <a:latin typeface="+mn-lt"/>
              </a:rPr>
            </a:br>
            <a:endParaRPr lang="fr-FR" sz="1050" b="0" dirty="0">
              <a:latin typeface="+mn-lt"/>
            </a:endParaRPr>
          </a:p>
        </p:txBody>
      </p:sp>
      <p:sp>
        <p:nvSpPr>
          <p:cNvPr id="4" name="Rectangle 3"/>
          <p:cNvSpPr/>
          <p:nvPr/>
        </p:nvSpPr>
        <p:spPr>
          <a:xfrm>
            <a:off x="5580112" y="910410"/>
            <a:ext cx="2880320" cy="1728192"/>
          </a:xfrm>
          <a:prstGeom prst="rect">
            <a:avLst/>
          </a:prstGeom>
          <a:solidFill>
            <a:srgbClr val="5970B5"/>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t>Partenaires culturels</a:t>
            </a:r>
          </a:p>
          <a:p>
            <a:pPr algn="ctr"/>
            <a:endParaRPr lang="fr-FR" sz="1000" dirty="0"/>
          </a:p>
          <a:p>
            <a:pPr algn="ctr"/>
            <a:r>
              <a:rPr lang="fr-FR" sz="1100" dirty="0"/>
              <a:t>Consultez la cartographie des partenaires culturels.</a:t>
            </a:r>
          </a:p>
          <a:p>
            <a:pPr algn="ctr"/>
            <a:endParaRPr lang="fr-FR" sz="800" dirty="0"/>
          </a:p>
          <a:p>
            <a:pPr algn="ctr"/>
            <a:r>
              <a:rPr lang="fr-FR" sz="1100" dirty="0"/>
              <a:t>Contactez un partenaire pour construire un projet. </a:t>
            </a:r>
          </a:p>
          <a:p>
            <a:pPr algn="ctr"/>
            <a:endParaRPr lang="fr-FR" sz="800" dirty="0"/>
          </a:p>
          <a:p>
            <a:pPr algn="ctr"/>
            <a:r>
              <a:rPr lang="fr-FR" sz="1100" dirty="0"/>
              <a:t>Consultez les offres du partenaire.</a:t>
            </a:r>
          </a:p>
        </p:txBody>
      </p:sp>
      <p:sp>
        <p:nvSpPr>
          <p:cNvPr id="27" name="Rectangle 26"/>
          <p:cNvSpPr/>
          <p:nvPr/>
        </p:nvSpPr>
        <p:spPr>
          <a:xfrm>
            <a:off x="3491880" y="2819970"/>
            <a:ext cx="2880320" cy="1728192"/>
          </a:xfrm>
          <a:prstGeom prst="rect">
            <a:avLst/>
          </a:prstGeom>
          <a:solidFill>
            <a:srgbClr val="5970B5"/>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t>Suivi pass Culture</a:t>
            </a:r>
          </a:p>
          <a:p>
            <a:pPr algn="ctr"/>
            <a:endParaRPr lang="fr-FR" sz="1000" dirty="0"/>
          </a:p>
          <a:p>
            <a:pPr algn="ctr"/>
            <a:r>
              <a:rPr lang="fr-FR" sz="1100" dirty="0"/>
              <a:t>Consultez le budget et le suivi des offres de votre établissement scolaire.</a:t>
            </a:r>
          </a:p>
        </p:txBody>
      </p:sp>
      <p:sp>
        <p:nvSpPr>
          <p:cNvPr id="28" name="Rectangle 27"/>
          <p:cNvSpPr/>
          <p:nvPr/>
        </p:nvSpPr>
        <p:spPr>
          <a:xfrm>
            <a:off x="467544" y="2819969"/>
            <a:ext cx="2880320" cy="1728192"/>
          </a:xfrm>
          <a:prstGeom prst="rect">
            <a:avLst/>
          </a:prstGeom>
          <a:solidFill>
            <a:srgbClr val="5970B5"/>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t>Offres pass Culture</a:t>
            </a:r>
          </a:p>
          <a:p>
            <a:pPr algn="ctr"/>
            <a:endParaRPr lang="fr-FR" sz="1000" dirty="0"/>
          </a:p>
          <a:p>
            <a:pPr algn="ctr"/>
            <a:r>
              <a:rPr lang="fr-FR" sz="1100" dirty="0"/>
              <a:t>Consultez le catalogue des offres pass Culture.</a:t>
            </a:r>
          </a:p>
          <a:p>
            <a:pPr algn="ctr"/>
            <a:endParaRPr lang="fr-FR" sz="800" dirty="0"/>
          </a:p>
          <a:p>
            <a:pPr algn="ctr"/>
            <a:r>
              <a:rPr lang="fr-FR" sz="1100" dirty="0"/>
              <a:t>Récupérez les offres </a:t>
            </a:r>
            <a:r>
              <a:rPr lang="fr-FR" sz="1100" dirty="0" err="1"/>
              <a:t>co-construites</a:t>
            </a:r>
            <a:r>
              <a:rPr lang="fr-FR" sz="1100" dirty="0"/>
              <a:t> avec votre partenaire culturel spécifiquement pour votre projet.</a:t>
            </a:r>
          </a:p>
        </p:txBody>
      </p:sp>
      <p:grpSp>
        <p:nvGrpSpPr>
          <p:cNvPr id="17" name="Groupe 16"/>
          <p:cNvGrpSpPr/>
          <p:nvPr/>
        </p:nvGrpSpPr>
        <p:grpSpPr>
          <a:xfrm>
            <a:off x="1331640" y="1015578"/>
            <a:ext cx="3806835" cy="1517857"/>
            <a:chOff x="1331640" y="1015578"/>
            <a:chExt cx="3806835" cy="1517857"/>
          </a:xfrm>
        </p:grpSpPr>
        <p:pic>
          <p:nvPicPr>
            <p:cNvPr id="3" name="Image 2"/>
            <p:cNvPicPr>
              <a:picLocks noChangeAspect="1"/>
            </p:cNvPicPr>
            <p:nvPr/>
          </p:nvPicPr>
          <p:blipFill rotWithShape="1">
            <a:blip r:embed="rId3"/>
            <a:srcRect r="38527"/>
            <a:stretch/>
          </p:blipFill>
          <p:spPr>
            <a:xfrm>
              <a:off x="1331640" y="1015578"/>
              <a:ext cx="3806835" cy="1517857"/>
            </a:xfrm>
            <a:prstGeom prst="rect">
              <a:avLst/>
            </a:prstGeom>
          </p:spPr>
        </p:pic>
        <p:sp>
          <p:nvSpPr>
            <p:cNvPr id="16" name="Rectangle 15"/>
            <p:cNvSpPr/>
            <p:nvPr/>
          </p:nvSpPr>
          <p:spPr>
            <a:xfrm>
              <a:off x="4766403" y="1059582"/>
              <a:ext cx="350451" cy="231151"/>
            </a:xfrm>
            <a:prstGeom prst="rect">
              <a:avLst/>
            </a:prstGeom>
            <a:solidFill>
              <a:srgbClr val="597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ectangle 9"/>
          <p:cNvSpPr/>
          <p:nvPr/>
        </p:nvSpPr>
        <p:spPr>
          <a:xfrm>
            <a:off x="3887887" y="1025397"/>
            <a:ext cx="1152128" cy="1052116"/>
          </a:xfrm>
          <a:prstGeom prst="rect">
            <a:avLst/>
          </a:prstGeom>
          <a:noFill/>
          <a:ln>
            <a:solidFill>
              <a:srgbClr val="CB1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013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2323154" y="2386574"/>
            <a:ext cx="6153834" cy="509913"/>
          </a:xfrm>
          <a:prstGeom prst="rect">
            <a:avLst/>
          </a:prstGeom>
          <a:solidFill>
            <a:schemeClr val="accent3">
              <a:lumMod val="20000"/>
              <a:lumOff val="8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000" dirty="0">
                <a:solidFill>
                  <a:schemeClr val="tx1"/>
                </a:solidFill>
                <a:ea typeface="Montserrat"/>
                <a:cs typeface="Montserrat"/>
              </a:rPr>
              <a:t>L’acteur culturel va formaliser l’offre pass Culture et la publier à partir de son interface professionnelle pass Culture. Il va orienter l’offre directement vers mon établissement scolaire.</a:t>
            </a:r>
          </a:p>
        </p:txBody>
      </p:sp>
      <p:pic>
        <p:nvPicPr>
          <p:cNvPr id="32" name="Image 31"/>
          <p:cNvPicPr>
            <a:picLocks noChangeAspect="1"/>
          </p:cNvPicPr>
          <p:nvPr/>
        </p:nvPicPr>
        <p:blipFill>
          <a:blip r:embed="rId2"/>
          <a:stretch>
            <a:fillRect/>
          </a:stretch>
        </p:blipFill>
        <p:spPr>
          <a:xfrm>
            <a:off x="4449730" y="3629973"/>
            <a:ext cx="4266956" cy="1015428"/>
          </a:xfrm>
          <a:prstGeom prst="rect">
            <a:avLst/>
          </a:prstGeom>
          <a:ln>
            <a:solidFill>
              <a:srgbClr val="0070C0"/>
            </a:solidFill>
          </a:ln>
        </p:spPr>
      </p:pic>
      <p:pic>
        <p:nvPicPr>
          <p:cNvPr id="3" name="Image 2"/>
          <p:cNvPicPr>
            <a:picLocks noChangeAspect="1"/>
          </p:cNvPicPr>
          <p:nvPr/>
        </p:nvPicPr>
        <p:blipFill>
          <a:blip r:embed="rId3"/>
          <a:stretch>
            <a:fillRect/>
          </a:stretch>
        </p:blipFill>
        <p:spPr>
          <a:xfrm>
            <a:off x="230057" y="3008130"/>
            <a:ext cx="4186194" cy="1401336"/>
          </a:xfrm>
          <a:prstGeom prst="rect">
            <a:avLst/>
          </a:prstGeom>
          <a:ln>
            <a:solidFill>
              <a:srgbClr val="5970B5"/>
            </a:solidFill>
          </a:ln>
        </p:spPr>
      </p:pic>
      <p:pic>
        <p:nvPicPr>
          <p:cNvPr id="29" name="Image 28"/>
          <p:cNvPicPr>
            <a:picLocks noChangeAspect="1"/>
          </p:cNvPicPr>
          <p:nvPr/>
        </p:nvPicPr>
        <p:blipFill>
          <a:blip r:embed="rId4"/>
          <a:stretch>
            <a:fillRect/>
          </a:stretch>
        </p:blipFill>
        <p:spPr>
          <a:xfrm>
            <a:off x="3650616" y="815410"/>
            <a:ext cx="3498910" cy="1302285"/>
          </a:xfrm>
          <a:prstGeom prst="rect">
            <a:avLst/>
          </a:prstGeom>
          <a:ln>
            <a:solidFill>
              <a:srgbClr val="0070C0"/>
            </a:solidFill>
          </a:ln>
        </p:spPr>
      </p:pic>
      <p:sp>
        <p:nvSpPr>
          <p:cNvPr id="27" name="Rectangle 26"/>
          <p:cNvSpPr/>
          <p:nvPr/>
        </p:nvSpPr>
        <p:spPr>
          <a:xfrm>
            <a:off x="3837454" y="3492414"/>
            <a:ext cx="3619827" cy="739463"/>
          </a:xfrm>
          <a:prstGeom prst="rect">
            <a:avLst/>
          </a:prstGeom>
          <a:solidFill>
            <a:schemeClr val="accent3">
              <a:lumMod val="20000"/>
              <a:lumOff val="8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000" dirty="0">
                <a:solidFill>
                  <a:schemeClr val="tx1"/>
                </a:solidFill>
                <a:ea typeface="Montserrat"/>
                <a:cs typeface="Montserrat"/>
              </a:rPr>
              <a:t>Dans « pass Culture &gt; Offres pass Culture &gt; Partagé avec mon établissement », je retrouve l’offre publiée par mon partenaire culturel et clique sur le bouton « Préréserver ».</a:t>
            </a:r>
          </a:p>
        </p:txBody>
      </p:sp>
      <p:sp>
        <p:nvSpPr>
          <p:cNvPr id="2" name="Rectangle avec flèche vers le bas 1"/>
          <p:cNvSpPr/>
          <p:nvPr/>
        </p:nvSpPr>
        <p:spPr>
          <a:xfrm>
            <a:off x="3650616" y="139780"/>
            <a:ext cx="3153611" cy="872075"/>
          </a:xfrm>
          <a:prstGeom prst="downArrowCallout">
            <a:avLst>
              <a:gd name="adj1" fmla="val 16996"/>
              <a:gd name="adj2" fmla="val 16996"/>
              <a:gd name="adj3" fmla="val 25000"/>
              <a:gd name="adj4" fmla="val 6497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dirty="0">
                <a:solidFill>
                  <a:schemeClr val="tx1"/>
                </a:solidFill>
                <a:ea typeface="Montserrat"/>
                <a:cs typeface="Montserrat"/>
              </a:rPr>
              <a:t>En utilisant le menu « Partenaires culturels » ou « Offres pass Culture », </a:t>
            </a:r>
          </a:p>
          <a:p>
            <a:pPr algn="ctr"/>
            <a:r>
              <a:rPr lang="fr-FR" sz="1000" dirty="0">
                <a:solidFill>
                  <a:schemeClr val="tx1"/>
                </a:solidFill>
                <a:ea typeface="Montserrat"/>
                <a:cs typeface="Montserrat"/>
              </a:rPr>
              <a:t>j’ai identifié une </a:t>
            </a:r>
            <a:r>
              <a:rPr lang="fr-FR" sz="1000" dirty="0">
                <a:solidFill>
                  <a:schemeClr val="dk1"/>
                </a:solidFill>
                <a:ea typeface="Montserrat"/>
                <a:cs typeface="Montserrat"/>
                <a:sym typeface="Montserrat"/>
              </a:rPr>
              <a:t>offre pass Culture sur ADAGE.</a:t>
            </a:r>
            <a:r>
              <a:rPr lang="fr-FR" sz="1000" dirty="0">
                <a:solidFill>
                  <a:schemeClr val="tx1"/>
                </a:solidFill>
                <a:ea typeface="Montserrat"/>
                <a:cs typeface="Montserrat"/>
              </a:rPr>
              <a:t> </a:t>
            </a:r>
          </a:p>
        </p:txBody>
      </p:sp>
      <p:sp>
        <p:nvSpPr>
          <p:cNvPr id="23" name="Rectangle avec flèche vers le haut 22"/>
          <p:cNvSpPr/>
          <p:nvPr/>
        </p:nvSpPr>
        <p:spPr>
          <a:xfrm>
            <a:off x="5647368" y="1330659"/>
            <a:ext cx="2160240" cy="944272"/>
          </a:xfrm>
          <a:prstGeom prst="upArrowCallout">
            <a:avLst>
              <a:gd name="adj1" fmla="val 16129"/>
              <a:gd name="adj2" fmla="val 25000"/>
              <a:gd name="adj3" fmla="val 25000"/>
              <a:gd name="adj4" fmla="val 6497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dirty="0">
                <a:solidFill>
                  <a:schemeClr val="tx1"/>
                </a:solidFill>
                <a:ea typeface="Montserrat"/>
                <a:cs typeface="Montserrat"/>
              </a:rPr>
              <a:t>Je contacte la structure culturelle pour adapter l’offre si nécessaire et finaliser le projet.</a:t>
            </a:r>
          </a:p>
        </p:txBody>
      </p:sp>
      <p:sp>
        <p:nvSpPr>
          <p:cNvPr id="30" name="Flèche vers le bas 29"/>
          <p:cNvSpPr/>
          <p:nvPr/>
        </p:nvSpPr>
        <p:spPr>
          <a:xfrm>
            <a:off x="6611177" y="2265321"/>
            <a:ext cx="232622" cy="176456"/>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230057" y="850999"/>
            <a:ext cx="3125284" cy="615553"/>
          </a:xfrm>
          <a:prstGeom prst="rect">
            <a:avLst/>
          </a:prstGeom>
          <a:noFill/>
        </p:spPr>
        <p:txBody>
          <a:bodyPr wrap="square" rtlCol="0">
            <a:spAutoFit/>
          </a:bodyPr>
          <a:lstStyle/>
          <a:p>
            <a:r>
              <a:rPr lang="fr-FR" sz="1200" b="1" dirty="0">
                <a:ea typeface="+mj-ea"/>
                <a:cs typeface="+mj-cs"/>
                <a:sym typeface="Montserrat"/>
              </a:rPr>
              <a:t>Etape 1 : préréserver une offre</a:t>
            </a:r>
          </a:p>
          <a:p>
            <a:r>
              <a:rPr lang="fr-FR" sz="1000" dirty="0">
                <a:ea typeface="Montserrat"/>
                <a:cs typeface="Montserrat"/>
              </a:rPr>
              <a:t>C’est-à-dire poser un option sur une offre.</a:t>
            </a:r>
          </a:p>
          <a:p>
            <a:endParaRPr lang="fr-FR" sz="1200" b="1" dirty="0">
              <a:ea typeface="+mj-ea"/>
              <a:cs typeface="+mj-cs"/>
              <a:sym typeface="Montserrat"/>
            </a:endParaRPr>
          </a:p>
        </p:txBody>
      </p:sp>
    </p:spTree>
    <p:extLst>
      <p:ext uri="{BB962C8B-B14F-4D97-AF65-F5344CB8AC3E}">
        <p14:creationId xmlns:p14="http://schemas.microsoft.com/office/powerpoint/2010/main" val="382870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2323154" y="2386574"/>
            <a:ext cx="6153834" cy="509913"/>
          </a:xfrm>
          <a:prstGeom prst="rect">
            <a:avLst/>
          </a:prstGeom>
          <a:solidFill>
            <a:schemeClr val="accent3">
              <a:lumMod val="20000"/>
              <a:lumOff val="8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000" dirty="0">
                <a:solidFill>
                  <a:schemeClr val="tx1"/>
                </a:solidFill>
                <a:ea typeface="Montserrat"/>
                <a:cs typeface="Montserrat"/>
              </a:rPr>
              <a:t>L’acteur culturel va formaliser l’offre pass Culture et la publier à partir de son interface professionnelle pass Culture. Il va orienter l’offre directement vers mon établissement scolaire.</a:t>
            </a:r>
          </a:p>
        </p:txBody>
      </p:sp>
      <p:pic>
        <p:nvPicPr>
          <p:cNvPr id="32" name="Image 31"/>
          <p:cNvPicPr>
            <a:picLocks noChangeAspect="1"/>
          </p:cNvPicPr>
          <p:nvPr/>
        </p:nvPicPr>
        <p:blipFill>
          <a:blip r:embed="rId2"/>
          <a:stretch>
            <a:fillRect/>
          </a:stretch>
        </p:blipFill>
        <p:spPr>
          <a:xfrm>
            <a:off x="4449730" y="3629973"/>
            <a:ext cx="4266956" cy="1015428"/>
          </a:xfrm>
          <a:prstGeom prst="rect">
            <a:avLst/>
          </a:prstGeom>
          <a:ln>
            <a:solidFill>
              <a:srgbClr val="0070C0"/>
            </a:solidFill>
          </a:ln>
        </p:spPr>
      </p:pic>
      <p:pic>
        <p:nvPicPr>
          <p:cNvPr id="3" name="Image 2"/>
          <p:cNvPicPr>
            <a:picLocks noChangeAspect="1"/>
          </p:cNvPicPr>
          <p:nvPr/>
        </p:nvPicPr>
        <p:blipFill>
          <a:blip r:embed="rId3"/>
          <a:stretch>
            <a:fillRect/>
          </a:stretch>
        </p:blipFill>
        <p:spPr>
          <a:xfrm>
            <a:off x="230057" y="3008130"/>
            <a:ext cx="4186194" cy="1401336"/>
          </a:xfrm>
          <a:prstGeom prst="rect">
            <a:avLst/>
          </a:prstGeom>
          <a:ln>
            <a:solidFill>
              <a:srgbClr val="5970B5"/>
            </a:solidFill>
          </a:ln>
        </p:spPr>
      </p:pic>
      <p:sp>
        <p:nvSpPr>
          <p:cNvPr id="27" name="Rectangle 26"/>
          <p:cNvSpPr/>
          <p:nvPr/>
        </p:nvSpPr>
        <p:spPr>
          <a:xfrm>
            <a:off x="3837454" y="3492414"/>
            <a:ext cx="3619827" cy="739463"/>
          </a:xfrm>
          <a:prstGeom prst="rect">
            <a:avLst/>
          </a:prstGeom>
          <a:solidFill>
            <a:schemeClr val="accent3">
              <a:lumMod val="20000"/>
              <a:lumOff val="8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000" dirty="0">
                <a:solidFill>
                  <a:schemeClr val="tx1"/>
                </a:solidFill>
                <a:ea typeface="Montserrat"/>
                <a:cs typeface="Montserrat"/>
              </a:rPr>
              <a:t>Dans « pass Culture &gt; Offres pass Culture &gt; Partagé avec mon établissement », je retrouve l’offre publiée par mon partenaire culturel et clique sur le bouton « Préréserver ».</a:t>
            </a:r>
          </a:p>
        </p:txBody>
      </p:sp>
      <p:sp>
        <p:nvSpPr>
          <p:cNvPr id="31" name="ZoneTexte 30">
            <a:extLst>
              <a:ext uri="{FF2B5EF4-FFF2-40B4-BE49-F238E27FC236}">
                <a16:creationId xmlns:a16="http://schemas.microsoft.com/office/drawing/2014/main" id="{8556A2DB-0F01-B24C-292A-7E925AA710F7}"/>
              </a:ext>
            </a:extLst>
          </p:cNvPr>
          <p:cNvSpPr txBox="1"/>
          <p:nvPr/>
        </p:nvSpPr>
        <p:spPr>
          <a:xfrm>
            <a:off x="230057" y="850999"/>
            <a:ext cx="3125284" cy="615553"/>
          </a:xfrm>
          <a:prstGeom prst="rect">
            <a:avLst/>
          </a:prstGeom>
          <a:noFill/>
        </p:spPr>
        <p:txBody>
          <a:bodyPr wrap="square" rtlCol="0">
            <a:spAutoFit/>
          </a:bodyPr>
          <a:lstStyle/>
          <a:p>
            <a:r>
              <a:rPr lang="fr-FR" sz="1200" b="1" dirty="0">
                <a:ea typeface="+mj-ea"/>
                <a:cs typeface="+mj-cs"/>
                <a:sym typeface="Montserrat"/>
              </a:rPr>
              <a:t>Etape 1 : préréserver une offre</a:t>
            </a:r>
          </a:p>
          <a:p>
            <a:r>
              <a:rPr lang="fr-FR" sz="1000" dirty="0">
                <a:ea typeface="Montserrat"/>
                <a:cs typeface="Montserrat"/>
              </a:rPr>
              <a:t>C’est-à-dire poser un option sur cette offre.</a:t>
            </a:r>
          </a:p>
          <a:p>
            <a:r>
              <a:rPr lang="fr-FR" sz="1200" b="1" dirty="0">
                <a:ea typeface="+mj-ea"/>
                <a:cs typeface="+mj-cs"/>
                <a:sym typeface="Montserrat"/>
              </a:rPr>
              <a:t>(Parcours alternatif)</a:t>
            </a:r>
          </a:p>
        </p:txBody>
      </p:sp>
      <p:sp>
        <p:nvSpPr>
          <p:cNvPr id="12" name="Rectangle avec flèche vers le bas 11"/>
          <p:cNvSpPr/>
          <p:nvPr/>
        </p:nvSpPr>
        <p:spPr>
          <a:xfrm>
            <a:off x="2835027" y="154406"/>
            <a:ext cx="2755822" cy="1004368"/>
          </a:xfrm>
          <a:prstGeom prst="downArrowCallout">
            <a:avLst>
              <a:gd name="adj1" fmla="val 16996"/>
              <a:gd name="adj2" fmla="val 16196"/>
              <a:gd name="adj3" fmla="val 25000"/>
              <a:gd name="adj4" fmla="val 6497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dirty="0">
                <a:solidFill>
                  <a:schemeClr val="tx1"/>
                </a:solidFill>
              </a:rPr>
              <a:t>Je souhaite conduire un projet avec une structure culturelle, mais je n’ai pas identifié d’offre pass Culture correspondante.</a:t>
            </a:r>
          </a:p>
        </p:txBody>
      </p:sp>
      <p:sp>
        <p:nvSpPr>
          <p:cNvPr id="13" name="Rectangle avec flèche vers le bas 12"/>
          <p:cNvSpPr/>
          <p:nvPr/>
        </p:nvSpPr>
        <p:spPr>
          <a:xfrm>
            <a:off x="2835027" y="1216317"/>
            <a:ext cx="2755822" cy="1255555"/>
          </a:xfrm>
          <a:prstGeom prst="downArrowCallout">
            <a:avLst>
              <a:gd name="adj1" fmla="val 16637"/>
              <a:gd name="adj2" fmla="val 12072"/>
              <a:gd name="adj3" fmla="val 16892"/>
              <a:gd name="adj4" fmla="val 74841"/>
            </a:avLst>
          </a:prstGeom>
          <a:ln/>
        </p:spPr>
        <p:style>
          <a:lnRef idx="0">
            <a:schemeClr val="accent3"/>
          </a:lnRef>
          <a:fillRef idx="3">
            <a:schemeClr val="accent3"/>
          </a:fillRef>
          <a:effectRef idx="3">
            <a:schemeClr val="accent3"/>
          </a:effectRef>
          <a:fontRef idx="minor">
            <a:schemeClr val="lt1"/>
          </a:fontRef>
        </p:style>
        <p:txBody>
          <a:bodyPr rtlCol="0" anchor="ctr"/>
          <a:lstStyle/>
          <a:p>
            <a:pPr lvl="0" algn="ctr">
              <a:spcAft>
                <a:spcPts val="600"/>
              </a:spcAft>
            </a:pPr>
            <a:r>
              <a:rPr lang="fr-FR" sz="1000" dirty="0">
                <a:solidFill>
                  <a:schemeClr val="tx1"/>
                </a:solidFill>
                <a:ea typeface="Montserrat"/>
                <a:cs typeface="Montserrat"/>
                <a:sym typeface="Montserrat"/>
              </a:rPr>
              <a:t>Je contacte la structure culturelle (il est possible d’utiliser la cartographie des partenaires pour accéder au contact).</a:t>
            </a:r>
          </a:p>
          <a:p>
            <a:pPr lvl="0" algn="ctr">
              <a:spcAft>
                <a:spcPts val="600"/>
              </a:spcAft>
            </a:pPr>
            <a:r>
              <a:rPr lang="fr-FR" sz="1000" dirty="0">
                <a:solidFill>
                  <a:schemeClr val="tx1"/>
                </a:solidFill>
                <a:ea typeface="Montserrat"/>
                <a:cs typeface="Montserrat"/>
                <a:sym typeface="Montserrat"/>
              </a:rPr>
              <a:t>Je </a:t>
            </a:r>
            <a:r>
              <a:rPr lang="fr-FR" sz="1000" dirty="0" err="1">
                <a:solidFill>
                  <a:schemeClr val="tx1"/>
                </a:solidFill>
                <a:ea typeface="Montserrat"/>
                <a:cs typeface="Montserrat"/>
                <a:sym typeface="Montserrat"/>
              </a:rPr>
              <a:t>co</a:t>
            </a:r>
            <a:r>
              <a:rPr lang="fr-FR" sz="1000" dirty="0">
                <a:solidFill>
                  <a:schemeClr val="tx1"/>
                </a:solidFill>
                <a:ea typeface="Montserrat"/>
                <a:cs typeface="Montserrat"/>
                <a:sym typeface="Montserrat"/>
              </a:rPr>
              <a:t>-construis avec la structure une offre pass Culture adaptée. </a:t>
            </a:r>
          </a:p>
        </p:txBody>
      </p:sp>
      <p:pic>
        <p:nvPicPr>
          <p:cNvPr id="5" name="Image 4"/>
          <p:cNvPicPr>
            <a:picLocks noChangeAspect="1"/>
          </p:cNvPicPr>
          <p:nvPr/>
        </p:nvPicPr>
        <p:blipFill>
          <a:blip r:embed="rId4"/>
          <a:stretch>
            <a:fillRect/>
          </a:stretch>
        </p:blipFill>
        <p:spPr>
          <a:xfrm>
            <a:off x="5647367" y="110020"/>
            <a:ext cx="3316426" cy="2097509"/>
          </a:xfrm>
          <a:prstGeom prst="rect">
            <a:avLst/>
          </a:prstGeom>
          <a:ln>
            <a:solidFill>
              <a:srgbClr val="5970B5"/>
            </a:solidFill>
          </a:ln>
        </p:spPr>
      </p:pic>
    </p:spTree>
    <p:extLst>
      <p:ext uri="{BB962C8B-B14F-4D97-AF65-F5344CB8AC3E}">
        <p14:creationId xmlns:p14="http://schemas.microsoft.com/office/powerpoint/2010/main" val="18982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a:srcRect b="47791"/>
          <a:stretch/>
        </p:blipFill>
        <p:spPr>
          <a:xfrm>
            <a:off x="4704978" y="688941"/>
            <a:ext cx="3915321" cy="442650"/>
          </a:xfrm>
          <a:prstGeom prst="rect">
            <a:avLst/>
          </a:prstGeom>
          <a:ln>
            <a:solidFill>
              <a:srgbClr val="4663B4"/>
            </a:solidFill>
          </a:ln>
        </p:spPr>
      </p:pic>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1259632" y="267494"/>
            <a:ext cx="4968552" cy="276999"/>
          </a:xfrm>
          <a:prstGeom prst="rect">
            <a:avLst/>
          </a:prstGeom>
          <a:noFill/>
        </p:spPr>
        <p:txBody>
          <a:bodyPr wrap="square" rtlCol="0">
            <a:spAutoFit/>
          </a:bodyPr>
          <a:lstStyle/>
          <a:p>
            <a:r>
              <a:rPr lang="fr-FR" sz="1200" b="1" dirty="0">
                <a:ea typeface="+mj-ea"/>
                <a:cs typeface="+mj-cs"/>
                <a:sym typeface="Montserrat"/>
              </a:rPr>
              <a:t>Etape 2 : Associer l’offre collective à un projet pédagogique</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39551" y="800483"/>
            <a:ext cx="3978687" cy="70568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Dans l’onglet </a:t>
            </a:r>
            <a:r>
              <a:rPr lang="fr-FR" sz="1000" dirty="0">
                <a:solidFill>
                  <a:schemeClr val="tx1"/>
                </a:solidFill>
                <a:ea typeface="Montserrat"/>
                <a:cs typeface="Montserrat"/>
              </a:rPr>
              <a:t>« </a:t>
            </a:r>
            <a:r>
              <a:rPr lang="fr-FR" sz="1000" dirty="0" smtClean="0">
                <a:solidFill>
                  <a:schemeClr val="tx1"/>
                </a:solidFill>
                <a:ea typeface="Montserrat"/>
                <a:cs typeface="Montserrat"/>
              </a:rPr>
              <a:t>Projets EAC</a:t>
            </a:r>
            <a:r>
              <a:rPr lang="fr-FR" sz="1000" dirty="0">
                <a:solidFill>
                  <a:schemeClr val="tx1"/>
                </a:solidFill>
                <a:ea typeface="Montserrat"/>
                <a:cs typeface="Montserrat"/>
              </a:rPr>
              <a:t> »  puis « </a:t>
            </a:r>
            <a:r>
              <a:rPr lang="fr-FR" sz="1000" dirty="0" smtClean="0">
                <a:solidFill>
                  <a:schemeClr val="tx1"/>
                </a:solidFill>
                <a:ea typeface="Montserrat"/>
                <a:cs typeface="Montserrat"/>
              </a:rPr>
              <a:t>Les projets</a:t>
            </a:r>
            <a:r>
              <a:rPr lang="fr-FR" sz="1000" dirty="0">
                <a:solidFill>
                  <a:schemeClr val="tx1"/>
                </a:solidFill>
                <a:ea typeface="Montserrat"/>
                <a:cs typeface="Montserrat"/>
              </a:rPr>
              <a:t> », je crée ou je sélectionne </a:t>
            </a:r>
            <a:r>
              <a:rPr lang="fr-FR" sz="1000" dirty="0">
                <a:solidFill>
                  <a:srgbClr val="79AF39"/>
                </a:solidFill>
                <a:latin typeface="+mj-lt"/>
                <a:ea typeface="Montserrat"/>
                <a:cs typeface="Montserrat"/>
              </a:rPr>
              <a:t>un enseignement artistique</a:t>
            </a:r>
            <a:r>
              <a:rPr lang="fr-FR" sz="1000" dirty="0">
                <a:solidFill>
                  <a:schemeClr val="tx1"/>
                </a:solidFill>
                <a:latin typeface="+mj-lt"/>
                <a:ea typeface="Montserrat"/>
                <a:cs typeface="Montserrat"/>
              </a:rPr>
              <a:t>, </a:t>
            </a:r>
            <a:r>
              <a:rPr lang="fr-FR" sz="1000" dirty="0">
                <a:solidFill>
                  <a:srgbClr val="4663B4"/>
                </a:solidFill>
                <a:latin typeface="+mj-lt"/>
                <a:ea typeface="Montserrat"/>
                <a:cs typeface="Montserrat"/>
              </a:rPr>
              <a:t>un projet lié à un dispositif</a:t>
            </a:r>
            <a:r>
              <a:rPr lang="fr-FR" sz="1000" dirty="0">
                <a:solidFill>
                  <a:schemeClr val="tx1"/>
                </a:solidFill>
                <a:latin typeface="+mj-lt"/>
                <a:ea typeface="Montserrat"/>
                <a:cs typeface="Montserrat"/>
              </a:rPr>
              <a:t> ou </a:t>
            </a:r>
            <a:r>
              <a:rPr lang="fr-FR" sz="1000" dirty="0">
                <a:solidFill>
                  <a:srgbClr val="870087"/>
                </a:solidFill>
                <a:latin typeface="+mj-lt"/>
                <a:ea typeface="Montserrat"/>
                <a:cs typeface="Montserrat"/>
              </a:rPr>
              <a:t>un projet à l’initiative de l’établissement</a:t>
            </a:r>
            <a:r>
              <a:rPr lang="fr-FR" sz="1000" dirty="0">
                <a:solidFill>
                  <a:schemeClr val="tx1"/>
                </a:solidFill>
                <a:latin typeface="+mj-lt"/>
                <a:ea typeface="Montserrat"/>
                <a:cs typeface="Montserrat"/>
              </a:rPr>
              <a:t>.</a:t>
            </a:r>
          </a:p>
        </p:txBody>
      </p:sp>
      <p:sp>
        <p:nvSpPr>
          <p:cNvPr id="7" name="Rectangle 6"/>
          <p:cNvSpPr/>
          <p:nvPr/>
        </p:nvSpPr>
        <p:spPr>
          <a:xfrm>
            <a:off x="7092280" y="733285"/>
            <a:ext cx="1224136" cy="288032"/>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187624" y="1821219"/>
            <a:ext cx="3330615" cy="38958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J’ouvre le projet et je renseigne les classes engagées.</a:t>
            </a:r>
            <a:endParaRPr lang="fr-FR" sz="1000" dirty="0">
              <a:solidFill>
                <a:srgbClr val="870087"/>
              </a:solidFill>
              <a:latin typeface="+mj-lt"/>
              <a:ea typeface="Montserrat"/>
              <a:cs typeface="Montserrat"/>
            </a:endParaRPr>
          </a:p>
        </p:txBody>
      </p:sp>
      <p:pic>
        <p:nvPicPr>
          <p:cNvPr id="17" name="Image 16"/>
          <p:cNvPicPr>
            <a:picLocks noChangeAspect="1"/>
          </p:cNvPicPr>
          <p:nvPr/>
        </p:nvPicPr>
        <p:blipFill>
          <a:blip r:embed="rId3"/>
          <a:stretch>
            <a:fillRect/>
          </a:stretch>
        </p:blipFill>
        <p:spPr>
          <a:xfrm>
            <a:off x="350559" y="3056992"/>
            <a:ext cx="3456234" cy="1032655"/>
          </a:xfrm>
          <a:prstGeom prst="rect">
            <a:avLst/>
          </a:prstGeom>
          <a:ln>
            <a:solidFill>
              <a:srgbClr val="4663B4"/>
            </a:solidFill>
          </a:ln>
        </p:spPr>
      </p:pic>
      <p:sp>
        <p:nvSpPr>
          <p:cNvPr id="22" name="Rectangle 21"/>
          <p:cNvSpPr/>
          <p:nvPr/>
        </p:nvSpPr>
        <p:spPr>
          <a:xfrm>
            <a:off x="1187624" y="2695745"/>
            <a:ext cx="3816424" cy="80905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J’ajoute l’offre pass Culture que j’ai précédemment préréservée.</a:t>
            </a:r>
            <a:endParaRPr lang="fr-FR" sz="1000" dirty="0">
              <a:solidFill>
                <a:srgbClr val="870087"/>
              </a:solidFill>
              <a:latin typeface="+mj-lt"/>
              <a:ea typeface="Montserrat"/>
              <a:cs typeface="Montserrat"/>
            </a:endParaRPr>
          </a:p>
        </p:txBody>
      </p:sp>
      <p:pic>
        <p:nvPicPr>
          <p:cNvPr id="20" name="Image 19"/>
          <p:cNvPicPr>
            <a:picLocks noChangeAspect="1"/>
          </p:cNvPicPr>
          <p:nvPr/>
        </p:nvPicPr>
        <p:blipFill>
          <a:blip r:embed="rId4"/>
          <a:stretch>
            <a:fillRect/>
          </a:stretch>
        </p:blipFill>
        <p:spPr>
          <a:xfrm>
            <a:off x="4790431" y="3274222"/>
            <a:ext cx="3744416" cy="1174810"/>
          </a:xfrm>
          <a:prstGeom prst="rect">
            <a:avLst/>
          </a:prstGeom>
          <a:ln>
            <a:solidFill>
              <a:srgbClr val="4663B4"/>
            </a:solidFill>
          </a:ln>
        </p:spPr>
      </p:pic>
      <p:sp>
        <p:nvSpPr>
          <p:cNvPr id="28" name="Rectangle 27"/>
          <p:cNvSpPr/>
          <p:nvPr/>
        </p:nvSpPr>
        <p:spPr>
          <a:xfrm>
            <a:off x="1187624" y="4449032"/>
            <a:ext cx="2227156" cy="37469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J’enregistre mon projet tout en bas du formulaire.</a:t>
            </a:r>
            <a:endParaRPr lang="fr-FR" sz="1000" dirty="0">
              <a:solidFill>
                <a:srgbClr val="870087"/>
              </a:solidFill>
              <a:latin typeface="+mj-lt"/>
              <a:ea typeface="Montserrat"/>
              <a:cs typeface="Montserrat"/>
            </a:endParaRPr>
          </a:p>
        </p:txBody>
      </p:sp>
      <p:pic>
        <p:nvPicPr>
          <p:cNvPr id="21" name="Image 20"/>
          <p:cNvPicPr>
            <a:picLocks noChangeAspect="1"/>
          </p:cNvPicPr>
          <p:nvPr/>
        </p:nvPicPr>
        <p:blipFill>
          <a:blip r:embed="rId5"/>
          <a:stretch>
            <a:fillRect/>
          </a:stretch>
        </p:blipFill>
        <p:spPr>
          <a:xfrm>
            <a:off x="3546552" y="4384628"/>
            <a:ext cx="971686" cy="514422"/>
          </a:xfrm>
          <a:prstGeom prst="rect">
            <a:avLst/>
          </a:prstGeom>
          <a:ln>
            <a:solidFill>
              <a:srgbClr val="4663B4"/>
            </a:solidFill>
          </a:ln>
        </p:spPr>
      </p:pic>
      <p:grpSp>
        <p:nvGrpSpPr>
          <p:cNvPr id="5" name="Groupe 4"/>
          <p:cNvGrpSpPr/>
          <p:nvPr/>
        </p:nvGrpSpPr>
        <p:grpSpPr>
          <a:xfrm>
            <a:off x="4619526" y="1615354"/>
            <a:ext cx="3600551" cy="920815"/>
            <a:chOff x="4619526" y="1615354"/>
            <a:chExt cx="3600551" cy="920815"/>
          </a:xfrm>
        </p:grpSpPr>
        <p:grpSp>
          <p:nvGrpSpPr>
            <p:cNvPr id="3" name="Groupe 2"/>
            <p:cNvGrpSpPr/>
            <p:nvPr/>
          </p:nvGrpSpPr>
          <p:grpSpPr>
            <a:xfrm>
              <a:off x="4619526" y="1615354"/>
              <a:ext cx="3600551" cy="920815"/>
              <a:chOff x="4619526" y="1615354"/>
              <a:chExt cx="3600551" cy="920815"/>
            </a:xfrm>
          </p:grpSpPr>
          <p:pic>
            <p:nvPicPr>
              <p:cNvPr id="8" name="Image 7"/>
              <p:cNvPicPr>
                <a:picLocks noChangeAspect="1"/>
              </p:cNvPicPr>
              <p:nvPr/>
            </p:nvPicPr>
            <p:blipFill>
              <a:blip r:embed="rId6"/>
              <a:stretch>
                <a:fillRect/>
              </a:stretch>
            </p:blipFill>
            <p:spPr>
              <a:xfrm>
                <a:off x="4619526" y="1615354"/>
                <a:ext cx="3600551" cy="920815"/>
              </a:xfrm>
              <a:prstGeom prst="rect">
                <a:avLst/>
              </a:prstGeom>
              <a:ln>
                <a:solidFill>
                  <a:srgbClr val="4663B4"/>
                </a:solidFill>
              </a:ln>
            </p:spPr>
          </p:pic>
          <p:sp>
            <p:nvSpPr>
              <p:cNvPr id="2" name="Rectangle 1"/>
              <p:cNvSpPr/>
              <p:nvPr/>
            </p:nvSpPr>
            <p:spPr>
              <a:xfrm>
                <a:off x="4970512" y="2044800"/>
                <a:ext cx="378000" cy="76897"/>
              </a:xfrm>
              <a:prstGeom prst="rect">
                <a:avLst/>
              </a:prstGeom>
              <a:solidFill>
                <a:srgbClr val="E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Rectangle 18"/>
            <p:cNvSpPr/>
            <p:nvPr/>
          </p:nvSpPr>
          <p:spPr>
            <a:xfrm>
              <a:off x="4986088" y="2197200"/>
              <a:ext cx="378000" cy="76897"/>
            </a:xfrm>
            <a:prstGeom prst="rect">
              <a:avLst/>
            </a:prstGeom>
            <a:solidFill>
              <a:srgbClr val="E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35885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1570353" y="352319"/>
            <a:ext cx="5256584" cy="276999"/>
          </a:xfrm>
          <a:prstGeom prst="rect">
            <a:avLst/>
          </a:prstGeom>
          <a:noFill/>
        </p:spPr>
        <p:txBody>
          <a:bodyPr wrap="square" rtlCol="0">
            <a:spAutoFit/>
          </a:bodyPr>
          <a:lstStyle/>
          <a:p>
            <a:r>
              <a:rPr lang="fr-FR" sz="1200" b="1" dirty="0">
                <a:ea typeface="+mj-ea"/>
                <a:cs typeface="+mj-cs"/>
                <a:sym typeface="Montserrat"/>
              </a:rPr>
              <a:t>Etape 3 : Validation de l’offre</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570353" y="1002902"/>
            <a:ext cx="7201102" cy="154439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100" dirty="0">
                <a:solidFill>
                  <a:schemeClr val="tx1"/>
                </a:solidFill>
                <a:latin typeface="+mj-lt"/>
                <a:ea typeface="Montserrat"/>
                <a:cs typeface="Montserrat"/>
              </a:rPr>
              <a:t>Dans « pass Culture » puis « Suivi pass Culture », l’offre est soumise au chef d’établissement pour </a:t>
            </a:r>
          </a:p>
          <a:p>
            <a:pPr algn="ctr"/>
            <a:r>
              <a:rPr lang="fr-FR" sz="1100" dirty="0">
                <a:solidFill>
                  <a:schemeClr val="tx1"/>
                </a:solidFill>
                <a:latin typeface="+mj-lt"/>
                <a:ea typeface="Montserrat"/>
                <a:cs typeface="Montserrat"/>
              </a:rPr>
              <a:t>confirmation de réservation. Cette </a:t>
            </a:r>
            <a:r>
              <a:rPr lang="fr-FR" sz="1100" dirty="0">
                <a:solidFill>
                  <a:schemeClr val="tx1"/>
                </a:solidFill>
                <a:ea typeface="Montserrat"/>
                <a:cs typeface="Montserrat"/>
                <a:sym typeface="Montserrat"/>
              </a:rPr>
              <a:t>étape obligatoire permet d’engager le budget pour la réalisation de l’offre.</a:t>
            </a:r>
          </a:p>
          <a:p>
            <a:pPr algn="ctr"/>
            <a:endParaRPr lang="fr-FR" sz="1100" dirty="0">
              <a:solidFill>
                <a:schemeClr val="tx1"/>
              </a:solidFill>
              <a:latin typeface="+mj-lt"/>
              <a:ea typeface="Montserrat"/>
              <a:cs typeface="Montserrat"/>
            </a:endParaRPr>
          </a:p>
          <a:p>
            <a:pPr algn="ctr"/>
            <a:r>
              <a:rPr lang="fr-FR" sz="1000" i="1" dirty="0">
                <a:latin typeface="+mj-lt"/>
              </a:rPr>
              <a:t>Attention : une offre pass Culture doit obligatoirement être </a:t>
            </a:r>
            <a:r>
              <a:rPr lang="fr-FR" sz="1000" b="1" i="1" dirty="0">
                <a:latin typeface="+mj-lt"/>
              </a:rPr>
              <a:t>validée avant la date limite de confirmation</a:t>
            </a:r>
            <a:r>
              <a:rPr lang="fr-FR" sz="1000" i="1" dirty="0">
                <a:latin typeface="+mj-lt"/>
              </a:rPr>
              <a:t> affichée dans l’offre. Cette étape est indispensable à la mise en paiement de l’activité auprès de l’acteur culturel. Il n’est pas possible de valider une offre a posteriori. Les actions ayant été menées sans validation préalable des offres par le chef d’établissement ne pourront pas être financées par les crédits du pass Culture. Dans ce cas, les offreurs culturels devront être payés sur d’autres crédits (fonds propres ou autres subventions).</a:t>
            </a:r>
            <a:r>
              <a:rPr lang="fr-FR" sz="1000" i="1" dirty="0">
                <a:solidFill>
                  <a:schemeClr val="tx1"/>
                </a:solidFill>
                <a:latin typeface="+mj-lt"/>
                <a:ea typeface="Montserrat"/>
                <a:cs typeface="Montserrat"/>
              </a:rPr>
              <a:t> </a:t>
            </a:r>
          </a:p>
        </p:txBody>
      </p:sp>
      <p:grpSp>
        <p:nvGrpSpPr>
          <p:cNvPr id="16" name="Groupe 15"/>
          <p:cNvGrpSpPr/>
          <p:nvPr/>
        </p:nvGrpSpPr>
        <p:grpSpPr>
          <a:xfrm>
            <a:off x="1966548" y="2625532"/>
            <a:ext cx="6408712" cy="1374901"/>
            <a:chOff x="1403648" y="3199826"/>
            <a:chExt cx="6408712" cy="1374901"/>
          </a:xfrm>
        </p:grpSpPr>
        <p:grpSp>
          <p:nvGrpSpPr>
            <p:cNvPr id="12" name="Groupe 11"/>
            <p:cNvGrpSpPr/>
            <p:nvPr/>
          </p:nvGrpSpPr>
          <p:grpSpPr>
            <a:xfrm>
              <a:off x="1403648" y="3199826"/>
              <a:ext cx="6408712" cy="1374901"/>
              <a:chOff x="1403648" y="3199826"/>
              <a:chExt cx="6408712" cy="1374901"/>
            </a:xfrm>
          </p:grpSpPr>
          <p:pic>
            <p:nvPicPr>
              <p:cNvPr id="3" name="Image 2"/>
              <p:cNvPicPr>
                <a:picLocks noChangeAspect="1"/>
              </p:cNvPicPr>
              <p:nvPr/>
            </p:nvPicPr>
            <p:blipFill rotWithShape="1">
              <a:blip r:embed="rId2"/>
              <a:srcRect t="45853"/>
              <a:stretch/>
            </p:blipFill>
            <p:spPr>
              <a:xfrm>
                <a:off x="1403648" y="3199826"/>
                <a:ext cx="6408712" cy="1374901"/>
              </a:xfrm>
              <a:prstGeom prst="rect">
                <a:avLst/>
              </a:prstGeom>
              <a:ln>
                <a:solidFill>
                  <a:srgbClr val="4663B4"/>
                </a:solidFill>
              </a:ln>
            </p:spPr>
          </p:pic>
          <p:sp>
            <p:nvSpPr>
              <p:cNvPr id="9" name="Rectangle 8"/>
              <p:cNvSpPr/>
              <p:nvPr/>
            </p:nvSpPr>
            <p:spPr>
              <a:xfrm>
                <a:off x="1547664" y="4104000"/>
                <a:ext cx="322757" cy="7200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12"/>
            <p:cNvSpPr/>
            <p:nvPr/>
          </p:nvSpPr>
          <p:spPr>
            <a:xfrm>
              <a:off x="2048356" y="4299942"/>
              <a:ext cx="2379628" cy="72008"/>
            </a:xfrm>
            <a:prstGeom prst="rect">
              <a:avLst/>
            </a:prstGeom>
            <a:solidFill>
              <a:srgbClr val="7580B7"/>
            </a:solidFill>
            <a:ln>
              <a:solidFill>
                <a:srgbClr val="DB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Rectangle 22"/>
          <p:cNvSpPr/>
          <p:nvPr/>
        </p:nvSpPr>
        <p:spPr>
          <a:xfrm>
            <a:off x="1595995" y="4072442"/>
            <a:ext cx="7201102" cy="50564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000" dirty="0">
                <a:latin typeface="+mj-lt"/>
              </a:rPr>
              <a:t>Aucun fonds ne transite par l’établissement scolaire. L’acteur culturel est remboursé par la société pass Culture </a:t>
            </a:r>
          </a:p>
          <a:p>
            <a:pPr algn="ctr"/>
            <a:r>
              <a:rPr lang="fr-FR" sz="1000" dirty="0">
                <a:latin typeface="+mj-lt"/>
              </a:rPr>
              <a:t>dans les 15 jours suivant la réalisation de l’activité.</a:t>
            </a:r>
          </a:p>
        </p:txBody>
      </p:sp>
      <p:grpSp>
        <p:nvGrpSpPr>
          <p:cNvPr id="21" name="Groupe 20"/>
          <p:cNvGrpSpPr/>
          <p:nvPr/>
        </p:nvGrpSpPr>
        <p:grpSpPr>
          <a:xfrm>
            <a:off x="5900106" y="253438"/>
            <a:ext cx="2871349" cy="671224"/>
            <a:chOff x="5900106" y="253438"/>
            <a:chExt cx="2871349" cy="671224"/>
          </a:xfrm>
        </p:grpSpPr>
        <p:pic>
          <p:nvPicPr>
            <p:cNvPr id="2" name="Image 1"/>
            <p:cNvPicPr>
              <a:picLocks noChangeAspect="1"/>
            </p:cNvPicPr>
            <p:nvPr/>
          </p:nvPicPr>
          <p:blipFill>
            <a:blip r:embed="rId3"/>
            <a:stretch>
              <a:fillRect/>
            </a:stretch>
          </p:blipFill>
          <p:spPr>
            <a:xfrm>
              <a:off x="5900106" y="253438"/>
              <a:ext cx="2871349" cy="671224"/>
            </a:xfrm>
            <a:prstGeom prst="rect">
              <a:avLst/>
            </a:prstGeom>
            <a:ln>
              <a:solidFill>
                <a:srgbClr val="4663B4"/>
              </a:solidFill>
            </a:ln>
          </p:spPr>
        </p:pic>
        <p:sp>
          <p:nvSpPr>
            <p:cNvPr id="19" name="Rectangle 18"/>
            <p:cNvSpPr/>
            <p:nvPr/>
          </p:nvSpPr>
          <p:spPr>
            <a:xfrm>
              <a:off x="6012160" y="813984"/>
              <a:ext cx="648072" cy="98881"/>
            </a:xfrm>
            <a:prstGeom prst="rect">
              <a:avLst/>
            </a:prstGeom>
            <a:solidFill>
              <a:srgbClr val="597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00270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1570353" y="352319"/>
            <a:ext cx="5256584" cy="276999"/>
          </a:xfrm>
          <a:prstGeom prst="rect">
            <a:avLst/>
          </a:prstGeom>
          <a:noFill/>
        </p:spPr>
        <p:txBody>
          <a:bodyPr wrap="square" rtlCol="0">
            <a:spAutoFit/>
          </a:bodyPr>
          <a:lstStyle/>
          <a:p>
            <a:r>
              <a:rPr lang="fr-FR" sz="1200" b="1" dirty="0">
                <a:ea typeface="+mj-ea"/>
                <a:cs typeface="+mj-cs"/>
                <a:sym typeface="Montserrat"/>
              </a:rPr>
              <a:t>Remarque complémentaire </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364088" y="1203598"/>
            <a:ext cx="3479375" cy="280831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100" dirty="0">
                <a:solidFill>
                  <a:schemeClr val="tx1"/>
                </a:solidFill>
                <a:latin typeface="+mj-lt"/>
                <a:ea typeface="Montserrat"/>
                <a:cs typeface="Montserrat"/>
              </a:rPr>
              <a:t>Dans « pass Culture » puis « Suivi pass Culture »,</a:t>
            </a:r>
          </a:p>
          <a:p>
            <a:pPr algn="ctr"/>
            <a:endParaRPr lang="fr-FR" sz="1100" dirty="0">
              <a:solidFill>
                <a:schemeClr val="tx1"/>
              </a:solidFill>
              <a:latin typeface="+mj-lt"/>
              <a:ea typeface="Montserrat"/>
              <a:cs typeface="Montserrat"/>
            </a:endParaRPr>
          </a:p>
          <a:p>
            <a:pPr algn="ctr"/>
            <a:r>
              <a:rPr lang="fr-FR" sz="1100" dirty="0">
                <a:solidFill>
                  <a:schemeClr val="tx1"/>
                </a:solidFill>
                <a:latin typeface="+mj-lt"/>
                <a:ea typeface="Montserrat"/>
                <a:cs typeface="Montserrat"/>
              </a:rPr>
              <a:t> vérifiez bien que les actions qui sont </a:t>
            </a:r>
          </a:p>
          <a:p>
            <a:pPr algn="ctr"/>
            <a:r>
              <a:rPr lang="fr-FR" sz="1100" dirty="0">
                <a:solidFill>
                  <a:schemeClr val="tx1"/>
                </a:solidFill>
                <a:latin typeface="+mj-lt"/>
                <a:ea typeface="Montserrat"/>
                <a:cs typeface="Montserrat"/>
              </a:rPr>
              <a:t>« non associées à un projet » </a:t>
            </a:r>
          </a:p>
          <a:p>
            <a:pPr algn="ctr"/>
            <a:r>
              <a:rPr lang="fr-FR" sz="1100" dirty="0">
                <a:solidFill>
                  <a:schemeClr val="tx1"/>
                </a:solidFill>
                <a:latin typeface="+mj-lt"/>
                <a:ea typeface="Montserrat"/>
                <a:cs typeface="Montserrat"/>
              </a:rPr>
              <a:t>sont uniquement des actions </a:t>
            </a:r>
          </a:p>
          <a:p>
            <a:pPr algn="ctr"/>
            <a:r>
              <a:rPr lang="fr-FR" sz="1100" i="1" dirty="0">
                <a:solidFill>
                  <a:schemeClr val="tx1"/>
                </a:solidFill>
                <a:latin typeface="+mj-lt"/>
                <a:ea typeface="Montserrat"/>
                <a:cs typeface="Montserrat"/>
              </a:rPr>
              <a:t>préréservées</a:t>
            </a:r>
            <a:r>
              <a:rPr lang="fr-FR" sz="1100" dirty="0">
                <a:solidFill>
                  <a:schemeClr val="tx1"/>
                </a:solidFill>
                <a:latin typeface="+mj-lt"/>
                <a:ea typeface="Montserrat"/>
                <a:cs typeface="Montserrat"/>
              </a:rPr>
              <a:t> ou </a:t>
            </a:r>
            <a:r>
              <a:rPr lang="fr-FR" sz="1100" i="1" dirty="0">
                <a:solidFill>
                  <a:schemeClr val="tx1"/>
                </a:solidFill>
                <a:latin typeface="+mj-lt"/>
                <a:ea typeface="Montserrat"/>
                <a:cs typeface="Montserrat"/>
              </a:rPr>
              <a:t>annulées.</a:t>
            </a:r>
          </a:p>
          <a:p>
            <a:pPr algn="ctr"/>
            <a:endParaRPr lang="fr-FR" sz="1100" i="1" dirty="0">
              <a:solidFill>
                <a:schemeClr val="tx1"/>
              </a:solidFill>
              <a:latin typeface="+mj-lt"/>
              <a:ea typeface="Montserrat"/>
              <a:cs typeface="Montserrat"/>
            </a:endParaRPr>
          </a:p>
          <a:p>
            <a:pPr algn="ctr"/>
            <a:r>
              <a:rPr lang="fr-FR" sz="1100" dirty="0">
                <a:solidFill>
                  <a:schemeClr val="tx1"/>
                </a:solidFill>
                <a:latin typeface="+mj-lt"/>
                <a:ea typeface="Montserrat"/>
                <a:cs typeface="Montserrat"/>
              </a:rPr>
              <a:t>Les actions </a:t>
            </a:r>
            <a:r>
              <a:rPr lang="fr-FR" sz="1100" i="1" dirty="0">
                <a:solidFill>
                  <a:schemeClr val="tx1"/>
                </a:solidFill>
                <a:latin typeface="+mj-lt"/>
                <a:ea typeface="Montserrat"/>
                <a:cs typeface="Montserrat"/>
              </a:rPr>
              <a:t>réservées</a:t>
            </a:r>
            <a:r>
              <a:rPr lang="fr-FR" sz="1100" dirty="0">
                <a:solidFill>
                  <a:schemeClr val="tx1"/>
                </a:solidFill>
                <a:latin typeface="+mj-lt"/>
                <a:ea typeface="Montserrat"/>
                <a:cs typeface="Montserrat"/>
              </a:rPr>
              <a:t> ou </a:t>
            </a:r>
            <a:r>
              <a:rPr lang="fr-FR" sz="1100" i="1" dirty="0">
                <a:solidFill>
                  <a:schemeClr val="tx1"/>
                </a:solidFill>
                <a:latin typeface="+mj-lt"/>
                <a:ea typeface="Montserrat"/>
                <a:cs typeface="Montserrat"/>
              </a:rPr>
              <a:t>consommées</a:t>
            </a:r>
            <a:r>
              <a:rPr lang="fr-FR" sz="1100" dirty="0">
                <a:solidFill>
                  <a:schemeClr val="tx1"/>
                </a:solidFill>
                <a:latin typeface="+mj-lt"/>
                <a:ea typeface="Montserrat"/>
                <a:cs typeface="Montserrat"/>
              </a:rPr>
              <a:t> </a:t>
            </a:r>
          </a:p>
          <a:p>
            <a:pPr algn="ctr"/>
            <a:r>
              <a:rPr lang="fr-FR" sz="1100" dirty="0">
                <a:solidFill>
                  <a:schemeClr val="tx1"/>
                </a:solidFill>
                <a:latin typeface="+mj-lt"/>
                <a:ea typeface="Montserrat"/>
                <a:cs typeface="Montserrat"/>
              </a:rPr>
              <a:t>doivent être </a:t>
            </a:r>
          </a:p>
          <a:p>
            <a:pPr algn="ctr"/>
            <a:r>
              <a:rPr lang="fr-FR" sz="1100" dirty="0">
                <a:solidFill>
                  <a:schemeClr val="tx1"/>
                </a:solidFill>
                <a:latin typeface="+mj-lt"/>
                <a:ea typeface="Montserrat"/>
                <a:cs typeface="Montserrat"/>
              </a:rPr>
              <a:t>« associées à un projet » et à des élèves.</a:t>
            </a:r>
            <a:endParaRPr lang="fr-FR" sz="1000" dirty="0">
              <a:solidFill>
                <a:schemeClr val="tx1"/>
              </a:solidFill>
              <a:latin typeface="+mj-lt"/>
              <a:ea typeface="Montserrat"/>
              <a:cs typeface="Montserrat"/>
            </a:endParaRPr>
          </a:p>
        </p:txBody>
      </p:sp>
      <p:pic>
        <p:nvPicPr>
          <p:cNvPr id="5" name="Image 4"/>
          <p:cNvPicPr>
            <a:picLocks noChangeAspect="1"/>
          </p:cNvPicPr>
          <p:nvPr/>
        </p:nvPicPr>
        <p:blipFill>
          <a:blip r:embed="rId2"/>
          <a:stretch>
            <a:fillRect/>
          </a:stretch>
        </p:blipFill>
        <p:spPr>
          <a:xfrm>
            <a:off x="251520" y="855550"/>
            <a:ext cx="4881686" cy="3915324"/>
          </a:xfrm>
          <a:prstGeom prst="rect">
            <a:avLst/>
          </a:prstGeom>
        </p:spPr>
      </p:pic>
    </p:spTree>
    <p:extLst>
      <p:ext uri="{BB962C8B-B14F-4D97-AF65-F5344CB8AC3E}">
        <p14:creationId xmlns:p14="http://schemas.microsoft.com/office/powerpoint/2010/main" val="1021194866"/>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279A5-87A2-445D-95C3-916EB9C5F0E3}">
  <ds:schemaRefs>
    <ds:schemaRef ds:uri="http://schemas.microsoft.com/sharepoint/v3"/>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635</TotalTime>
  <Words>899</Words>
  <Application>Microsoft Office PowerPoint</Application>
  <PresentationFormat>Affichage à l'écran (16:9)</PresentationFormat>
  <Paragraphs>82</Paragraphs>
  <Slides>8</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8</vt:i4>
      </vt:variant>
    </vt:vector>
  </HeadingPairs>
  <TitlesOfParts>
    <vt:vector size="11" baseType="lpstr">
      <vt:lpstr>Arial</vt:lpstr>
      <vt:lpstr>Montserrat</vt:lpstr>
      <vt:lpstr>MINISTÈRIEL</vt:lpstr>
      <vt:lpstr>Présentation PowerPoint</vt:lpstr>
      <vt:lpstr>Informations générales  </vt:lpstr>
      <vt:lpstr>Prérequis : se connecter avec le profil «chef d’établissement » ou « Rédacteur de projets ». Le profil « Rédacteur de projets » est attribué par le chef d’établissement. Vidéo tutoriel  https://www.dailymotion.com/video/x7ypdmf (durée : 1mn17)  </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PASCALE CURNIER</cp:lastModifiedBy>
  <cp:revision>72</cp:revision>
  <dcterms:created xsi:type="dcterms:W3CDTF">2020-03-05T15:21:24Z</dcterms:created>
  <dcterms:modified xsi:type="dcterms:W3CDTF">2023-04-03T13:13:42Z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