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71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E9B36-E6A1-4C21-A39C-909710061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A21CC5-5F93-446C-A2BF-745CB5018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99282F-3B96-490C-8600-8353D470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071224-6C15-4017-A127-A5632256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D7ACA-6E00-47D3-B946-13D2D535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4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240CD-4039-4ACF-B3EE-0824B988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2FA53C-2116-41F7-8DAB-EBFAD0269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B2F034-79A7-4341-9F32-61F094E4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BF1A10-9914-4538-B5F3-8930729A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20574D-FD19-4980-AA3B-D87A3F1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1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E09E1D-6731-43CF-9854-1807564A3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B2EFDC-2145-4F7A-A7AF-6F26342FC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9E80D4-7D46-420E-B4A3-D929E02A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5AF68-B17F-4D3A-BE21-25457539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22DC3F-99FD-4B27-844C-29C57016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B617B-2A03-4F62-94C6-C90DBA4D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C98112-7466-4E0C-A864-D4CC915D3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F3BBCF-D954-4A98-8D5F-71EDE688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5C0A6E-0466-4BFC-BFA2-8DF98D59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611C6F-6F33-414E-B346-1AD8F28E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667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99D6C-0B5C-4CCF-9C46-1780870C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D4A691-7887-41E5-8034-3E7C0E90F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F821D7-7E49-496B-965E-3A136B9A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E5123C-37E7-4506-B4A6-DFBAE345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9A7D7E-16BD-427F-AC62-4F372E4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63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275F7-3CC4-4A8D-827A-87EBD052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F192B1-A47E-42CE-8ADA-4AC4D8E3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3D0644-919C-4AF4-A680-CCFA29099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0CF13E-8263-4A46-A516-64F74C98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9D94EF-8EB2-4048-8D6C-2D9614EF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81193C-1DAB-4281-B659-4B679058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C94AF-D405-4D0F-9DB9-C5A2C417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F0F1B8-2228-4821-8236-F0878DC70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D62CFB-95C8-442E-9E5E-C26196817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E590C8-2662-4BFE-B64D-DD36E6CCF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D51C15-15BE-4F6D-A7E0-CD9464DAF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3FFEE-2862-4E4C-B385-7F45DB39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3942FD-8735-4CAF-BAFE-58BB1FF8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B9E472-0EEB-483D-ABE2-F39F9FB8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9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9C5DE-371F-456D-9045-31DF2501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128DFE-4CE2-4ED6-8106-723B7D1C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8E9278-FF47-45F8-99A3-3F60554E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16566-22C5-429D-8AE7-40C35381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930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44C226-AE6D-40F4-8B8E-65E3E847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F584C2-D034-4B85-96C2-D174965D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510BD2-60C9-4410-BD13-A4CA111C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932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D6258-0A2B-478A-A610-8DA3BAF3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79909B-7F7A-4E0B-9BA1-2468E908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0D81CB-6AE1-4807-AFCC-B47F6CAD8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BB1405-3972-49E1-A18B-5AD23105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D218D2-077E-4B96-83D7-C87952C1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CDFC18-9A4B-4E60-8114-1A1800C5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1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F0563-FCA8-426B-865E-051CB856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B3AEB0-E45C-44CA-905C-B6898A313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0B03E9-E6C6-41E4-92F1-EFD368925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39E7F2-79E5-4BA7-A87F-AEF6ECEB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AB7F73-B0D7-4277-856F-4797CC9F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3D614C-D431-4AF9-9AB5-24B8BCA0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01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13677F-8882-48BE-9C89-E5071840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8C1A4F-E0E8-4FE3-8FEB-984E3B633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1BE167-9C74-4477-9F42-27EF8748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39A0-45C7-430B-93B5-403C6C9F6336}" type="datetimeFigureOut">
              <a:rPr lang="fr-FR" smtClean="0"/>
              <a:t>11/11/2020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698DC5-0A9B-4B36-9AF0-15FAA94FB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283BFF-55C3-4E58-A04B-2F9805682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AADE-2D03-4B8E-87F6-4AA15A27837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55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rlz.fr/ecWL" TargetMode="External"/><Relationship Id="rId2" Type="http://schemas.openxmlformats.org/officeDocument/2006/relationships/hyperlink" Target="https://urlz.fr/edh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lz.fr/e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F09BD25-8BC8-445D-AB19-DC6B08539AA2}"/>
              </a:ext>
            </a:extLst>
          </p:cNvPr>
          <p:cNvSpPr txBox="1"/>
          <p:nvPr/>
        </p:nvSpPr>
        <p:spPr>
          <a:xfrm>
            <a:off x="46072" y="1536174"/>
            <a:ext cx="1216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L’outil utilise le logiciel PowerPoint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Public concerné : Tous types de niveau et de filières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Constat de départ 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Utilité des approches « Pas à Pas » pour accompagner l’élève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Nécessité de varier les approches pour favoriser les apprentissages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Besoin de différencier les niveaux de difficulté et/ou d’accompagnement en fonction des élèves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Pas le temps de faire des corrigés ou temps de correction avec les élèves peu efficace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L’enseignement distanciel comprend les heures en classe virtuelle mais il ne faut pas négliger le temps où l’élève travaille chez lui sans le professeur.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Alternative à Moodle (activités et exercices intégrés)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4DBFE3-DAE3-42EB-9B09-E75EA0689B1C}"/>
              </a:ext>
            </a:extLst>
          </p:cNvPr>
          <p:cNvSpPr txBox="1"/>
          <p:nvPr/>
        </p:nvSpPr>
        <p:spPr>
          <a:xfrm>
            <a:off x="442912" y="6627"/>
            <a:ext cx="11401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de diaporamas interactifs pour l’accompagnement des élèves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Outil développé en collaboration avec Bertrand Faurie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D1D26F48-7F6B-4593-AD58-B9FCDE415C38}"/>
              </a:ext>
            </a:extLst>
          </p:cNvPr>
          <p:cNvSpPr/>
          <p:nvPr/>
        </p:nvSpPr>
        <p:spPr>
          <a:xfrm>
            <a:off x="543339" y="5114492"/>
            <a:ext cx="11131825" cy="12953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CC39F8-0DA7-4181-8E26-8F159718C3EA}"/>
              </a:ext>
            </a:extLst>
          </p:cNvPr>
          <p:cNvSpPr/>
          <p:nvPr/>
        </p:nvSpPr>
        <p:spPr>
          <a:xfrm>
            <a:off x="543339" y="5156510"/>
            <a:ext cx="11105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 : Créer un outil qui permette à l’élève de consolider ses connaissances ou acquérir une méthode, de s’autoévaluer et de se corriger en autonomie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E1A7E18-8B34-41EE-A44C-E5C36DD1F942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291527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0C1D44E-2530-4DA0-8788-798733256977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Diaporama interactif : Possibilités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FFEF630-E87F-4D02-B736-44BDEA880A35}"/>
              </a:ext>
            </a:extLst>
          </p:cNvPr>
          <p:cNvSpPr txBox="1"/>
          <p:nvPr/>
        </p:nvSpPr>
        <p:spPr>
          <a:xfrm>
            <a:off x="5272489" y="3286347"/>
            <a:ext cx="171946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Diaporama interactif</a:t>
            </a:r>
          </a:p>
        </p:txBody>
      </p:sp>
      <p:sp>
        <p:nvSpPr>
          <p:cNvPr id="7" name="Flèche : haut 6">
            <a:extLst>
              <a:ext uri="{FF2B5EF4-FFF2-40B4-BE49-F238E27FC236}">
                <a16:creationId xmlns:a16="http://schemas.microsoft.com/office/drawing/2014/main" id="{4390DB35-31C5-4F40-83D7-116968F7C8A5}"/>
              </a:ext>
            </a:extLst>
          </p:cNvPr>
          <p:cNvSpPr/>
          <p:nvPr/>
        </p:nvSpPr>
        <p:spPr>
          <a:xfrm>
            <a:off x="6012951" y="2621337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haut 13">
            <a:extLst>
              <a:ext uri="{FF2B5EF4-FFF2-40B4-BE49-F238E27FC236}">
                <a16:creationId xmlns:a16="http://schemas.microsoft.com/office/drawing/2014/main" id="{1BAE80A4-8989-41D3-AE1C-C8DE6DF62D79}"/>
              </a:ext>
            </a:extLst>
          </p:cNvPr>
          <p:cNvSpPr/>
          <p:nvPr/>
        </p:nvSpPr>
        <p:spPr>
          <a:xfrm rot="10800000">
            <a:off x="6052703" y="4189900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haut 15">
            <a:extLst>
              <a:ext uri="{FF2B5EF4-FFF2-40B4-BE49-F238E27FC236}">
                <a16:creationId xmlns:a16="http://schemas.microsoft.com/office/drawing/2014/main" id="{CC652FCE-E312-4394-9F85-A17684C74CA4}"/>
              </a:ext>
            </a:extLst>
          </p:cNvPr>
          <p:cNvSpPr/>
          <p:nvPr/>
        </p:nvSpPr>
        <p:spPr>
          <a:xfrm rot="3211404">
            <a:off x="7178697" y="2760416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haut 17">
            <a:extLst>
              <a:ext uri="{FF2B5EF4-FFF2-40B4-BE49-F238E27FC236}">
                <a16:creationId xmlns:a16="http://schemas.microsoft.com/office/drawing/2014/main" id="{F5B30189-81FD-4D16-B0BB-4CFAF3A86D05}"/>
              </a:ext>
            </a:extLst>
          </p:cNvPr>
          <p:cNvSpPr/>
          <p:nvPr/>
        </p:nvSpPr>
        <p:spPr>
          <a:xfrm rot="5400000">
            <a:off x="7255443" y="3705687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haut 19">
            <a:extLst>
              <a:ext uri="{FF2B5EF4-FFF2-40B4-BE49-F238E27FC236}">
                <a16:creationId xmlns:a16="http://schemas.microsoft.com/office/drawing/2014/main" id="{A855E4B3-5467-4053-B460-EB26129BD5E3}"/>
              </a:ext>
            </a:extLst>
          </p:cNvPr>
          <p:cNvSpPr/>
          <p:nvPr/>
        </p:nvSpPr>
        <p:spPr>
          <a:xfrm rot="18505080">
            <a:off x="4850020" y="2760414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haut 21">
            <a:extLst>
              <a:ext uri="{FF2B5EF4-FFF2-40B4-BE49-F238E27FC236}">
                <a16:creationId xmlns:a16="http://schemas.microsoft.com/office/drawing/2014/main" id="{E7D15D92-EDB5-4382-8F39-70757066D879}"/>
              </a:ext>
            </a:extLst>
          </p:cNvPr>
          <p:cNvSpPr/>
          <p:nvPr/>
        </p:nvSpPr>
        <p:spPr>
          <a:xfrm rot="13774944">
            <a:off x="4853283" y="4033152"/>
            <a:ext cx="238539" cy="584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63BE4B7-D4E7-4A8B-8C13-BB670F1D96F2}"/>
              </a:ext>
            </a:extLst>
          </p:cNvPr>
          <p:cNvSpPr txBox="1"/>
          <p:nvPr/>
        </p:nvSpPr>
        <p:spPr>
          <a:xfrm>
            <a:off x="4987227" y="1026763"/>
            <a:ext cx="2310739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QCM / QCM différenciés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Auto-évaluation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8FE0A1-CCDC-4E93-928E-0D46A41C03D5}"/>
              </a:ext>
            </a:extLst>
          </p:cNvPr>
          <p:cNvSpPr txBox="1"/>
          <p:nvPr/>
        </p:nvSpPr>
        <p:spPr>
          <a:xfrm>
            <a:off x="7651693" y="1689206"/>
            <a:ext cx="422081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Outils d’accompagnement sur l’acquisition d’une méthode (étape par étape)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B750FA4-1765-43E8-A388-DE005EAABAAC}"/>
              </a:ext>
            </a:extLst>
          </p:cNvPr>
          <p:cNvSpPr txBox="1"/>
          <p:nvPr/>
        </p:nvSpPr>
        <p:spPr>
          <a:xfrm>
            <a:off x="193383" y="4189900"/>
            <a:ext cx="447923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Outils de révision des points importants d’un cours / Parcours différenciés (au choix de l’élève)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0478F65-4AFE-4182-84D2-45BB139C0C10}"/>
              </a:ext>
            </a:extLst>
          </p:cNvPr>
          <p:cNvSpPr txBox="1"/>
          <p:nvPr/>
        </p:nvSpPr>
        <p:spPr>
          <a:xfrm>
            <a:off x="5016602" y="4821413"/>
            <a:ext cx="231073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Travaux en autonomie avec corrigés intégrés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21FCFF9-DD33-42BD-B6DF-8393182F81F8}"/>
              </a:ext>
            </a:extLst>
          </p:cNvPr>
          <p:cNvSpPr txBox="1"/>
          <p:nvPr/>
        </p:nvSpPr>
        <p:spPr>
          <a:xfrm>
            <a:off x="186857" y="1673927"/>
            <a:ext cx="447923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Activités technologiques virtuelles (avec photos/vidéos des étapes et des résultats)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0F1ED62-C11D-44DD-80EC-E95515C06F9F}"/>
              </a:ext>
            </a:extLst>
          </p:cNvPr>
          <p:cNvSpPr txBox="1"/>
          <p:nvPr/>
        </p:nvSpPr>
        <p:spPr>
          <a:xfrm>
            <a:off x="7757472" y="3537656"/>
            <a:ext cx="411504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Escape </a:t>
            </a:r>
            <a:r>
              <a:rPr lang="fr-FR" sz="2400" dirty="0" err="1"/>
              <a:t>game</a:t>
            </a:r>
            <a:r>
              <a:rPr lang="fr-FR" sz="2400" dirty="0"/>
              <a:t> scientifique ou Enquête scientifique </a:t>
            </a:r>
          </a:p>
        </p:txBody>
      </p:sp>
      <p:sp>
        <p:nvSpPr>
          <p:cNvPr id="36" name="Flèche : haut 35">
            <a:extLst>
              <a:ext uri="{FF2B5EF4-FFF2-40B4-BE49-F238E27FC236}">
                <a16:creationId xmlns:a16="http://schemas.microsoft.com/office/drawing/2014/main" id="{25ED3309-1B7E-43E7-AFF7-2DD31A062FDB}"/>
              </a:ext>
            </a:extLst>
          </p:cNvPr>
          <p:cNvSpPr/>
          <p:nvPr/>
        </p:nvSpPr>
        <p:spPr>
          <a:xfrm rot="7704752">
            <a:off x="7523528" y="3832432"/>
            <a:ext cx="319642" cy="1724273"/>
          </a:xfrm>
          <a:prstGeom prst="upArrow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14ACD3A-6833-4358-829D-F639CA0EE739}"/>
              </a:ext>
            </a:extLst>
          </p:cNvPr>
          <p:cNvSpPr txBox="1"/>
          <p:nvPr/>
        </p:nvSpPr>
        <p:spPr>
          <a:xfrm>
            <a:off x="8707157" y="4852116"/>
            <a:ext cx="3484843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Ceci est une porte ouverte à l’imagination, à la créativité et à la collaboration</a:t>
            </a:r>
          </a:p>
        </p:txBody>
      </p:sp>
      <p:pic>
        <p:nvPicPr>
          <p:cNvPr id="40" name="Graphique 39" descr="Porte ouverte">
            <a:extLst>
              <a:ext uri="{FF2B5EF4-FFF2-40B4-BE49-F238E27FC236}">
                <a16:creationId xmlns:a16="http://schemas.microsoft.com/office/drawing/2014/main" id="{5EBD6AD8-ADCF-4B41-94CB-2213FAE94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3155" y="4747753"/>
            <a:ext cx="914400" cy="1091169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084344A8-1B3E-4602-9C53-B998D06B6F74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199870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4B7BFE5-00E0-4986-BA27-A768086212C5}"/>
              </a:ext>
            </a:extLst>
          </p:cNvPr>
          <p:cNvSpPr txBox="1"/>
          <p:nvPr/>
        </p:nvSpPr>
        <p:spPr>
          <a:xfrm>
            <a:off x="0" y="132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de l’accompagnement (1)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FC05DE-8C2F-4F80-ABBD-4ECF02B19B5D}"/>
              </a:ext>
            </a:extLst>
          </p:cNvPr>
          <p:cNvSpPr txBox="1"/>
          <p:nvPr/>
        </p:nvSpPr>
        <p:spPr>
          <a:xfrm>
            <a:off x="251791" y="2139388"/>
            <a:ext cx="186855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Question à l’élève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0415D6-875E-4E2E-8098-E3DED3AE89DE}"/>
              </a:ext>
            </a:extLst>
          </p:cNvPr>
          <p:cNvSpPr txBox="1"/>
          <p:nvPr/>
        </p:nvSpPr>
        <p:spPr>
          <a:xfrm>
            <a:off x="3038056" y="2000887"/>
            <a:ext cx="178904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Il répond bien et comprend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B97CA5F2-DFFF-4C97-A58F-7D929CCE63AA}"/>
              </a:ext>
            </a:extLst>
          </p:cNvPr>
          <p:cNvCxnSpPr>
            <a:cxnSpLocks/>
          </p:cNvCxnSpPr>
          <p:nvPr/>
        </p:nvCxnSpPr>
        <p:spPr>
          <a:xfrm flipV="1">
            <a:off x="2229677" y="2324053"/>
            <a:ext cx="69905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E503963-CE3C-4A07-8AEE-9ABD30C68A40}"/>
              </a:ext>
            </a:extLst>
          </p:cNvPr>
          <p:cNvCxnSpPr>
            <a:cxnSpLocks/>
          </p:cNvCxnSpPr>
          <p:nvPr/>
        </p:nvCxnSpPr>
        <p:spPr>
          <a:xfrm>
            <a:off x="1936220" y="2647218"/>
            <a:ext cx="0" cy="10745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A38CE0C-DDE4-41D2-865C-69F87773EECF}"/>
              </a:ext>
            </a:extLst>
          </p:cNvPr>
          <p:cNvSpPr txBox="1"/>
          <p:nvPr/>
        </p:nvSpPr>
        <p:spPr>
          <a:xfrm>
            <a:off x="972124" y="3866599"/>
            <a:ext cx="1928192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Il répond faux ou ne comprend pas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ABF2E108-5500-487E-9F07-C67D0115A8A5}"/>
              </a:ext>
            </a:extLst>
          </p:cNvPr>
          <p:cNvCxnSpPr>
            <a:cxnSpLocks/>
          </p:cNvCxnSpPr>
          <p:nvPr/>
        </p:nvCxnSpPr>
        <p:spPr>
          <a:xfrm>
            <a:off x="4929194" y="2505310"/>
            <a:ext cx="7415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B302EA74-6D6B-4D66-9117-F3F16237F8CA}"/>
              </a:ext>
            </a:extLst>
          </p:cNvPr>
          <p:cNvSpPr txBox="1"/>
          <p:nvPr/>
        </p:nvSpPr>
        <p:spPr>
          <a:xfrm>
            <a:off x="5784574" y="2000887"/>
            <a:ext cx="373048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Nouvelle question donc nouvelle connaissance/compétence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1298CA5E-98A4-4022-A0A6-F7ACAE649C4B}"/>
              </a:ext>
            </a:extLst>
          </p:cNvPr>
          <p:cNvCxnSpPr>
            <a:cxnSpLocks/>
          </p:cNvCxnSpPr>
          <p:nvPr/>
        </p:nvCxnSpPr>
        <p:spPr>
          <a:xfrm flipV="1">
            <a:off x="3038056" y="2785717"/>
            <a:ext cx="3308153" cy="13252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3E863BA0-1E20-40FB-8256-474CB0766863}"/>
              </a:ext>
            </a:extLst>
          </p:cNvPr>
          <p:cNvCxnSpPr>
            <a:cxnSpLocks/>
          </p:cNvCxnSpPr>
          <p:nvPr/>
        </p:nvCxnSpPr>
        <p:spPr>
          <a:xfrm>
            <a:off x="9631015" y="2324052"/>
            <a:ext cx="6394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75EB6E2A-DE5F-44E2-92D6-46849E16E1F2}"/>
              </a:ext>
            </a:extLst>
          </p:cNvPr>
          <p:cNvSpPr txBox="1"/>
          <p:nvPr/>
        </p:nvSpPr>
        <p:spPr>
          <a:xfrm>
            <a:off x="10472536" y="1862387"/>
            <a:ext cx="171946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Autonomie et possibilité d’aller plus loin!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3A233F7-2505-4CC0-AAFA-D1AAE9C4DB00}"/>
              </a:ext>
            </a:extLst>
          </p:cNvPr>
          <p:cNvSpPr txBox="1"/>
          <p:nvPr/>
        </p:nvSpPr>
        <p:spPr>
          <a:xfrm>
            <a:off x="5784574" y="920510"/>
            <a:ext cx="2172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Réitération excessive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E250B1EE-C076-473A-9789-E258EF78CBB2}"/>
              </a:ext>
            </a:extLst>
          </p:cNvPr>
          <p:cNvCxnSpPr>
            <a:cxnSpLocks/>
          </p:cNvCxnSpPr>
          <p:nvPr/>
        </p:nvCxnSpPr>
        <p:spPr>
          <a:xfrm flipV="1">
            <a:off x="4827101" y="1103448"/>
            <a:ext cx="843606" cy="7521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DFA47234-001D-43F2-B5F5-6A765E9E1148}"/>
              </a:ext>
            </a:extLst>
          </p:cNvPr>
          <p:cNvSpPr txBox="1"/>
          <p:nvPr/>
        </p:nvSpPr>
        <p:spPr>
          <a:xfrm>
            <a:off x="5784575" y="1419960"/>
            <a:ext cx="2172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Correction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161DF716-2A23-4F4C-8D69-BDAC9EF0AB66}"/>
              </a:ext>
            </a:extLst>
          </p:cNvPr>
          <p:cNvCxnSpPr>
            <a:cxnSpLocks/>
          </p:cNvCxnSpPr>
          <p:nvPr/>
        </p:nvCxnSpPr>
        <p:spPr>
          <a:xfrm flipV="1">
            <a:off x="4884034" y="1559781"/>
            <a:ext cx="843606" cy="7521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roix 32">
            <a:extLst>
              <a:ext uri="{FF2B5EF4-FFF2-40B4-BE49-F238E27FC236}">
                <a16:creationId xmlns:a16="http://schemas.microsoft.com/office/drawing/2014/main" id="{A5793C53-9EBA-42DA-9B91-F9DBF3463ABD}"/>
              </a:ext>
            </a:extLst>
          </p:cNvPr>
          <p:cNvSpPr/>
          <p:nvPr/>
        </p:nvSpPr>
        <p:spPr>
          <a:xfrm rot="16777405">
            <a:off x="5036638" y="1171215"/>
            <a:ext cx="507770" cy="514254"/>
          </a:xfrm>
          <a:prstGeom prst="plus">
            <a:avLst>
              <a:gd name="adj" fmla="val 3849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roix 36">
            <a:extLst>
              <a:ext uri="{FF2B5EF4-FFF2-40B4-BE49-F238E27FC236}">
                <a16:creationId xmlns:a16="http://schemas.microsoft.com/office/drawing/2014/main" id="{A4089F5D-795F-4A23-9FAA-7780BE8A03A3}"/>
              </a:ext>
            </a:extLst>
          </p:cNvPr>
          <p:cNvSpPr/>
          <p:nvPr/>
        </p:nvSpPr>
        <p:spPr>
          <a:xfrm rot="16777405">
            <a:off x="4978497" y="1789405"/>
            <a:ext cx="507770" cy="514254"/>
          </a:xfrm>
          <a:prstGeom prst="plus">
            <a:avLst>
              <a:gd name="adj" fmla="val 3849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roix 39">
            <a:extLst>
              <a:ext uri="{FF2B5EF4-FFF2-40B4-BE49-F238E27FC236}">
                <a16:creationId xmlns:a16="http://schemas.microsoft.com/office/drawing/2014/main" id="{FC74AE54-1FC0-424C-B975-8B40F79656C7}"/>
              </a:ext>
            </a:extLst>
          </p:cNvPr>
          <p:cNvSpPr/>
          <p:nvPr/>
        </p:nvSpPr>
        <p:spPr>
          <a:xfrm rot="17304134">
            <a:off x="4277266" y="3268789"/>
            <a:ext cx="507770" cy="514254"/>
          </a:xfrm>
          <a:prstGeom prst="plus">
            <a:avLst>
              <a:gd name="adj" fmla="val 3849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48413CFE-452F-4988-91B1-22547F9DA15B}"/>
              </a:ext>
            </a:extLst>
          </p:cNvPr>
          <p:cNvCxnSpPr>
            <a:cxnSpLocks/>
          </p:cNvCxnSpPr>
          <p:nvPr/>
        </p:nvCxnSpPr>
        <p:spPr>
          <a:xfrm>
            <a:off x="3038056" y="4296779"/>
            <a:ext cx="149309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B7C43ADA-F362-4A7E-A8E3-E18B44258CF5}"/>
              </a:ext>
            </a:extLst>
          </p:cNvPr>
          <p:cNvCxnSpPr>
            <a:cxnSpLocks/>
          </p:cNvCxnSpPr>
          <p:nvPr/>
        </p:nvCxnSpPr>
        <p:spPr>
          <a:xfrm>
            <a:off x="3038055" y="4529099"/>
            <a:ext cx="1466146" cy="97253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A4687B27-211E-475D-90DA-32F256F60079}"/>
              </a:ext>
            </a:extLst>
          </p:cNvPr>
          <p:cNvSpPr txBox="1"/>
          <p:nvPr/>
        </p:nvSpPr>
        <p:spPr>
          <a:xfrm>
            <a:off x="8599699" y="4495474"/>
            <a:ext cx="13709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Réitération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0AE93BF-463E-41FA-93D5-C1C5923A64DB}"/>
              </a:ext>
            </a:extLst>
          </p:cNvPr>
          <p:cNvSpPr txBox="1"/>
          <p:nvPr/>
        </p:nvSpPr>
        <p:spPr>
          <a:xfrm>
            <a:off x="4605072" y="4112113"/>
            <a:ext cx="269408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tentative avec aide</a:t>
            </a:r>
          </a:p>
          <a:p>
            <a:r>
              <a:rPr lang="fr-FR" dirty="0"/>
              <a:t>(vidéo, explication, schéma, audio)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E960627B-C686-4CC9-9BCD-48D9520F877B}"/>
              </a:ext>
            </a:extLst>
          </p:cNvPr>
          <p:cNvSpPr txBox="1"/>
          <p:nvPr/>
        </p:nvSpPr>
        <p:spPr>
          <a:xfrm>
            <a:off x="4612803" y="5301470"/>
            <a:ext cx="2172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Correction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00BE39DE-D83B-4F33-B01A-04F91661F8D1}"/>
              </a:ext>
            </a:extLst>
          </p:cNvPr>
          <p:cNvCxnSpPr>
            <a:cxnSpLocks/>
          </p:cNvCxnSpPr>
          <p:nvPr/>
        </p:nvCxnSpPr>
        <p:spPr>
          <a:xfrm>
            <a:off x="7749208" y="4741805"/>
            <a:ext cx="792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1B4CD247-B94A-4843-B9C0-0EAFEAD1E975}"/>
              </a:ext>
            </a:extLst>
          </p:cNvPr>
          <p:cNvSpPr/>
          <p:nvPr/>
        </p:nvSpPr>
        <p:spPr>
          <a:xfrm>
            <a:off x="7315256" y="4047610"/>
            <a:ext cx="276112" cy="16231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9B76904-398E-4D34-890B-8C99A4998A45}"/>
              </a:ext>
            </a:extLst>
          </p:cNvPr>
          <p:cNvCxnSpPr>
            <a:cxnSpLocks/>
          </p:cNvCxnSpPr>
          <p:nvPr/>
        </p:nvCxnSpPr>
        <p:spPr>
          <a:xfrm flipV="1">
            <a:off x="9098181" y="2849081"/>
            <a:ext cx="0" cy="12618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B5FF8063-64B3-4396-BC17-139AEF575D3F}"/>
              </a:ext>
            </a:extLst>
          </p:cNvPr>
          <p:cNvCxnSpPr>
            <a:cxnSpLocks/>
          </p:cNvCxnSpPr>
          <p:nvPr/>
        </p:nvCxnSpPr>
        <p:spPr>
          <a:xfrm flipV="1">
            <a:off x="7649818" y="2849081"/>
            <a:ext cx="1157298" cy="146510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CCCCFE1D-6705-4E89-9D89-D27BD3F05F67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81009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2109F2-54B1-4655-8A7F-5248D830D894}"/>
              </a:ext>
            </a:extLst>
          </p:cNvPr>
          <p:cNvSpPr txBox="1"/>
          <p:nvPr/>
        </p:nvSpPr>
        <p:spPr>
          <a:xfrm>
            <a:off x="61465" y="1840806"/>
            <a:ext cx="1868557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1</a:t>
            </a:r>
          </a:p>
          <a:p>
            <a:pPr algn="ctr"/>
            <a:r>
              <a:rPr lang="fr-FR" dirty="0"/>
              <a:t>Question 1 / Notion 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23907C8-35D6-421D-91E1-D74F08E2671A}"/>
              </a:ext>
            </a:extLst>
          </p:cNvPr>
          <p:cNvSpPr txBox="1"/>
          <p:nvPr/>
        </p:nvSpPr>
        <p:spPr>
          <a:xfrm>
            <a:off x="2574241" y="2056925"/>
            <a:ext cx="178904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Il répond bien et comprend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17B02D2C-294E-4160-8CDA-DA0F82BF69F6}"/>
              </a:ext>
            </a:extLst>
          </p:cNvPr>
          <p:cNvCxnSpPr>
            <a:cxnSpLocks/>
          </p:cNvCxnSpPr>
          <p:nvPr/>
        </p:nvCxnSpPr>
        <p:spPr>
          <a:xfrm flipV="1">
            <a:off x="2053215" y="2324053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0826EE9-F8F2-47BC-BFAB-729464F043EF}"/>
              </a:ext>
            </a:extLst>
          </p:cNvPr>
          <p:cNvSpPr txBox="1"/>
          <p:nvPr/>
        </p:nvSpPr>
        <p:spPr>
          <a:xfrm>
            <a:off x="2572166" y="3441032"/>
            <a:ext cx="186855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Il répond faux ou ne comprend pas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F4C3A06-4D15-4236-8FBE-B9E04BA47DC3}"/>
              </a:ext>
            </a:extLst>
          </p:cNvPr>
          <p:cNvSpPr txBox="1"/>
          <p:nvPr/>
        </p:nvSpPr>
        <p:spPr>
          <a:xfrm>
            <a:off x="4998226" y="1886297"/>
            <a:ext cx="20288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2</a:t>
            </a:r>
          </a:p>
          <a:p>
            <a:pPr algn="ctr"/>
            <a:r>
              <a:rPr lang="fr-FR" dirty="0"/>
              <a:t>Question 2 / Notion 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277E3AA-F6A8-4F00-8D9D-6FC54516CE04}"/>
              </a:ext>
            </a:extLst>
          </p:cNvPr>
          <p:cNvCxnSpPr>
            <a:cxnSpLocks/>
          </p:cNvCxnSpPr>
          <p:nvPr/>
        </p:nvCxnSpPr>
        <p:spPr>
          <a:xfrm>
            <a:off x="9242227" y="2359802"/>
            <a:ext cx="6394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B485C459-3136-4708-95A1-B2D33A599F24}"/>
              </a:ext>
            </a:extLst>
          </p:cNvPr>
          <p:cNvCxnSpPr>
            <a:cxnSpLocks/>
          </p:cNvCxnSpPr>
          <p:nvPr/>
        </p:nvCxnSpPr>
        <p:spPr>
          <a:xfrm>
            <a:off x="8203261" y="2359801"/>
            <a:ext cx="6394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EE1C0047-FDE2-4A3F-8C06-4C2B9BBB6D50}"/>
              </a:ext>
            </a:extLst>
          </p:cNvPr>
          <p:cNvCxnSpPr>
            <a:cxnSpLocks/>
          </p:cNvCxnSpPr>
          <p:nvPr/>
        </p:nvCxnSpPr>
        <p:spPr>
          <a:xfrm>
            <a:off x="7137250" y="2351508"/>
            <a:ext cx="6394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98DDF423-58BB-4308-9FA6-2C4C41698E3A}"/>
              </a:ext>
            </a:extLst>
          </p:cNvPr>
          <p:cNvSpPr txBox="1"/>
          <p:nvPr/>
        </p:nvSpPr>
        <p:spPr>
          <a:xfrm>
            <a:off x="10054164" y="1747797"/>
            <a:ext cx="207637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30</a:t>
            </a:r>
          </a:p>
          <a:p>
            <a:pPr algn="ctr"/>
            <a:r>
              <a:rPr lang="fr-FR" dirty="0"/>
              <a:t>Question 30 / Notion 30</a:t>
            </a:r>
          </a:p>
          <a:p>
            <a:pPr algn="ctr"/>
            <a:r>
              <a:rPr lang="fr-FR" dirty="0"/>
              <a:t>CONCEPTS AVANCES</a:t>
            </a:r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9B36EC72-AD41-4538-A071-B39FBFE562C7}"/>
              </a:ext>
            </a:extLst>
          </p:cNvPr>
          <p:cNvSpPr/>
          <p:nvPr/>
        </p:nvSpPr>
        <p:spPr>
          <a:xfrm>
            <a:off x="295996" y="898532"/>
            <a:ext cx="11896004" cy="70241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57A606B-6012-48E1-9813-64BDCDB562CF}"/>
              </a:ext>
            </a:extLst>
          </p:cNvPr>
          <p:cNvSpPr txBox="1"/>
          <p:nvPr/>
        </p:nvSpPr>
        <p:spPr>
          <a:xfrm>
            <a:off x="3065331" y="1055976"/>
            <a:ext cx="655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Durée du diaporama interactif au choix : 15, 30, 60 ou 90 minutes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432B285-D574-48B2-9014-63D3DA886803}"/>
              </a:ext>
            </a:extLst>
          </p:cNvPr>
          <p:cNvSpPr txBox="1"/>
          <p:nvPr/>
        </p:nvSpPr>
        <p:spPr>
          <a:xfrm>
            <a:off x="4998226" y="3326442"/>
            <a:ext cx="202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1 bis</a:t>
            </a:r>
          </a:p>
          <a:p>
            <a:pPr algn="ctr"/>
            <a:r>
              <a:rPr lang="fr-FR" dirty="0"/>
              <a:t>Aide, correction, lien vers une vidéo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84543B1-94DC-4AED-A720-207FC5964ABC}"/>
              </a:ext>
            </a:extLst>
          </p:cNvPr>
          <p:cNvSpPr txBox="1"/>
          <p:nvPr/>
        </p:nvSpPr>
        <p:spPr>
          <a:xfrm>
            <a:off x="10178895" y="3315807"/>
            <a:ext cx="1968963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15</a:t>
            </a:r>
          </a:p>
          <a:p>
            <a:pPr algn="ctr"/>
            <a:r>
              <a:rPr lang="fr-FR" dirty="0"/>
              <a:t>Question 15 / Notion 15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4CD5376-F800-4F6D-B747-394B30D16891}"/>
              </a:ext>
            </a:extLst>
          </p:cNvPr>
          <p:cNvSpPr txBox="1"/>
          <p:nvPr/>
        </p:nvSpPr>
        <p:spPr>
          <a:xfrm>
            <a:off x="7572438" y="3326442"/>
            <a:ext cx="161046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2</a:t>
            </a:r>
          </a:p>
          <a:p>
            <a:pPr algn="ctr"/>
            <a:r>
              <a:rPr lang="fr-FR" dirty="0"/>
              <a:t>Question 2 / Notion 2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0A3A3EFA-8C5E-4D7B-9E87-88A14F2AB661}"/>
              </a:ext>
            </a:extLst>
          </p:cNvPr>
          <p:cNvCxnSpPr>
            <a:cxnSpLocks/>
          </p:cNvCxnSpPr>
          <p:nvPr/>
        </p:nvCxnSpPr>
        <p:spPr>
          <a:xfrm>
            <a:off x="2030506" y="2809627"/>
            <a:ext cx="442661" cy="7789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èche : droite 51">
            <a:extLst>
              <a:ext uri="{FF2B5EF4-FFF2-40B4-BE49-F238E27FC236}">
                <a16:creationId xmlns:a16="http://schemas.microsoft.com/office/drawing/2014/main" id="{6AECFA43-E931-4798-8CDE-28696965B1AD}"/>
              </a:ext>
            </a:extLst>
          </p:cNvPr>
          <p:cNvSpPr/>
          <p:nvPr/>
        </p:nvSpPr>
        <p:spPr>
          <a:xfrm>
            <a:off x="4501667" y="2228323"/>
            <a:ext cx="433438" cy="28341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 : droite 53">
            <a:extLst>
              <a:ext uri="{FF2B5EF4-FFF2-40B4-BE49-F238E27FC236}">
                <a16:creationId xmlns:a16="http://schemas.microsoft.com/office/drawing/2014/main" id="{2DEA179F-13ED-4568-9315-7B63BF6D4B2A}"/>
              </a:ext>
            </a:extLst>
          </p:cNvPr>
          <p:cNvSpPr/>
          <p:nvPr/>
        </p:nvSpPr>
        <p:spPr>
          <a:xfrm>
            <a:off x="4531755" y="3646401"/>
            <a:ext cx="433438" cy="28341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F5C0530B-C044-4F8E-90C0-055758979C02}"/>
              </a:ext>
            </a:extLst>
          </p:cNvPr>
          <p:cNvCxnSpPr>
            <a:cxnSpLocks/>
          </p:cNvCxnSpPr>
          <p:nvPr/>
        </p:nvCxnSpPr>
        <p:spPr>
          <a:xfrm flipV="1">
            <a:off x="4376792" y="2511736"/>
            <a:ext cx="341594" cy="278125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23265D41-0745-46C9-80C3-984B098ED4B1}"/>
              </a:ext>
            </a:extLst>
          </p:cNvPr>
          <p:cNvCxnSpPr>
            <a:cxnSpLocks/>
          </p:cNvCxnSpPr>
          <p:nvPr/>
        </p:nvCxnSpPr>
        <p:spPr>
          <a:xfrm flipV="1">
            <a:off x="7110730" y="3800734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29A6149F-34A5-4E3C-97E7-B35CEB3898E1}"/>
              </a:ext>
            </a:extLst>
          </p:cNvPr>
          <p:cNvCxnSpPr>
            <a:cxnSpLocks/>
          </p:cNvCxnSpPr>
          <p:nvPr/>
        </p:nvCxnSpPr>
        <p:spPr>
          <a:xfrm flipV="1">
            <a:off x="9698608" y="3800734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>
            <a:extLst>
              <a:ext uri="{FF2B5EF4-FFF2-40B4-BE49-F238E27FC236}">
                <a16:creationId xmlns:a16="http://schemas.microsoft.com/office/drawing/2014/main" id="{442C51E2-F801-46AD-83DC-702DECED7982}"/>
              </a:ext>
            </a:extLst>
          </p:cNvPr>
          <p:cNvSpPr txBox="1"/>
          <p:nvPr/>
        </p:nvSpPr>
        <p:spPr>
          <a:xfrm>
            <a:off x="10178895" y="4543529"/>
            <a:ext cx="1968963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10</a:t>
            </a:r>
          </a:p>
          <a:p>
            <a:pPr algn="ctr"/>
            <a:r>
              <a:rPr lang="fr-FR" dirty="0"/>
              <a:t>Question 15 / Notion 15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6C6F613E-7E2C-4A77-AB4F-524752BE91C2}"/>
              </a:ext>
            </a:extLst>
          </p:cNvPr>
          <p:cNvSpPr txBox="1"/>
          <p:nvPr/>
        </p:nvSpPr>
        <p:spPr>
          <a:xfrm>
            <a:off x="7826335" y="4415830"/>
            <a:ext cx="14158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Diapositive 2 bis</a:t>
            </a:r>
          </a:p>
          <a:p>
            <a:pPr algn="ctr"/>
            <a:r>
              <a:rPr lang="fr-FR" dirty="0"/>
              <a:t>Aide, corrigé, lien vers une vidéo</a:t>
            </a:r>
          </a:p>
        </p:txBody>
      </p: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C3E25ADD-7697-4AB0-A7EB-F526E6025FAD}"/>
              </a:ext>
            </a:extLst>
          </p:cNvPr>
          <p:cNvCxnSpPr>
            <a:cxnSpLocks/>
          </p:cNvCxnSpPr>
          <p:nvPr/>
        </p:nvCxnSpPr>
        <p:spPr>
          <a:xfrm flipV="1">
            <a:off x="9746895" y="5015995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F12B4317-485F-4B7E-BB24-B5777577B8FD}"/>
              </a:ext>
            </a:extLst>
          </p:cNvPr>
          <p:cNvCxnSpPr>
            <a:cxnSpLocks/>
          </p:cNvCxnSpPr>
          <p:nvPr/>
        </p:nvCxnSpPr>
        <p:spPr>
          <a:xfrm flipV="1">
            <a:off x="9242227" y="3800734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21BC4A06-5DC9-4E2A-A134-7A271866A720}"/>
              </a:ext>
            </a:extLst>
          </p:cNvPr>
          <p:cNvCxnSpPr>
            <a:cxnSpLocks/>
          </p:cNvCxnSpPr>
          <p:nvPr/>
        </p:nvCxnSpPr>
        <p:spPr>
          <a:xfrm flipV="1">
            <a:off x="9306395" y="5024072"/>
            <a:ext cx="4320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49995A6B-0FBB-4619-9D42-C623FA1C85E7}"/>
              </a:ext>
            </a:extLst>
          </p:cNvPr>
          <p:cNvCxnSpPr>
            <a:cxnSpLocks/>
          </p:cNvCxnSpPr>
          <p:nvPr/>
        </p:nvCxnSpPr>
        <p:spPr>
          <a:xfrm flipV="1">
            <a:off x="4376792" y="3788108"/>
            <a:ext cx="365738" cy="150488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èche : droite 78">
            <a:extLst>
              <a:ext uri="{FF2B5EF4-FFF2-40B4-BE49-F238E27FC236}">
                <a16:creationId xmlns:a16="http://schemas.microsoft.com/office/drawing/2014/main" id="{3EDF9FAB-9449-4342-A590-C60A31E7A7EE}"/>
              </a:ext>
            </a:extLst>
          </p:cNvPr>
          <p:cNvSpPr/>
          <p:nvPr/>
        </p:nvSpPr>
        <p:spPr>
          <a:xfrm>
            <a:off x="7121483" y="3646401"/>
            <a:ext cx="433438" cy="28341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lèche : droite 80">
            <a:extLst>
              <a:ext uri="{FF2B5EF4-FFF2-40B4-BE49-F238E27FC236}">
                <a16:creationId xmlns:a16="http://schemas.microsoft.com/office/drawing/2014/main" id="{F11ACCBB-29AA-4F9D-BBD2-ED81379DD61E}"/>
              </a:ext>
            </a:extLst>
          </p:cNvPr>
          <p:cNvSpPr/>
          <p:nvPr/>
        </p:nvSpPr>
        <p:spPr>
          <a:xfrm rot="2659559">
            <a:off x="7387434" y="4398844"/>
            <a:ext cx="433438" cy="28341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DA617FF1-CD49-4B54-8155-BA957F50F2AB}"/>
              </a:ext>
            </a:extLst>
          </p:cNvPr>
          <p:cNvSpPr txBox="1"/>
          <p:nvPr/>
        </p:nvSpPr>
        <p:spPr>
          <a:xfrm>
            <a:off x="742123" y="5302996"/>
            <a:ext cx="51285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Lien automatique entre les diapositives (lié à l’endroit où l’élève clique sur la diapositive)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E22496D-6441-48D1-BE81-A0DFE51C9109}"/>
              </a:ext>
            </a:extLst>
          </p:cNvPr>
          <p:cNvSpPr txBox="1"/>
          <p:nvPr/>
        </p:nvSpPr>
        <p:spPr>
          <a:xfrm>
            <a:off x="0" y="132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de l’accompagnement (2)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1DC2B1-2F68-4C59-9D24-0D00BFD87CC7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163673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AD1E27C-CEDF-45CB-840C-46B07EC7DC1D}"/>
              </a:ext>
            </a:extLst>
          </p:cNvPr>
          <p:cNvSpPr txBox="1"/>
          <p:nvPr/>
        </p:nvSpPr>
        <p:spPr>
          <a:xfrm>
            <a:off x="0" y="2650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Procédure de création d’un diaporama interactif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73AA49A-F638-4910-82A6-14CBAE5C842C}"/>
              </a:ext>
            </a:extLst>
          </p:cNvPr>
          <p:cNvSpPr txBox="1"/>
          <p:nvPr/>
        </p:nvSpPr>
        <p:spPr>
          <a:xfrm>
            <a:off x="173620" y="592212"/>
            <a:ext cx="119593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1</a:t>
            </a:r>
            <a:r>
              <a:rPr lang="fr-FR" sz="2400" b="1" baseline="30000" dirty="0"/>
              <a:t>ère</a:t>
            </a:r>
            <a:r>
              <a:rPr lang="fr-FR" sz="2400" b="1" dirty="0"/>
              <a:t> étape</a:t>
            </a:r>
            <a:r>
              <a:rPr lang="fr-FR" sz="2400" dirty="0"/>
              <a:t> </a:t>
            </a:r>
            <a:r>
              <a:rPr lang="fr-FR" sz="2200" dirty="0"/>
              <a:t>=&gt;  	Choisir le thème </a:t>
            </a:r>
          </a:p>
          <a:p>
            <a:pPr algn="just"/>
            <a:r>
              <a:rPr lang="fr-FR" sz="2200" dirty="0"/>
              <a:t>		Choisir le but du diaporama interactif (auto-évaluation, révision, 	accompagnement sur 		le cours, …)</a:t>
            </a:r>
          </a:p>
          <a:p>
            <a:pPr algn="just"/>
            <a:r>
              <a:rPr lang="fr-FR" sz="2200" dirty="0"/>
              <a:t>		Faire un diagramme des liens entre diapos (carte mentale, « au feeling » ou dans 		sa tête)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392CA52-DC68-4E88-9851-16DDB4CF1210}"/>
              </a:ext>
            </a:extLst>
          </p:cNvPr>
          <p:cNvCxnSpPr>
            <a:cxnSpLocks/>
          </p:cNvCxnSpPr>
          <p:nvPr/>
        </p:nvCxnSpPr>
        <p:spPr>
          <a:xfrm flipV="1">
            <a:off x="1923272" y="4032889"/>
            <a:ext cx="468000" cy="2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EB293E0-0EFF-4E5E-B0B2-1382B6926355}"/>
              </a:ext>
            </a:extLst>
          </p:cNvPr>
          <p:cNvCxnSpPr>
            <a:cxnSpLocks/>
          </p:cNvCxnSpPr>
          <p:nvPr/>
        </p:nvCxnSpPr>
        <p:spPr>
          <a:xfrm flipH="1">
            <a:off x="4174435" y="3841650"/>
            <a:ext cx="1314234" cy="11544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43B4891-8F78-4383-9FCC-83F08B366C66}"/>
              </a:ext>
            </a:extLst>
          </p:cNvPr>
          <p:cNvCxnSpPr>
            <a:cxnSpLocks/>
          </p:cNvCxnSpPr>
          <p:nvPr/>
        </p:nvCxnSpPr>
        <p:spPr>
          <a:xfrm flipV="1">
            <a:off x="8820481" y="3145661"/>
            <a:ext cx="946371" cy="3385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F084CAC-D511-4D62-9D9E-75BEEA17EEAB}"/>
              </a:ext>
            </a:extLst>
          </p:cNvPr>
          <p:cNvCxnSpPr>
            <a:cxnSpLocks/>
          </p:cNvCxnSpPr>
          <p:nvPr/>
        </p:nvCxnSpPr>
        <p:spPr>
          <a:xfrm>
            <a:off x="10465244" y="4359357"/>
            <a:ext cx="679705" cy="2873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BB943DF4-E9DA-4C1B-B71D-1B18C22A6276}"/>
              </a:ext>
            </a:extLst>
          </p:cNvPr>
          <p:cNvSpPr txBox="1"/>
          <p:nvPr/>
        </p:nvSpPr>
        <p:spPr>
          <a:xfrm>
            <a:off x="134229" y="4320889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Question 1 / Notion 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86EA4B1-287A-42BA-BF1D-97CBCA59FDD4}"/>
              </a:ext>
            </a:extLst>
          </p:cNvPr>
          <p:cNvSpPr txBox="1"/>
          <p:nvPr/>
        </p:nvSpPr>
        <p:spPr>
          <a:xfrm>
            <a:off x="2391272" y="3731336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Correction / Lien vers vidéo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46169877-A0F6-46E4-829F-27E674CEA0DC}"/>
              </a:ext>
            </a:extLst>
          </p:cNvPr>
          <p:cNvCxnSpPr>
            <a:cxnSpLocks/>
          </p:cNvCxnSpPr>
          <p:nvPr/>
        </p:nvCxnSpPr>
        <p:spPr>
          <a:xfrm flipV="1">
            <a:off x="4180315" y="3470881"/>
            <a:ext cx="468000" cy="2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40B82FF0-4DD3-47E3-A090-697B525498BD}"/>
              </a:ext>
            </a:extLst>
          </p:cNvPr>
          <p:cNvSpPr txBox="1"/>
          <p:nvPr/>
        </p:nvSpPr>
        <p:spPr>
          <a:xfrm>
            <a:off x="4648315" y="3167080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Question 1 bis / Notion 1 bis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4E718813-A5AE-49A8-A643-DB80E005CF6E}"/>
              </a:ext>
            </a:extLst>
          </p:cNvPr>
          <p:cNvCxnSpPr>
            <a:cxnSpLocks/>
          </p:cNvCxnSpPr>
          <p:nvPr/>
        </p:nvCxnSpPr>
        <p:spPr>
          <a:xfrm>
            <a:off x="1923272" y="4989570"/>
            <a:ext cx="468000" cy="2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B965644F-91AE-46A0-B2CB-68D25B8EC34F}"/>
              </a:ext>
            </a:extLst>
          </p:cNvPr>
          <p:cNvSpPr txBox="1"/>
          <p:nvPr/>
        </p:nvSpPr>
        <p:spPr>
          <a:xfrm>
            <a:off x="2391272" y="5000541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Question 2 / Notion 2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2408D6A9-69E7-4D89-ADE5-F0A32942E3C1}"/>
              </a:ext>
            </a:extLst>
          </p:cNvPr>
          <p:cNvCxnSpPr>
            <a:cxnSpLocks/>
          </p:cNvCxnSpPr>
          <p:nvPr/>
        </p:nvCxnSpPr>
        <p:spPr>
          <a:xfrm flipV="1">
            <a:off x="4205923" y="4967220"/>
            <a:ext cx="2157169" cy="2556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685506F-D714-4B66-A1AA-2A3E24C6C9B2}"/>
              </a:ext>
            </a:extLst>
          </p:cNvPr>
          <p:cNvCxnSpPr>
            <a:cxnSpLocks/>
          </p:cNvCxnSpPr>
          <p:nvPr/>
        </p:nvCxnSpPr>
        <p:spPr>
          <a:xfrm>
            <a:off x="4160465" y="5632314"/>
            <a:ext cx="468000" cy="2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918BEEAB-F133-4355-85BD-569803B7C895}"/>
              </a:ext>
            </a:extLst>
          </p:cNvPr>
          <p:cNvCxnSpPr>
            <a:cxnSpLocks/>
          </p:cNvCxnSpPr>
          <p:nvPr/>
        </p:nvCxnSpPr>
        <p:spPr>
          <a:xfrm>
            <a:off x="6437358" y="3490245"/>
            <a:ext cx="5594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0466C808-6D96-44D4-BB91-B6C08034D696}"/>
              </a:ext>
            </a:extLst>
          </p:cNvPr>
          <p:cNvSpPr txBox="1"/>
          <p:nvPr/>
        </p:nvSpPr>
        <p:spPr>
          <a:xfrm>
            <a:off x="7014110" y="3145661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Correction / Lien vers vidéo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EF4DFFA-6DCC-4A47-9A98-5BB6BA64D1D9}"/>
              </a:ext>
            </a:extLst>
          </p:cNvPr>
          <p:cNvSpPr txBox="1"/>
          <p:nvPr/>
        </p:nvSpPr>
        <p:spPr>
          <a:xfrm>
            <a:off x="6363092" y="4430253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Correction / Lien vers vidéo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85544D9-C9F0-41FE-B09D-E0B076CCAF3A}"/>
              </a:ext>
            </a:extLst>
          </p:cNvPr>
          <p:cNvSpPr txBox="1"/>
          <p:nvPr/>
        </p:nvSpPr>
        <p:spPr>
          <a:xfrm>
            <a:off x="4648314" y="5632314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Question 3 / Notion 3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6EE7C9C-A839-427E-AA9A-3CF34C785A4D}"/>
              </a:ext>
            </a:extLst>
          </p:cNvPr>
          <p:cNvCxnSpPr>
            <a:cxnSpLocks/>
          </p:cNvCxnSpPr>
          <p:nvPr/>
        </p:nvCxnSpPr>
        <p:spPr>
          <a:xfrm flipH="1">
            <a:off x="4205923" y="3791381"/>
            <a:ext cx="2882672" cy="13036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0F56E80C-4EB3-4922-9525-15511B98B6D7}"/>
              </a:ext>
            </a:extLst>
          </p:cNvPr>
          <p:cNvCxnSpPr>
            <a:cxnSpLocks/>
          </p:cNvCxnSpPr>
          <p:nvPr/>
        </p:nvCxnSpPr>
        <p:spPr>
          <a:xfrm flipV="1">
            <a:off x="6527194" y="6108259"/>
            <a:ext cx="1706304" cy="150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7EAD0DEF-39DA-45A5-B364-183A95041536}"/>
              </a:ext>
            </a:extLst>
          </p:cNvPr>
          <p:cNvSpPr txBox="1"/>
          <p:nvPr/>
        </p:nvSpPr>
        <p:spPr>
          <a:xfrm>
            <a:off x="9784180" y="2647315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Parcours différencié ?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444BA0FD-A606-4AD2-9C49-7A3E64B8340D}"/>
              </a:ext>
            </a:extLst>
          </p:cNvPr>
          <p:cNvSpPr txBox="1"/>
          <p:nvPr/>
        </p:nvSpPr>
        <p:spPr>
          <a:xfrm>
            <a:off x="8645743" y="4032889"/>
            <a:ext cx="178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Question 2 bis / Notion 2 bis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EB6563EB-835F-487A-8BAD-BD78D3236A20}"/>
              </a:ext>
            </a:extLst>
          </p:cNvPr>
          <p:cNvCxnSpPr>
            <a:cxnSpLocks/>
          </p:cNvCxnSpPr>
          <p:nvPr/>
        </p:nvCxnSpPr>
        <p:spPr>
          <a:xfrm flipV="1">
            <a:off x="8177743" y="4323573"/>
            <a:ext cx="468000" cy="2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78115153-F21A-491F-BE08-BA464081BC61}"/>
              </a:ext>
            </a:extLst>
          </p:cNvPr>
          <p:cNvCxnSpPr>
            <a:cxnSpLocks/>
          </p:cNvCxnSpPr>
          <p:nvPr/>
        </p:nvCxnSpPr>
        <p:spPr>
          <a:xfrm flipH="1">
            <a:off x="6410366" y="4711848"/>
            <a:ext cx="2882672" cy="13036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id="{8C6B219E-78FB-4FE1-8ACF-6A76AF805E07}"/>
              </a:ext>
            </a:extLst>
          </p:cNvPr>
          <p:cNvSpPr/>
          <p:nvPr/>
        </p:nvSpPr>
        <p:spPr>
          <a:xfrm>
            <a:off x="11101472" y="480957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B85D6F97-1240-44AD-8252-BAB8C8DA59E3}"/>
              </a:ext>
            </a:extLst>
          </p:cNvPr>
          <p:cNvSpPr/>
          <p:nvPr/>
        </p:nvSpPr>
        <p:spPr>
          <a:xfrm>
            <a:off x="11393223" y="4828348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ED22102F-A812-41EA-A5C6-C44FDF69C3A4}"/>
              </a:ext>
            </a:extLst>
          </p:cNvPr>
          <p:cNvSpPr/>
          <p:nvPr/>
        </p:nvSpPr>
        <p:spPr>
          <a:xfrm>
            <a:off x="11705948" y="4823094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D01E79E9-B3F5-4992-8C4E-732ADCF0EEA9}"/>
              </a:ext>
            </a:extLst>
          </p:cNvPr>
          <p:cNvSpPr/>
          <p:nvPr/>
        </p:nvSpPr>
        <p:spPr>
          <a:xfrm>
            <a:off x="8482842" y="6006283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4E678D94-E89F-45F3-A855-1F428DB529A6}"/>
              </a:ext>
            </a:extLst>
          </p:cNvPr>
          <p:cNvSpPr/>
          <p:nvPr/>
        </p:nvSpPr>
        <p:spPr>
          <a:xfrm>
            <a:off x="8774593" y="6025061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53C7F8E6-1826-4D6E-A7D9-EB921C7617CB}"/>
              </a:ext>
            </a:extLst>
          </p:cNvPr>
          <p:cNvSpPr/>
          <p:nvPr/>
        </p:nvSpPr>
        <p:spPr>
          <a:xfrm>
            <a:off x="9087318" y="601980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EFD6366F-3F92-4D40-93EA-71609771824E}"/>
              </a:ext>
            </a:extLst>
          </p:cNvPr>
          <p:cNvCxnSpPr>
            <a:cxnSpLocks/>
          </p:cNvCxnSpPr>
          <p:nvPr/>
        </p:nvCxnSpPr>
        <p:spPr>
          <a:xfrm flipH="1" flipV="1">
            <a:off x="671795" y="5084028"/>
            <a:ext cx="0" cy="1404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2003AAB8-AF9C-46E8-B327-F7553331BBC1}"/>
              </a:ext>
            </a:extLst>
          </p:cNvPr>
          <p:cNvCxnSpPr>
            <a:cxnSpLocks/>
          </p:cNvCxnSpPr>
          <p:nvPr/>
        </p:nvCxnSpPr>
        <p:spPr>
          <a:xfrm>
            <a:off x="662607" y="6495480"/>
            <a:ext cx="48459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BDAAD53E-7A86-420A-951B-BEDDF13D8FEF}"/>
              </a:ext>
            </a:extLst>
          </p:cNvPr>
          <p:cNvCxnSpPr>
            <a:cxnSpLocks/>
          </p:cNvCxnSpPr>
          <p:nvPr/>
        </p:nvCxnSpPr>
        <p:spPr>
          <a:xfrm>
            <a:off x="3379304" y="6257306"/>
            <a:ext cx="0" cy="2204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073518C5-2223-4334-94B5-7ED6E257AE2C}"/>
              </a:ext>
            </a:extLst>
          </p:cNvPr>
          <p:cNvCxnSpPr>
            <a:cxnSpLocks/>
          </p:cNvCxnSpPr>
          <p:nvPr/>
        </p:nvCxnSpPr>
        <p:spPr>
          <a:xfrm>
            <a:off x="897185" y="2877671"/>
            <a:ext cx="1" cy="13794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A6B72AEF-7002-442E-AD09-734CA5768B63}"/>
              </a:ext>
            </a:extLst>
          </p:cNvPr>
          <p:cNvCxnSpPr>
            <a:cxnSpLocks/>
          </p:cNvCxnSpPr>
          <p:nvPr/>
        </p:nvCxnSpPr>
        <p:spPr>
          <a:xfrm>
            <a:off x="5508547" y="6284802"/>
            <a:ext cx="0" cy="2204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DB62A570-7816-4981-BAA9-95BAA323666F}"/>
              </a:ext>
            </a:extLst>
          </p:cNvPr>
          <p:cNvCxnSpPr>
            <a:cxnSpLocks/>
          </p:cNvCxnSpPr>
          <p:nvPr/>
        </p:nvCxnSpPr>
        <p:spPr>
          <a:xfrm>
            <a:off x="880283" y="2882175"/>
            <a:ext cx="48459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5148F085-390E-4526-BEAE-9127AEDBEE5E}"/>
              </a:ext>
            </a:extLst>
          </p:cNvPr>
          <p:cNvCxnSpPr>
            <a:cxnSpLocks/>
          </p:cNvCxnSpPr>
          <p:nvPr/>
        </p:nvCxnSpPr>
        <p:spPr>
          <a:xfrm>
            <a:off x="3398197" y="2882175"/>
            <a:ext cx="0" cy="2204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7F4B3138-75B1-49EE-AB9E-D9F435771B6A}"/>
              </a:ext>
            </a:extLst>
          </p:cNvPr>
          <p:cNvCxnSpPr>
            <a:cxnSpLocks/>
          </p:cNvCxnSpPr>
          <p:nvPr/>
        </p:nvCxnSpPr>
        <p:spPr>
          <a:xfrm>
            <a:off x="5712970" y="2882175"/>
            <a:ext cx="0" cy="2204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>
            <a:extLst>
              <a:ext uri="{FF2B5EF4-FFF2-40B4-BE49-F238E27FC236}">
                <a16:creationId xmlns:a16="http://schemas.microsoft.com/office/drawing/2014/main" id="{8D1DDEDA-ADEF-4CE3-ADCD-0DAF853E766D}"/>
              </a:ext>
            </a:extLst>
          </p:cNvPr>
          <p:cNvSpPr txBox="1"/>
          <p:nvPr/>
        </p:nvSpPr>
        <p:spPr>
          <a:xfrm>
            <a:off x="1932905" y="2560981"/>
            <a:ext cx="2305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Retours en arrière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4197412-08D8-42C7-8F41-036BA4F19239}"/>
              </a:ext>
            </a:extLst>
          </p:cNvPr>
          <p:cNvSpPr txBox="1"/>
          <p:nvPr/>
        </p:nvSpPr>
        <p:spPr>
          <a:xfrm>
            <a:off x="2262769" y="6491845"/>
            <a:ext cx="2305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Retours en arrière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915CF392-1CEB-4147-9FCB-67296F42F5D9}"/>
              </a:ext>
            </a:extLst>
          </p:cNvPr>
          <p:cNvSpPr txBox="1"/>
          <p:nvPr/>
        </p:nvSpPr>
        <p:spPr>
          <a:xfrm>
            <a:off x="6359428" y="6494687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</a:t>
            </a:r>
            <a:r>
              <a:rPr lang="fr-FR" dirty="0" err="1"/>
              <a:t>J.Rostand</a:t>
            </a:r>
            <a:r>
              <a:rPr lang="fr-FR" dirty="0"/>
              <a:t>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113945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25EE8BB-F1BC-4638-AF08-41AE35BEC456}"/>
              </a:ext>
            </a:extLst>
          </p:cNvPr>
          <p:cNvSpPr txBox="1"/>
          <p:nvPr/>
        </p:nvSpPr>
        <p:spPr>
          <a:xfrm>
            <a:off x="0" y="525204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2</a:t>
            </a:r>
            <a:r>
              <a:rPr lang="fr-FR" sz="2400" b="1" baseline="30000" dirty="0"/>
              <a:t>ème</a:t>
            </a:r>
            <a:r>
              <a:rPr lang="fr-FR" sz="2400" b="1" dirty="0"/>
              <a:t> étape</a:t>
            </a:r>
            <a:r>
              <a:rPr lang="fr-FR" sz="2400" dirty="0"/>
              <a:t> </a:t>
            </a:r>
            <a:r>
              <a:rPr lang="fr-FR" sz="2200" dirty="0"/>
              <a:t>=&gt;  	Configurer le diaporama en mode Borne (Kiosk en anglais)</a:t>
            </a:r>
          </a:p>
          <a:p>
            <a:pPr algn="just"/>
            <a:r>
              <a:rPr lang="fr-FR" sz="2200" dirty="0"/>
              <a:t>		(En mode diaporama, l’élève ne peut pas passer à la diapositive suivante en cliquant sur la 		souris ou en utilisant les flèches ou la barre d’espace. Il ne peut avancer que via les liens 			hypertexte que l’on ajoute)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DA268B5-D728-47C2-9DBF-27C34E06211F}"/>
              </a:ext>
            </a:extLst>
          </p:cNvPr>
          <p:cNvSpPr txBox="1"/>
          <p:nvPr/>
        </p:nvSpPr>
        <p:spPr>
          <a:xfrm>
            <a:off x="0" y="132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Procédure de création d’un diaporama interactif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91A88B-0EC5-419C-B611-E8D611640B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" t="2409" r="1794" b="688"/>
          <a:stretch/>
        </p:blipFill>
        <p:spPr>
          <a:xfrm>
            <a:off x="596347" y="1997897"/>
            <a:ext cx="7751078" cy="445935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1E49BE4-D5ED-4329-92A1-C94C3E9B09A9}"/>
              </a:ext>
            </a:extLst>
          </p:cNvPr>
          <p:cNvSpPr txBox="1"/>
          <p:nvPr/>
        </p:nvSpPr>
        <p:spPr>
          <a:xfrm>
            <a:off x="8481390" y="3442744"/>
            <a:ext cx="35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Diaporama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Configurer le diaporama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Visionné sur une borne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OK</a:t>
            </a:r>
            <a:r>
              <a:rPr lang="fr-FR" sz="2400" dirty="0"/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6B44568-040B-42D2-A464-AEB0034DA9FD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45668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7CBC1D-A009-4353-AB32-E91D96E51E1E}"/>
              </a:ext>
            </a:extLst>
          </p:cNvPr>
          <p:cNvSpPr txBox="1"/>
          <p:nvPr/>
        </p:nvSpPr>
        <p:spPr>
          <a:xfrm>
            <a:off x="0" y="52520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3</a:t>
            </a:r>
            <a:r>
              <a:rPr lang="fr-FR" sz="2400" b="1" baseline="30000" dirty="0"/>
              <a:t>ème</a:t>
            </a:r>
            <a:r>
              <a:rPr lang="fr-FR" sz="2400" b="1" dirty="0"/>
              <a:t> étape</a:t>
            </a:r>
            <a:r>
              <a:rPr lang="fr-FR" sz="2400" dirty="0"/>
              <a:t> </a:t>
            </a:r>
            <a:r>
              <a:rPr lang="fr-FR" sz="2200" dirty="0"/>
              <a:t>=&gt;  	Insérer les liens hypertextes entre les objets et les diapositives associées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DE2560-960D-4A64-8D0E-64BC2CD0D4E4}"/>
              </a:ext>
            </a:extLst>
          </p:cNvPr>
          <p:cNvSpPr txBox="1"/>
          <p:nvPr/>
        </p:nvSpPr>
        <p:spPr>
          <a:xfrm>
            <a:off x="0" y="132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Procédure de création d’un diaporama interactif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153793-D688-4991-9BC8-25BD3B4ABE4B}"/>
              </a:ext>
            </a:extLst>
          </p:cNvPr>
          <p:cNvSpPr txBox="1"/>
          <p:nvPr/>
        </p:nvSpPr>
        <p:spPr>
          <a:xfrm>
            <a:off x="8138600" y="1256008"/>
            <a:ext cx="39208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Sélectionner l’objet (Cliquer dessus)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Insertion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Lien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Insérer un lien</a:t>
            </a:r>
            <a:endParaRPr lang="fr-FR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CF88A56-D50F-4B8A-8EED-FFE7ECDAE490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960DA23-59CC-43E2-8094-872343B516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29"/>
          <a:stretch/>
        </p:blipFill>
        <p:spPr>
          <a:xfrm>
            <a:off x="132522" y="924079"/>
            <a:ext cx="8006078" cy="294835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60E5C9E-6A4E-458F-8E1D-5E3724F6D5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8" t="13970" r="2801" b="4725"/>
          <a:stretch/>
        </p:blipFill>
        <p:spPr>
          <a:xfrm>
            <a:off x="749630" y="3414941"/>
            <a:ext cx="6385783" cy="2832179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5DA8F5FA-AD6C-471F-B3EF-495484C70880}"/>
              </a:ext>
            </a:extLst>
          </p:cNvPr>
          <p:cNvSpPr txBox="1"/>
          <p:nvPr/>
        </p:nvSpPr>
        <p:spPr>
          <a:xfrm>
            <a:off x="7201674" y="3712143"/>
            <a:ext cx="4863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i="1" dirty="0"/>
              <a:t>Dans le fenêtre Insérer un lien hypertexte qui apparait: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Emplacement dans ce document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Choisir la diapositive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i="1" dirty="0"/>
              <a:t>OK</a:t>
            </a:r>
          </a:p>
          <a:p>
            <a:pPr algn="just"/>
            <a:r>
              <a:rPr lang="fr-FR" sz="2400" i="1" dirty="0"/>
              <a:t>Lorsque tous les liens sont faits =&gt; Lancer le diaporama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2705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C4CDD11-1732-4740-B67F-73FF2D8D7F66}"/>
              </a:ext>
            </a:extLst>
          </p:cNvPr>
          <p:cNvSpPr txBox="1"/>
          <p:nvPr/>
        </p:nvSpPr>
        <p:spPr>
          <a:xfrm>
            <a:off x="0" y="425165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 sur les limites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C7A717-6D52-4DBF-881B-2C88A8E744EC}"/>
              </a:ext>
            </a:extLst>
          </p:cNvPr>
          <p:cNvSpPr txBox="1"/>
          <p:nvPr/>
        </p:nvSpPr>
        <p:spPr>
          <a:xfrm>
            <a:off x="258418" y="4744164"/>
            <a:ext cx="11675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mode borne utilisé permet peu de liberté sur le type d’exercices proposé (QCM, Ecrire une réponse, repérer sur une image, annotation de schémas). Il n’y a pas la possibilité de faire des exercices type « glisser-déposer », relier, schématiser…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Au début, faire un diaporama à partir de zéro nécessite un peu de temps.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FE2196E-F0B4-4B6F-9F0A-F3DA2F1EC6DB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 sur les avantages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A8E9B63-2855-42C2-A8C4-18FE89649967}"/>
              </a:ext>
            </a:extLst>
          </p:cNvPr>
          <p:cNvSpPr txBox="1"/>
          <p:nvPr/>
        </p:nvSpPr>
        <p:spPr>
          <a:xfrm>
            <a:off x="258418" y="465507"/>
            <a:ext cx="11675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présentiel: </a:t>
            </a:r>
          </a:p>
          <a:p>
            <a:pPr lvl="1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L’élève peut télécharger le fichier en amont de la séance. Donc, l’activité ne nécessite pas 	de connexion internet au moment de la séance.</a:t>
            </a:r>
          </a:p>
          <a:p>
            <a:pPr lvl="2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Le professeur peut se placer en position d’accompagnateur au côté de l’élève </a:t>
            </a:r>
          </a:p>
          <a:p>
            <a:pPr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Le professeur peut passer plus de temps avec les élèves qui ont des difficultés, les autres 	avancent en autonomie.</a:t>
            </a:r>
          </a:p>
          <a:p>
            <a:pPr algn="just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distanciel: </a:t>
            </a:r>
          </a:p>
          <a:p>
            <a:pPr lvl="1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	- Le temps où l’élève n’est pas en classe virtuelle avec le professeur est optimisé car l’élève 	peut avancer en autonomie (corrigés intégrés, auto-formation via des vidéos/documents 	choisis et fournis avec une chronologie définie).</a:t>
            </a:r>
          </a:p>
          <a:p>
            <a:pPr lvl="1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L’élève peut faire et refaire le diaporama interactif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A16C3C-AE38-4023-919B-8761DB449DA9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390082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6BC5CC7-242C-4060-97F9-6E8EE52F5C83}"/>
              </a:ext>
            </a:extLst>
          </p:cNvPr>
          <p:cNvSpPr txBox="1"/>
          <p:nvPr/>
        </p:nvSpPr>
        <p:spPr>
          <a:xfrm>
            <a:off x="0" y="13252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de l’après-midi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E7BC46A-3FED-49D4-B080-6A79055F20A8}"/>
              </a:ext>
            </a:extLst>
          </p:cNvPr>
          <p:cNvSpPr txBox="1"/>
          <p:nvPr/>
        </p:nvSpPr>
        <p:spPr>
          <a:xfrm>
            <a:off x="384316" y="849820"/>
            <a:ext cx="11807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Nécessité de travailler sur le logiciel PowerPoint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ea typeface="Calibri" panose="020F0502020204030204" pitchFamily="34" charset="0"/>
                <a:cs typeface="Times New Roman" panose="02020603050405020304" pitchFamily="18" charset="0"/>
              </a:rPr>
              <a:t>Présentation rapide (10 min) de quelques exemples de diaporamas interactifs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 en autonomie (1 heure) pour suivre le tutoriel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ea typeface="Calibri" panose="020F0502020204030204" pitchFamily="34" charset="0"/>
                <a:cs typeface="Times New Roman" panose="02020603050405020304" pitchFamily="18" charset="0"/>
              </a:rPr>
              <a:t>Retour sur expérience / Question (15 min)</a:t>
            </a:r>
            <a:endParaRPr lang="fr-F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8">
            <a:extLst>
              <a:ext uri="{FF2B5EF4-FFF2-40B4-BE49-F238E27FC236}">
                <a16:creationId xmlns:a16="http://schemas.microsoft.com/office/drawing/2014/main" id="{FB1CDA8C-B615-49D4-8435-928991250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2246"/>
              </p:ext>
            </p:extLst>
          </p:nvPr>
        </p:nvGraphicFramePr>
        <p:xfrm>
          <a:off x="721139" y="3096785"/>
          <a:ext cx="10749722" cy="326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2435">
                  <a:extLst>
                    <a:ext uri="{9D8B030D-6E8A-4147-A177-3AD203B41FA5}">
                      <a16:colId xmlns:a16="http://schemas.microsoft.com/office/drawing/2014/main" val="2567576741"/>
                    </a:ext>
                  </a:extLst>
                </a:gridCol>
                <a:gridCol w="4797287">
                  <a:extLst>
                    <a:ext uri="{9D8B030D-6E8A-4147-A177-3AD203B41FA5}">
                      <a16:colId xmlns:a16="http://schemas.microsoft.com/office/drawing/2014/main" val="3035033986"/>
                    </a:ext>
                  </a:extLst>
                </a:gridCol>
              </a:tblGrid>
              <a:tr h="1210171">
                <a:tc>
                  <a:txBody>
                    <a:bodyPr/>
                    <a:lstStyle/>
                    <a:p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Lien vers le tutoriel version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https://urlz.fr/edhI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71088"/>
                  </a:ext>
                </a:extLst>
              </a:tr>
              <a:tr h="1113183">
                <a:tc>
                  <a:txBody>
                    <a:bodyPr/>
                    <a:lstStyle/>
                    <a:p>
                      <a:r>
                        <a:rPr lang="fr-FR" sz="2800" b="0" dirty="0">
                          <a:cs typeface="Arial" panose="020B0604020202020204" pitchFamily="34" charset="0"/>
                        </a:rPr>
                        <a:t>Lien vers une vidéo de tutoriel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https://urlz.fr/ecWL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629472"/>
                  </a:ext>
                </a:extLst>
              </a:tr>
              <a:tr h="834705">
                <a:tc>
                  <a:txBody>
                    <a:bodyPr/>
                    <a:lstStyle/>
                    <a:p>
                      <a:r>
                        <a:rPr lang="fr-FR" sz="2800" b="0" dirty="0">
                          <a:cs typeface="Arial" panose="020B0604020202020204" pitchFamily="34" charset="0"/>
                        </a:rPr>
                        <a:t>Lien vers le document PowerPoint pour appliquer le tutoriel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https://urlz.fr/ecTS</a:t>
                      </a:r>
                      <a:endParaRPr lang="fr-FR" sz="2800" b="0" dirty="0"/>
                    </a:p>
                    <a:p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669619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C9B62ABC-FF9B-40B0-960D-B776B88965AE}"/>
              </a:ext>
            </a:extLst>
          </p:cNvPr>
          <p:cNvSpPr txBox="1"/>
          <p:nvPr/>
        </p:nvSpPr>
        <p:spPr>
          <a:xfrm>
            <a:off x="6321287" y="6467061"/>
            <a:ext cx="587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Stéphane Schmucker (Lycée J. Rostand Strasbourg) 11/2020</a:t>
            </a:r>
          </a:p>
        </p:txBody>
      </p:sp>
    </p:spTree>
    <p:extLst>
      <p:ext uri="{BB962C8B-B14F-4D97-AF65-F5344CB8AC3E}">
        <p14:creationId xmlns:p14="http://schemas.microsoft.com/office/powerpoint/2010/main" val="11821794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1014</Words>
  <Application>Microsoft Office PowerPoint</Application>
  <PresentationFormat>Grand écran</PresentationFormat>
  <Paragraphs>124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Schmucker</dc:creator>
  <cp:lastModifiedBy>Stephane Schmucker</cp:lastModifiedBy>
  <cp:revision>38</cp:revision>
  <dcterms:created xsi:type="dcterms:W3CDTF">2018-11-14T21:07:18Z</dcterms:created>
  <dcterms:modified xsi:type="dcterms:W3CDTF">2020-11-11T10:48:28Z</dcterms:modified>
</cp:coreProperties>
</file>