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F18C1-2349-4FFE-B667-8D606284D141}" type="datetimeFigureOut">
              <a:rPr lang="fr-FR" smtClean="0"/>
              <a:t>07/12/2014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601D9-62E7-4A16-9E0C-40D3E6F1EBC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9858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96D9-56A7-4C23-B903-FE21366CCD91}" type="datetime1">
              <a:rPr lang="fr-FR" smtClean="0"/>
              <a:t>07/12/2014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219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8BF8-5FB9-4606-8B52-3520A0A5CA37}" type="datetime1">
              <a:rPr lang="fr-FR" smtClean="0"/>
              <a:t>07/12/2014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081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02D1-1E27-43F4-B2F5-9A0FF05D501C}" type="datetime1">
              <a:rPr lang="fr-FR" smtClean="0"/>
              <a:t>07/12/2014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787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0785-4048-476E-AF35-394F31C1D4A2}" type="datetime1">
              <a:rPr lang="fr-FR" smtClean="0"/>
              <a:t>07/12/2014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46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7FA47-26C7-45D6-A961-C819F7106955}" type="datetime1">
              <a:rPr lang="fr-FR" smtClean="0"/>
              <a:t>07/12/2014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380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4A40-41D1-4A63-B18B-6DA9011A11AD}" type="datetime1">
              <a:rPr lang="fr-FR" smtClean="0"/>
              <a:t>07/12/2014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160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4E65-188D-4612-BE67-7F33FD25FE7F}" type="datetime1">
              <a:rPr lang="fr-FR" smtClean="0"/>
              <a:t>07/12/2014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254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9590-975C-4A46-A3E0-1A15656FC065}" type="datetime1">
              <a:rPr lang="fr-FR" smtClean="0"/>
              <a:t>07/12/2014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256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9D6C-56CE-4E1D-A311-73B0C7789C24}" type="datetime1">
              <a:rPr lang="fr-FR" smtClean="0"/>
              <a:t>07/12/2014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950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424C-2D79-43F2-AFD9-61410224D46B}" type="datetime1">
              <a:rPr lang="fr-FR" smtClean="0"/>
              <a:t>07/12/2014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745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A03B-3598-43E4-A9FB-6B6B3B571624}" type="datetime1">
              <a:rPr lang="fr-FR" smtClean="0"/>
              <a:t>07/12/2014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57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11884-548D-4151-8AAF-19EA18EAA189}" type="datetime1">
              <a:rPr lang="fr-FR" smtClean="0"/>
              <a:t>07/12/2014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D333C-A1ED-4846-BEFF-E20F62FAE6F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87053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7624" y="764704"/>
            <a:ext cx="7772400" cy="1902073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FORMATION </a:t>
            </a:r>
            <a:b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 PAR COMPETENCES</a:t>
            </a:r>
            <a:b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PREMIERES ET TERMINALES ST2S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Objectifs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Mise en œuvre de la grille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Utilisations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Exemples de grilles d’évaluation par compétences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Grille d’évaluation: synthèse sur l’année</a:t>
            </a: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4267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10</a:t>
            </a:fld>
            <a:endParaRPr lang="fr-FR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163752"/>
              </p:ext>
            </p:extLst>
          </p:nvPr>
        </p:nvGraphicFramePr>
        <p:xfrm>
          <a:off x="50800" y="828675"/>
          <a:ext cx="9043988" cy="520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Document" r:id="rId3" imgW="9043978" imgH="5200999" progId="Word.Document.12">
                  <p:embed/>
                </p:oleObj>
              </mc:Choice>
              <mc:Fallback>
                <p:oleObj name="Document" r:id="rId3" imgW="9043978" imgH="520099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" y="828675"/>
                        <a:ext cx="9043988" cy="5200650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4448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11</a:t>
            </a:fld>
            <a:endParaRPr lang="fr-FR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814830"/>
              </p:ext>
            </p:extLst>
          </p:nvPr>
        </p:nvGraphicFramePr>
        <p:xfrm>
          <a:off x="52388" y="1887538"/>
          <a:ext cx="9040812" cy="308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Document" r:id="rId3" imgW="9041458" imgH="3083555" progId="Word.Document.12">
                  <p:embed/>
                </p:oleObj>
              </mc:Choice>
              <mc:Fallback>
                <p:oleObj name="Document" r:id="rId3" imgW="9041458" imgH="30835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388" y="1887538"/>
                        <a:ext cx="9040812" cy="3082925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9386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12</a:t>
            </a:fld>
            <a:endParaRPr lang="fr-FR" dirty="0"/>
          </a:p>
        </p:txBody>
      </p:sp>
      <p:pic>
        <p:nvPicPr>
          <p:cNvPr id="5122" name="Picture 2" descr="F:\Nat\Evaluation par Grilles de compétences\grille évaluation bac septembre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6888" y="-315416"/>
            <a:ext cx="10137776" cy="6994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469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13</a:t>
            </a:fld>
            <a:endParaRPr lang="fr-FR" dirty="0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024247"/>
              </p:ext>
            </p:extLst>
          </p:nvPr>
        </p:nvGraphicFramePr>
        <p:xfrm>
          <a:off x="50800" y="515938"/>
          <a:ext cx="9043988" cy="582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Document" r:id="rId3" imgW="9043978" imgH="5825854" progId="Word.Document.12">
                  <p:embed/>
                </p:oleObj>
              </mc:Choice>
              <mc:Fallback>
                <p:oleObj name="Document" r:id="rId3" imgW="9043978" imgH="582585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" y="515938"/>
                        <a:ext cx="9043988" cy="5826125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482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 Objectifs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Pour l’élève: savoir exactement ce qu’on attend de lui et quel est le niveau attendu pour chaque partie du programme</a:t>
            </a:r>
          </a:p>
          <a:p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Pour l’élève: permettre de s’évaluer dans une compétence donnée avec les trois niveaux « 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Non acquis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» « 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 Cours d’Acquisition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» et « 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Acquis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»</a:t>
            </a:r>
          </a:p>
          <a:p>
            <a:pPr marL="0" indent="0"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Pour le professeur: connaitre le niveau d’ensemble du groupe de travail en comptabilisant le niveau obtenu pour une majorité des élèves 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Pour le professeur: savoir si chaque élève réussit à progresser dans les compétences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attendues: ’’ passer de la couleur rouge au vert’’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4543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2. Supports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Une grille d’évaluation par compétences peut être construite à partir de tous les travaux effectués en groupe ou en classe entière</a:t>
            </a:r>
          </a:p>
          <a:p>
            <a:pPr marL="0" indent="0"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partir de résultats expérimentaux: par exemple sur une exploitation d’une courbe de spirométrie; dessins de l’organisation externe et interne du cœur .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partir de sujets de devoirs surveillés.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partir d’études de documents type bac.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partir de tests de connaissance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5254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3. Mise en œuvre de la grille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Partir du support choisi pour définir les compétences attendues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Faire l’inverse : se choisir des compétences à évaluer et construire le sujet à partir de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celles-ci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Toujours tenir compte du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Niveau attendu dans le programme officiel (1;2;3 ou 4):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ne pas avoir des exigences d’analyse sur des parties du programme en niveau 1 ou 2.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Pour les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devoirs surveillés: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retrouver systématiquement les compétences d’analyse  ;d’exploitation de documents et d’études de cas cliniques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1194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4. Utilisations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Sur tous les types de travaux effectués par les élèves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la suite d’AT: grilles d’évaluation de compétences pour des dessins; des exploitations de courbes ou ECG en 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EXAo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Rendre les comptes rendus corrigés aux élèves accompagnés d’une grille de compétence spécifique qu’ils doivent pouvoir remplir grâce aux annotations du professeur.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Lors de la correction des DS: grille de compétences spécifique remplie par l’élève au moment de la correction 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Pour les DM: le professeur rend chaque DM accompagné d’une grille d’évaluation des compétences «  type » remplie par le professeur et qui permet de mettre une appréciation et pas une note.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96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5. Exemples de grilles d’évaluation par compétences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Grille compétences spécifique à chaque DS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Grille compétences type pour les DM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Grille spécifique pour les AT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Grille type pour les dessins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178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7</a:t>
            </a:fld>
            <a:endParaRPr lang="fr-FR" dirty="0"/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959625"/>
              </p:ext>
            </p:extLst>
          </p:nvPr>
        </p:nvGraphicFramePr>
        <p:xfrm>
          <a:off x="50800" y="581025"/>
          <a:ext cx="9043988" cy="569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3" imgW="9043978" imgH="5697928" progId="Word.Document.12">
                  <p:embed/>
                </p:oleObj>
              </mc:Choice>
              <mc:Fallback>
                <p:oleObj name="Document" r:id="rId3" imgW="9043978" imgH="56979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" y="581025"/>
                        <a:ext cx="9043988" cy="5697538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050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8</a:t>
            </a:fld>
            <a:endParaRPr lang="fr-FR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66730"/>
              </p:ext>
            </p:extLst>
          </p:nvPr>
        </p:nvGraphicFramePr>
        <p:xfrm>
          <a:off x="52388" y="1584325"/>
          <a:ext cx="9040812" cy="368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Document" r:id="rId3" imgW="9041458" imgH="3689311" progId="Word.Document.12">
                  <p:embed/>
                </p:oleObj>
              </mc:Choice>
              <mc:Fallback>
                <p:oleObj name="Document" r:id="rId3" imgW="9041458" imgH="368931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388" y="1584325"/>
                        <a:ext cx="9040812" cy="3689350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4751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33C-A1ED-4846-BEFF-E20F62FAE6F4}" type="slidenum">
              <a:rPr lang="fr-FR" smtClean="0"/>
              <a:t>9</a:t>
            </a:fld>
            <a:endParaRPr lang="fr-FR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842803"/>
              </p:ext>
            </p:extLst>
          </p:nvPr>
        </p:nvGraphicFramePr>
        <p:xfrm>
          <a:off x="50800" y="614363"/>
          <a:ext cx="9043988" cy="563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3" imgW="9043978" imgH="5631263" progId="Word.Document.12">
                  <p:embed/>
                </p:oleObj>
              </mc:Choice>
              <mc:Fallback>
                <p:oleObj name="Document" r:id="rId3" imgW="9043978" imgH="563126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" y="614363"/>
                        <a:ext cx="9043988" cy="5630862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93652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355</Words>
  <Application>Microsoft Office PowerPoint</Application>
  <PresentationFormat>Affichage à l'écran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5" baseType="lpstr">
      <vt:lpstr>Thème Office</vt:lpstr>
      <vt:lpstr>Microsoft Word Document</vt:lpstr>
      <vt:lpstr>FORMATION  EVALUATION PAR COMPETENCES PREMIERES ET TERMINALES ST2S</vt:lpstr>
      <vt:lpstr>1. Objectifs</vt:lpstr>
      <vt:lpstr>2. Supports</vt:lpstr>
      <vt:lpstr>3. Mise en œuvre de la grille</vt:lpstr>
      <vt:lpstr>4. Utilisations</vt:lpstr>
      <vt:lpstr>5. Exemples de grilles d’évaluation par compétences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 EVALUATION PAR COMPETENCES PREMIERES ET TERMINALES ST2S</dc:title>
  <dc:creator>Nat</dc:creator>
  <cp:lastModifiedBy>Nat</cp:lastModifiedBy>
  <cp:revision>39</cp:revision>
  <dcterms:created xsi:type="dcterms:W3CDTF">2014-10-26T10:28:01Z</dcterms:created>
  <dcterms:modified xsi:type="dcterms:W3CDTF">2014-12-07T09:52:40Z</dcterms:modified>
</cp:coreProperties>
</file>