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5" r:id="rId9"/>
    <p:sldId id="264" r:id="rId10"/>
    <p:sldId id="266" r:id="rId11"/>
    <p:sldId id="267" r:id="rId12"/>
    <p:sldId id="268" r:id="rId13"/>
    <p:sldId id="274" r:id="rId14"/>
    <p:sldId id="275" r:id="rId15"/>
    <p:sldId id="276" r:id="rId16"/>
    <p:sldId id="277" r:id="rId17"/>
    <p:sldId id="270" r:id="rId18"/>
    <p:sldId id="271" r:id="rId19"/>
    <p:sldId id="279" r:id="rId20"/>
    <p:sldId id="280" r:id="rId21"/>
    <p:sldId id="272" r:id="rId22"/>
    <p:sldId id="273" r:id="rId23"/>
    <p:sldId id="281" r:id="rId24"/>
    <p:sldId id="283" r:id="rId25"/>
    <p:sldId id="282" r:id="rId26"/>
    <p:sldId id="284" r:id="rId27"/>
    <p:sldId id="285" r:id="rId28"/>
    <p:sldId id="287" r:id="rId29"/>
    <p:sldId id="286" r:id="rId30"/>
    <p:sldId id="288" r:id="rId31"/>
    <p:sldId id="289" r:id="rId32"/>
    <p:sldId id="290" r:id="rId33"/>
    <p:sldId id="291" r:id="rId34"/>
    <p:sldId id="292" r:id="rId3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08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FD505-6D09-4A72-8805-0B20979602D3}" type="datetimeFigureOut">
              <a:rPr lang="fr-FR" smtClean="0"/>
              <a:pPr/>
              <a:t>21/11/2014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B7B51-408F-4A98-9D4C-5BAEDCA08F9B}" type="slidenum">
              <a:rPr lang="fr-FR" smtClean="0"/>
              <a:pPr/>
              <a:t>‹N°›</a:t>
            </a:fld>
            <a:endParaRPr lang="fr-FR"/>
          </a:p>
        </p:txBody>
      </p:sp>
    </p:spTree>
    <p:extLst>
      <p:ext uri="{BB962C8B-B14F-4D97-AF65-F5344CB8AC3E}">
        <p14:creationId xmlns:p14="http://schemas.microsoft.com/office/powerpoint/2010/main" val="403231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Renseigner quand l’élève est prêt » c’est-à-dire repérer</a:t>
            </a:r>
            <a:r>
              <a:rPr lang="fr-FR" baseline="0" dirty="0" smtClean="0"/>
              <a:t> l’acquisition d’une compétence.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a:t>
            </a:r>
            <a:r>
              <a:rPr lang="fr-FR" baseline="0" dirty="0" smtClean="0"/>
              <a:t> corrigé peut être présenté sous cette forme, les cases grisées indiquant la nature des compétences évaluées pour chaque question.</a:t>
            </a:r>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22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NA/EVA/A</a:t>
            </a:r>
            <a:r>
              <a:rPr lang="fr-FR" baseline="0" dirty="0" smtClean="0"/>
              <a:t> à la place de I/A/M pour éviter l’utilisation du terme « Insuffisant » qui peut s’appliquer à un travail d’apprentissage mais qui peut être mal perçu par l’élève pour le résultat d’un travail d’analyse.</a:t>
            </a:r>
          </a:p>
          <a:p>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25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nature des compétences évaluées</a:t>
            </a:r>
            <a:r>
              <a:rPr lang="fr-FR" baseline="0" dirty="0" smtClean="0"/>
              <a:t> et le barème sont indiqués pour chaque question sur le sujet. Ces indications ne sont pas forcément lues par l’élève au moment où il prend connaissance du sujet et est évalué. Elles sont utiles pour l’élève au moment de la correction.</a:t>
            </a:r>
          </a:p>
          <a:p>
            <a:r>
              <a:rPr lang="fr-FR" dirty="0" smtClean="0"/>
              <a:t>La nécessité</a:t>
            </a:r>
            <a:r>
              <a:rPr lang="fr-FR" baseline="0" dirty="0" smtClean="0"/>
              <a:t> d’évaluer toutes les compétences dirige le travail d’élaboration du devoir par le professeur.</a:t>
            </a:r>
          </a:p>
          <a:p>
            <a:r>
              <a:rPr lang="fr-FR" baseline="0" dirty="0" err="1" smtClean="0"/>
              <a:t>Jamel</a:t>
            </a:r>
            <a:r>
              <a:rPr lang="fr-FR" baseline="0" dirty="0" smtClean="0"/>
              <a:t> corrige les compétences une à une et met l’appréciation globale pour chaque compétence au fur et à mesure. Ceci lui évite de préparer une grille d’évaluation visible sur la diapositive  22.</a:t>
            </a:r>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27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Deux évaluations apparaissent : une</a:t>
            </a:r>
            <a:r>
              <a:rPr lang="fr-FR" baseline="0" dirty="0" smtClean="0"/>
              <a:t> note globale obtenue à partir d’un barème chiffré et une lettre pour chaque compétence évaluée. Le résultat de l’évaluation par compétence facilite et enrichit l’appréciation. Elle donne des détails pour mieux comprendre la note obtenue. </a:t>
            </a:r>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28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Seule la compétence C2 peut être évaluée sur ce type de</a:t>
            </a:r>
            <a:r>
              <a:rPr lang="fr-FR" baseline="0" dirty="0" smtClean="0"/>
              <a:t> contrôle</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29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Grille remplie (coloriée) par l’élève au fur et à mesure des évaluations, grille conservée dans le classeur de l’élève, scannée par le professeur lorsqu’il en a besoin.</a:t>
            </a:r>
          </a:p>
          <a:p>
            <a:r>
              <a:rPr lang="fr-FR" baseline="0" dirty="0" smtClean="0"/>
              <a:t>Projet d’exploiter cette grille en AP en période de bilan lors d’entretiens individuels : l’élève utilise la grille pour identifier ses difficultés, évaluer ses progrès et proposer des moyens pour progresser.</a:t>
            </a:r>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32</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67B7B51-408F-4A98-9D4C-5BAEDCA08F9B}" type="slidenum">
              <a:rPr lang="fr-FR" smtClean="0"/>
              <a:pPr/>
              <a:t>34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21/11/2014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21/11/2014</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1526927"/>
            <a:ext cx="7772400" cy="1470025"/>
          </a:xfrm>
          <a:solidFill>
            <a:schemeClr val="accent4">
              <a:lumMod val="20000"/>
              <a:lumOff val="80000"/>
            </a:schemeClr>
          </a:solidFill>
          <a:ln w="31750">
            <a:solidFill>
              <a:srgbClr val="7030A0"/>
            </a:solidFill>
          </a:ln>
        </p:spPr>
        <p:txBody>
          <a:bodyPr/>
          <a:lstStyle/>
          <a:p>
            <a:r>
              <a:rPr lang="fr-FR" b="1" dirty="0" smtClean="0">
                <a:solidFill>
                  <a:srgbClr val="7030A0"/>
                </a:solidFill>
                <a:latin typeface="Arial" panose="020B0604020202020204" pitchFamily="34" charset="0"/>
                <a:cs typeface="Arial" panose="020B0604020202020204" pitchFamily="34" charset="0"/>
              </a:rPr>
              <a:t>Évaluation par compétences</a:t>
            </a:r>
            <a:endParaRPr lang="fr-FR" b="1" dirty="0">
              <a:solidFill>
                <a:srgbClr val="7030A0"/>
              </a:solidFill>
              <a:latin typeface="Arial" panose="020B0604020202020204" pitchFamily="34" charset="0"/>
              <a:cs typeface="Arial" panose="020B0604020202020204" pitchFamily="34" charset="0"/>
            </a:endParaRPr>
          </a:p>
        </p:txBody>
      </p:sp>
      <p:sp>
        <p:nvSpPr>
          <p:cNvPr id="4" name="ZoneTexte 3"/>
          <p:cNvSpPr txBox="1"/>
          <p:nvPr/>
        </p:nvSpPr>
        <p:spPr>
          <a:xfrm>
            <a:off x="251520" y="4049196"/>
            <a:ext cx="8712968" cy="1107996"/>
          </a:xfrm>
          <a:prstGeom prst="rect">
            <a:avLst/>
          </a:prstGeom>
          <a:noFill/>
        </p:spPr>
        <p:txBody>
          <a:bodyPr wrap="square" rtlCol="0">
            <a:spAutoFit/>
          </a:bodyPr>
          <a:lstStyle/>
          <a:p>
            <a:pPr algn="ctr"/>
            <a:r>
              <a:rPr lang="fr-FR" altLang="fr-FR" sz="2800" i="1" dirty="0">
                <a:latin typeface="Arial" panose="020B0604020202020204" pitchFamily="34" charset="0"/>
                <a:cs typeface="Arial" panose="020B0604020202020204" pitchFamily="34" charset="0"/>
              </a:rPr>
              <a:t>« </a:t>
            </a:r>
            <a:r>
              <a:rPr lang="fr-FR" altLang="fr-FR" sz="2800" i="1" dirty="0" smtClean="0">
                <a:latin typeface="Arial" panose="020B0604020202020204" pitchFamily="34" charset="0"/>
                <a:cs typeface="Arial" panose="020B0604020202020204" pitchFamily="34" charset="0"/>
              </a:rPr>
              <a:t>Une </a:t>
            </a:r>
            <a:r>
              <a:rPr lang="fr-FR" altLang="fr-FR" sz="2800" i="1" dirty="0">
                <a:latin typeface="Arial" panose="020B0604020202020204" pitchFamily="34" charset="0"/>
                <a:cs typeface="Arial" panose="020B0604020202020204" pitchFamily="34" charset="0"/>
              </a:rPr>
              <a:t>tête bien faite plutôt qu’une tête bien pleine. </a:t>
            </a:r>
            <a:r>
              <a:rPr lang="fr-FR" altLang="fr-FR" sz="2800" i="1" dirty="0" smtClean="0">
                <a:latin typeface="Arial" panose="020B0604020202020204" pitchFamily="34" charset="0"/>
                <a:cs typeface="Arial" panose="020B0604020202020204" pitchFamily="34" charset="0"/>
              </a:rPr>
              <a:t>»</a:t>
            </a:r>
          </a:p>
          <a:p>
            <a:pPr algn="ctr">
              <a:spcBef>
                <a:spcPts val="2400"/>
              </a:spcBef>
            </a:pPr>
            <a:r>
              <a:rPr lang="fr-FR" b="1" dirty="0" smtClean="0">
                <a:latin typeface="Arial" panose="020B0604020202020204" pitchFamily="34" charset="0"/>
                <a:cs typeface="Arial" panose="020B0604020202020204" pitchFamily="34" charset="0"/>
              </a:rPr>
              <a:t>Michel DE MONTAIGNE</a:t>
            </a:r>
            <a:endParaRPr lang="fr-F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16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2" y="2751063"/>
            <a:ext cx="8784976" cy="1470025"/>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Évaluation par compétences en BPH</a:t>
            </a:r>
            <a:r>
              <a:rPr lang="fr-FR" sz="3600" b="1" dirty="0">
                <a:solidFill>
                  <a:srgbClr val="7030A0"/>
                </a:solidFill>
                <a:latin typeface="Arial" panose="020B0604020202020204" pitchFamily="34" charset="0"/>
                <a:cs typeface="Arial" panose="020B0604020202020204" pitchFamily="34" charset="0"/>
              </a:rPr>
              <a:t> B</a:t>
            </a:r>
            <a:r>
              <a:rPr lang="fr-FR" sz="3600" b="1" dirty="0" smtClean="0">
                <a:solidFill>
                  <a:srgbClr val="7030A0"/>
                </a:solidFill>
                <a:latin typeface="Arial" panose="020B0604020202020204" pitchFamily="34" charset="0"/>
                <a:cs typeface="Arial" panose="020B0604020202020204" pitchFamily="34" charset="0"/>
              </a:rPr>
              <a:t>accalauréat ST2S</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2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636912"/>
            <a:ext cx="7848872" cy="1470025"/>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 Baccalauréat ST2S</a:t>
            </a:r>
            <a:r>
              <a:rPr lang="fr-FR" sz="3600" b="1" dirty="0">
                <a:solidFill>
                  <a:srgbClr val="7030A0"/>
                </a:solidFill>
                <a:latin typeface="Arial" panose="020B0604020202020204" pitchFamily="34" charset="0"/>
                <a:cs typeface="Arial" panose="020B0604020202020204" pitchFamily="34" charset="0"/>
              </a:rPr>
              <a:t> (session 2013)</a:t>
            </a:r>
            <a:r>
              <a:rPr lang="fr-FR" sz="3600" b="1" dirty="0" smtClean="0">
                <a:solidFill>
                  <a:srgbClr val="7030A0"/>
                </a:solidFill>
                <a:latin typeface="Arial" panose="020B0604020202020204" pitchFamily="34" charset="0"/>
                <a:cs typeface="Arial" panose="020B0604020202020204" pitchFamily="34" charset="0"/>
              </a:rPr>
              <a:t/>
            </a:r>
            <a:br>
              <a:rPr lang="fr-FR" sz="3600" b="1" dirty="0" smtClean="0">
                <a:solidFill>
                  <a:srgbClr val="7030A0"/>
                </a:solidFill>
                <a:latin typeface="Arial" panose="020B0604020202020204" pitchFamily="34" charset="0"/>
                <a:cs typeface="Arial" panose="020B0604020202020204" pitchFamily="34" charset="0"/>
              </a:rPr>
            </a:br>
            <a:r>
              <a:rPr lang="fr-FR" sz="3600" b="1" dirty="0" smtClean="0">
                <a:solidFill>
                  <a:srgbClr val="7030A0"/>
                </a:solidFill>
                <a:latin typeface="Arial" panose="020B0604020202020204" pitchFamily="34" charset="0"/>
                <a:cs typeface="Arial" panose="020B0604020202020204" pitchFamily="34" charset="0"/>
              </a:rPr>
              <a:t>Épreuve orale</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17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Grille d’évaluation</a:t>
            </a:r>
            <a:endParaRPr lang="fr-FR" sz="3600" dirty="0"/>
          </a:p>
        </p:txBody>
      </p:sp>
      <p:pic>
        <p:nvPicPr>
          <p:cNvPr id="2071" name="Picture 23"/>
          <p:cNvPicPr>
            <a:picLocks noGrp="1" noChangeAspect="1" noChangeArrowheads="1"/>
          </p:cNvPicPr>
          <p:nvPr>
            <p:ph idx="1"/>
          </p:nvPr>
        </p:nvPicPr>
        <p:blipFill>
          <a:blip r:embed="rId2" cstate="print">
            <a:grayscl/>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55776" y="1090281"/>
            <a:ext cx="4032447" cy="554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53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2071"/>
                                        </p:tgtEl>
                                        <p:attrNameLst>
                                          <p:attrName>style.visibility</p:attrName>
                                        </p:attrNameLst>
                                      </p:cBhvr>
                                      <p:to>
                                        <p:strVal val="visible"/>
                                      </p:to>
                                    </p:set>
                                    <p:animEffect transition="in" filter="fade">
                                      <p:cBhvr>
                                        <p:cTn id="12" dur="1000"/>
                                        <p:tgtEl>
                                          <p:spTgt spid="2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60648"/>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Objectifs</a:t>
            </a:r>
            <a:endParaRPr lang="fr-FR" sz="3600" dirty="0"/>
          </a:p>
        </p:txBody>
      </p:sp>
      <p:sp>
        <p:nvSpPr>
          <p:cNvPr id="3" name="Sous-titre 2"/>
          <p:cNvSpPr>
            <a:spLocks noGrp="1"/>
          </p:cNvSpPr>
          <p:nvPr>
            <p:ph type="subTitle" idx="1"/>
          </p:nvPr>
        </p:nvSpPr>
        <p:spPr>
          <a:xfrm>
            <a:off x="755576" y="2060848"/>
            <a:ext cx="8208912" cy="3456384"/>
          </a:xfrm>
        </p:spPr>
        <p:txBody>
          <a:bodyPr>
            <a:normAutofit/>
          </a:bodyPr>
          <a:lstStyle/>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Tester la nouvelle grille d’évaluation en parallèle de l’évaluation préexistante.</a:t>
            </a:r>
          </a:p>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Comparer les résultats obtenus.</a:t>
            </a:r>
          </a:p>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Faire émerger les points forts et les points faibles de ce type d’évaluation.</a:t>
            </a:r>
            <a:endParaRPr lang="fr-FR"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0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34220"/>
            <a:ext cx="8276456"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Comparaison des résultats obtenus</a:t>
            </a:r>
            <a:endParaRPr lang="fr-FR" sz="3600" dirty="0"/>
          </a:p>
        </p:txBody>
      </p:sp>
      <p:sp>
        <p:nvSpPr>
          <p:cNvPr id="3" name="Sous-titre 2"/>
          <p:cNvSpPr>
            <a:spLocks noGrp="1"/>
          </p:cNvSpPr>
          <p:nvPr>
            <p:ph type="subTitle" idx="1"/>
          </p:nvPr>
        </p:nvSpPr>
        <p:spPr>
          <a:xfrm>
            <a:off x="1259632" y="1340768"/>
            <a:ext cx="6400800" cy="5040560"/>
          </a:xfrm>
        </p:spPr>
        <p:txBody>
          <a:bodyPr/>
          <a:lstStyle/>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625853105"/>
              </p:ext>
            </p:extLst>
          </p:nvPr>
        </p:nvGraphicFramePr>
        <p:xfrm>
          <a:off x="899592" y="1196752"/>
          <a:ext cx="7776866" cy="5130876"/>
        </p:xfrm>
        <a:graphic>
          <a:graphicData uri="http://schemas.openxmlformats.org/drawingml/2006/table">
            <a:tbl>
              <a:tblPr firstRow="1" bandRow="1">
                <a:tableStyleId>{5C22544A-7EE6-4342-B048-85BDC9FD1C3A}</a:tableStyleId>
              </a:tblPr>
              <a:tblGrid>
                <a:gridCol w="1859685"/>
                <a:gridCol w="2676821"/>
                <a:gridCol w="3240360"/>
              </a:tblGrid>
              <a:tr h="792241">
                <a:tc>
                  <a:txBody>
                    <a:bodyPr/>
                    <a:lstStyle/>
                    <a:p>
                      <a:pPr algn="ctr"/>
                      <a:r>
                        <a:rPr lang="fr-FR" dirty="0" smtClean="0"/>
                        <a:t>Candidat s</a:t>
                      </a:r>
                      <a:endParaRPr lang="fr-FR" dirty="0"/>
                    </a:p>
                  </a:txBody>
                  <a:tcPr anchor="ctr"/>
                </a:tc>
                <a:tc>
                  <a:txBody>
                    <a:bodyPr/>
                    <a:lstStyle/>
                    <a:p>
                      <a:pPr algn="ctr"/>
                      <a:r>
                        <a:rPr lang="fr-FR" dirty="0" smtClean="0"/>
                        <a:t>Évaluation préexistante</a:t>
                      </a:r>
                    </a:p>
                    <a:p>
                      <a:pPr algn="ctr">
                        <a:spcBef>
                          <a:spcPts val="600"/>
                        </a:spcBef>
                      </a:pPr>
                      <a:r>
                        <a:rPr lang="fr-FR" dirty="0" smtClean="0"/>
                        <a:t>Note</a:t>
                      </a:r>
                      <a:r>
                        <a:rPr lang="fr-FR" baseline="0" dirty="0" smtClean="0"/>
                        <a:t>  sur  20</a:t>
                      </a:r>
                      <a:endParaRPr lang="fr-FR" dirty="0"/>
                    </a:p>
                  </a:txBody>
                  <a:tcPr anchor="ctr"/>
                </a:tc>
                <a:tc>
                  <a:txBody>
                    <a:bodyPr/>
                    <a:lstStyle/>
                    <a:p>
                      <a:pPr algn="ctr"/>
                      <a:r>
                        <a:rPr lang="fr-FR" dirty="0" smtClean="0"/>
                        <a:t>Évaluation par</a:t>
                      </a:r>
                      <a:r>
                        <a:rPr lang="fr-FR" baseline="0" dirty="0" smtClean="0"/>
                        <a:t> compétences</a:t>
                      </a:r>
                      <a:endParaRPr lang="fr-FR" dirty="0" smtClean="0"/>
                    </a:p>
                    <a:p>
                      <a:pPr algn="ctr">
                        <a:spcBef>
                          <a:spcPts val="600"/>
                        </a:spcBef>
                      </a:pPr>
                      <a:r>
                        <a:rPr lang="fr-FR" dirty="0" smtClean="0"/>
                        <a:t>Note</a:t>
                      </a:r>
                      <a:r>
                        <a:rPr lang="fr-FR" baseline="0" dirty="0" smtClean="0"/>
                        <a:t>  sur  20</a:t>
                      </a:r>
                      <a:endParaRPr lang="fr-FR" dirty="0" smtClean="0"/>
                    </a:p>
                  </a:txBody>
                  <a:tcPr anchor="ctr"/>
                </a:tc>
              </a:tr>
              <a:tr h="619805">
                <a:tc>
                  <a:txBody>
                    <a:bodyPr/>
                    <a:lstStyle/>
                    <a:p>
                      <a:pPr>
                        <a:spcBef>
                          <a:spcPts val="0"/>
                        </a:spcBef>
                      </a:pPr>
                      <a:r>
                        <a:rPr lang="fr-FR" b="1" dirty="0" smtClean="0">
                          <a:latin typeface="Arial" panose="020B0604020202020204" pitchFamily="34" charset="0"/>
                          <a:cs typeface="Arial" panose="020B0604020202020204" pitchFamily="34" charset="0"/>
                        </a:rPr>
                        <a:t>Candidat n°1</a:t>
                      </a:r>
                      <a:endParaRPr lang="fr-FR" b="1" dirty="0">
                        <a:latin typeface="Arial" panose="020B0604020202020204" pitchFamily="34" charset="0"/>
                        <a:cs typeface="Arial" panose="020B0604020202020204" pitchFamily="34" charset="0"/>
                      </a:endParaRPr>
                    </a:p>
                  </a:txBody>
                  <a:tcPr anchor="ctr"/>
                </a:tc>
                <a:tc>
                  <a:txBody>
                    <a:bodyPr/>
                    <a:lstStyle/>
                    <a:p>
                      <a:pPr algn="ctr"/>
                      <a:r>
                        <a:rPr lang="fr-FR" sz="2000" b="1" dirty="0" smtClean="0"/>
                        <a:t>09</a:t>
                      </a:r>
                      <a:endParaRPr lang="fr-FR" sz="2000" b="1" dirty="0"/>
                    </a:p>
                  </a:txBody>
                  <a:tcPr anchor="ctr"/>
                </a:tc>
                <a:tc>
                  <a:txBody>
                    <a:bodyPr/>
                    <a:lstStyle/>
                    <a:p>
                      <a:pPr algn="ctr"/>
                      <a:r>
                        <a:rPr lang="fr-FR" sz="2000" b="1" dirty="0" smtClean="0"/>
                        <a:t>11</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n°2</a:t>
                      </a:r>
                    </a:p>
                  </a:txBody>
                  <a:tcPr anchor="ctr"/>
                </a:tc>
                <a:tc>
                  <a:txBody>
                    <a:bodyPr/>
                    <a:lstStyle/>
                    <a:p>
                      <a:pPr algn="ctr"/>
                      <a:r>
                        <a:rPr lang="fr-FR" sz="2000" b="1" dirty="0" smtClean="0"/>
                        <a:t>10</a:t>
                      </a:r>
                      <a:endParaRPr lang="fr-FR" sz="2000" b="1" dirty="0"/>
                    </a:p>
                  </a:txBody>
                  <a:tcPr anchor="ctr"/>
                </a:tc>
                <a:tc>
                  <a:txBody>
                    <a:bodyPr/>
                    <a:lstStyle/>
                    <a:p>
                      <a:pPr algn="ctr"/>
                      <a:r>
                        <a:rPr lang="fr-FR" sz="2000" b="1" dirty="0" smtClean="0"/>
                        <a:t>11</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n°3</a:t>
                      </a:r>
                    </a:p>
                  </a:txBody>
                  <a:tcPr anchor="ctr"/>
                </a:tc>
                <a:tc>
                  <a:txBody>
                    <a:bodyPr/>
                    <a:lstStyle/>
                    <a:p>
                      <a:pPr algn="ctr"/>
                      <a:r>
                        <a:rPr lang="fr-FR" sz="2000" b="1" dirty="0" smtClean="0"/>
                        <a:t>13</a:t>
                      </a:r>
                      <a:endParaRPr lang="fr-FR" sz="2000" b="1" dirty="0"/>
                    </a:p>
                  </a:txBody>
                  <a:tcPr anchor="ctr"/>
                </a:tc>
                <a:tc>
                  <a:txBody>
                    <a:bodyPr/>
                    <a:lstStyle/>
                    <a:p>
                      <a:pPr algn="ctr"/>
                      <a:r>
                        <a:rPr lang="fr-FR" sz="2000" b="1" dirty="0" smtClean="0"/>
                        <a:t>13</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n°4</a:t>
                      </a:r>
                    </a:p>
                  </a:txBody>
                  <a:tcPr anchor="ctr"/>
                </a:tc>
                <a:tc>
                  <a:txBody>
                    <a:bodyPr/>
                    <a:lstStyle/>
                    <a:p>
                      <a:pPr algn="ctr"/>
                      <a:r>
                        <a:rPr lang="fr-FR" sz="2000" b="1" dirty="0" smtClean="0"/>
                        <a:t>13</a:t>
                      </a:r>
                      <a:endParaRPr lang="fr-FR" sz="2000" b="1" dirty="0"/>
                    </a:p>
                  </a:txBody>
                  <a:tcPr anchor="ctr"/>
                </a:tc>
                <a:tc>
                  <a:txBody>
                    <a:bodyPr/>
                    <a:lstStyle/>
                    <a:p>
                      <a:pPr algn="ctr"/>
                      <a:r>
                        <a:rPr lang="fr-FR" sz="2000" b="1" dirty="0" smtClean="0"/>
                        <a:t>14</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n°5</a:t>
                      </a:r>
                    </a:p>
                  </a:txBody>
                  <a:tcPr anchor="ctr"/>
                </a:tc>
                <a:tc>
                  <a:txBody>
                    <a:bodyPr/>
                    <a:lstStyle/>
                    <a:p>
                      <a:pPr algn="ctr"/>
                      <a:r>
                        <a:rPr lang="fr-FR" sz="2000" b="1" dirty="0" smtClean="0"/>
                        <a:t>12</a:t>
                      </a:r>
                      <a:endParaRPr lang="fr-FR" sz="2000" b="1" dirty="0"/>
                    </a:p>
                  </a:txBody>
                  <a:tcPr anchor="ctr"/>
                </a:tc>
                <a:tc>
                  <a:txBody>
                    <a:bodyPr/>
                    <a:lstStyle/>
                    <a:p>
                      <a:pPr algn="ctr"/>
                      <a:r>
                        <a:rPr lang="fr-FR" sz="2000" b="1" dirty="0" smtClean="0"/>
                        <a:t>12</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n°6</a:t>
                      </a:r>
                    </a:p>
                  </a:txBody>
                  <a:tcPr anchor="ctr"/>
                </a:tc>
                <a:tc>
                  <a:txBody>
                    <a:bodyPr/>
                    <a:lstStyle/>
                    <a:p>
                      <a:pPr algn="ctr"/>
                      <a:r>
                        <a:rPr lang="fr-FR" b="1" dirty="0" smtClean="0"/>
                        <a:t>07</a:t>
                      </a:r>
                      <a:endParaRPr lang="fr-FR" b="1" dirty="0"/>
                    </a:p>
                  </a:txBody>
                  <a:tcPr anchor="ctr"/>
                </a:tc>
                <a:tc>
                  <a:txBody>
                    <a:bodyPr/>
                    <a:lstStyle/>
                    <a:p>
                      <a:pPr algn="ctr"/>
                      <a:r>
                        <a:rPr lang="fr-FR" sz="2000" b="1" dirty="0" smtClean="0"/>
                        <a:t>09</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n°7</a:t>
                      </a:r>
                    </a:p>
                  </a:txBody>
                  <a:tcPr anchor="ctr"/>
                </a:tc>
                <a:tc>
                  <a:txBody>
                    <a:bodyPr/>
                    <a:lstStyle/>
                    <a:p>
                      <a:pPr algn="ctr"/>
                      <a:r>
                        <a:rPr lang="fr-FR" sz="2000" b="1" dirty="0" smtClean="0"/>
                        <a:t>13</a:t>
                      </a:r>
                      <a:endParaRPr lang="fr-FR" sz="2000" b="1" dirty="0"/>
                    </a:p>
                  </a:txBody>
                  <a:tcPr anchor="ctr"/>
                </a:tc>
                <a:tc>
                  <a:txBody>
                    <a:bodyPr/>
                    <a:lstStyle/>
                    <a:p>
                      <a:pPr algn="ctr"/>
                      <a:r>
                        <a:rPr lang="fr-FR" sz="2000" b="1" dirty="0" smtClean="0"/>
                        <a:t>14</a:t>
                      </a:r>
                      <a:endParaRPr lang="fr-FR" sz="2000" b="1" dirty="0"/>
                    </a:p>
                  </a:txBody>
                  <a:tcPr anchor="ctr"/>
                </a:tc>
              </a:tr>
            </a:tbl>
          </a:graphicData>
        </a:graphic>
      </p:graphicFrame>
    </p:spTree>
    <p:extLst>
      <p:ext uri="{BB962C8B-B14F-4D97-AF65-F5344CB8AC3E}">
        <p14:creationId xmlns:p14="http://schemas.microsoft.com/office/powerpoint/2010/main" val="12417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0822"/>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Bilan</a:t>
            </a:r>
            <a:endParaRPr lang="fr-FR" sz="3600" dirty="0"/>
          </a:p>
        </p:txBody>
      </p:sp>
      <p:sp>
        <p:nvSpPr>
          <p:cNvPr id="3" name="Sous-titre 2"/>
          <p:cNvSpPr>
            <a:spLocks noGrp="1"/>
          </p:cNvSpPr>
          <p:nvPr>
            <p:ph type="subTitle" idx="1"/>
          </p:nvPr>
        </p:nvSpPr>
        <p:spPr>
          <a:xfrm>
            <a:off x="683568" y="1916832"/>
            <a:ext cx="7992888" cy="3384376"/>
          </a:xfrm>
        </p:spPr>
        <p:txBody>
          <a:bodyPr/>
          <a:lstStyle/>
          <a:p>
            <a:pPr algn="l"/>
            <a:r>
              <a:rPr lang="fr-FR" sz="2800" dirty="0" smtClean="0">
                <a:solidFill>
                  <a:schemeClr val="tx1"/>
                </a:solidFill>
                <a:latin typeface="Arial" panose="020B0604020202020204" pitchFamily="34" charset="0"/>
                <a:cs typeface="Arial" panose="020B0604020202020204" pitchFamily="34" charset="0"/>
              </a:rPr>
              <a:t>• Résultats qui semblent dans l’ensemble </a:t>
            </a:r>
            <a:r>
              <a:rPr lang="fr-FR" sz="2800" b="1" dirty="0" smtClean="0">
                <a:solidFill>
                  <a:schemeClr val="tx1"/>
                </a:solidFill>
                <a:latin typeface="Arial" panose="020B0604020202020204" pitchFamily="34" charset="0"/>
                <a:cs typeface="Arial" panose="020B0604020202020204" pitchFamily="34" charset="0"/>
              </a:rPr>
              <a:t>plutôt cohérents</a:t>
            </a:r>
            <a:r>
              <a:rPr lang="fr-FR" sz="2800" dirty="0" smtClean="0">
                <a:solidFill>
                  <a:schemeClr val="tx1"/>
                </a:solidFill>
                <a:latin typeface="Arial" panose="020B0604020202020204" pitchFamily="34" charset="0"/>
                <a:cs typeface="Arial" panose="020B0604020202020204" pitchFamily="34" charset="0"/>
              </a:rPr>
              <a:t> avec </a:t>
            </a:r>
            <a:r>
              <a:rPr lang="fr-FR" sz="2800" b="1" dirty="0" smtClean="0">
                <a:solidFill>
                  <a:schemeClr val="tx1"/>
                </a:solidFill>
                <a:latin typeface="Arial" panose="020B0604020202020204" pitchFamily="34" charset="0"/>
                <a:cs typeface="Arial" panose="020B0604020202020204" pitchFamily="34" charset="0"/>
              </a:rPr>
              <a:t>un écart de +/-  2 points </a:t>
            </a:r>
            <a:r>
              <a:rPr lang="fr-FR" sz="2800" dirty="0" smtClean="0">
                <a:solidFill>
                  <a:schemeClr val="tx1"/>
                </a:solidFill>
                <a:latin typeface="Arial" panose="020B0604020202020204" pitchFamily="34" charset="0"/>
                <a:cs typeface="Arial" panose="020B0604020202020204" pitchFamily="34" charset="0"/>
              </a:rPr>
              <a:t>sur certaines notes.</a:t>
            </a:r>
          </a:p>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L’évaluation par compétences semble </a:t>
            </a:r>
            <a:r>
              <a:rPr lang="fr-FR" sz="2800" b="1" dirty="0" smtClean="0">
                <a:solidFill>
                  <a:schemeClr val="tx1"/>
                </a:solidFill>
                <a:latin typeface="Arial" panose="020B0604020202020204" pitchFamily="34" charset="0"/>
                <a:cs typeface="Arial" panose="020B0604020202020204" pitchFamily="34" charset="0"/>
              </a:rPr>
              <a:t>plutôt favorable à l’élève</a:t>
            </a:r>
            <a:r>
              <a:rPr lang="fr-FR" sz="2800" dirty="0" smtClean="0">
                <a:solidFill>
                  <a:schemeClr val="tx1"/>
                </a:solidFill>
                <a:latin typeface="Arial" panose="020B0604020202020204" pitchFamily="34" charset="0"/>
                <a:cs typeface="Arial" panose="020B0604020202020204" pitchFamily="34" charset="0"/>
              </a:rPr>
              <a:t>.</a:t>
            </a:r>
          </a:p>
          <a:p>
            <a:pPr algn="l"/>
            <a:endParaRPr lang="fr-FR" dirty="0">
              <a:solidFill>
                <a:schemeClr val="tx1"/>
              </a:solidFill>
            </a:endParaRPr>
          </a:p>
        </p:txBody>
      </p:sp>
    </p:spTree>
    <p:extLst>
      <p:ext uri="{BB962C8B-B14F-4D97-AF65-F5344CB8AC3E}">
        <p14:creationId xmlns:p14="http://schemas.microsoft.com/office/powerpoint/2010/main" val="230893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7544" y="404664"/>
            <a:ext cx="8496944" cy="5832648"/>
          </a:xfrm>
        </p:spPr>
        <p:txBody>
          <a:bodyPr>
            <a:normAutofit/>
          </a:bodyPr>
          <a:lstStyle/>
          <a:p>
            <a:pPr algn="l"/>
            <a:r>
              <a:rPr lang="fr-FR" sz="2800" b="1" dirty="0" smtClean="0">
                <a:solidFill>
                  <a:schemeClr val="tx1"/>
                </a:solidFill>
                <a:latin typeface="Arial" panose="020B0604020202020204" pitchFamily="34" charset="0"/>
                <a:cs typeface="Arial" panose="020B0604020202020204" pitchFamily="34" charset="0"/>
              </a:rPr>
              <a:t>• </a:t>
            </a:r>
            <a:r>
              <a:rPr lang="fr-FR" sz="2800" b="1" u="sng" dirty="0" smtClean="0">
                <a:solidFill>
                  <a:schemeClr val="tx1"/>
                </a:solidFill>
                <a:latin typeface="Arial" panose="020B0604020202020204" pitchFamily="34" charset="0"/>
                <a:cs typeface="Arial" panose="020B0604020202020204" pitchFamily="34" charset="0"/>
              </a:rPr>
              <a:t>Points faibles </a:t>
            </a:r>
          </a:p>
          <a:p>
            <a:pPr algn="l"/>
            <a:r>
              <a:rPr lang="fr-FR" sz="2800" dirty="0" smtClean="0">
                <a:solidFill>
                  <a:schemeClr val="tx1"/>
                </a:solidFill>
                <a:latin typeface="Arial" panose="020B0604020202020204" pitchFamily="34" charset="0"/>
                <a:cs typeface="Arial" panose="020B0604020202020204" pitchFamily="34" charset="0"/>
              </a:rPr>
              <a:t>- Grille d’évaluation qui </a:t>
            </a:r>
            <a:r>
              <a:rPr lang="fr-FR" sz="2800" b="1" dirty="0" smtClean="0">
                <a:solidFill>
                  <a:schemeClr val="tx1"/>
                </a:solidFill>
                <a:latin typeface="Arial" panose="020B0604020202020204" pitchFamily="34" charset="0"/>
                <a:cs typeface="Arial" panose="020B0604020202020204" pitchFamily="34" charset="0"/>
              </a:rPr>
              <a:t>nécessite un temps de familiarisation</a:t>
            </a:r>
            <a:r>
              <a:rPr lang="fr-FR" sz="2800" dirty="0" smtClean="0">
                <a:solidFill>
                  <a:schemeClr val="tx1"/>
                </a:solidFill>
                <a:latin typeface="Arial" panose="020B0604020202020204" pitchFamily="34" charset="0"/>
                <a:cs typeface="Arial" panose="020B0604020202020204" pitchFamily="34" charset="0"/>
              </a:rPr>
              <a:t>.</a:t>
            </a:r>
          </a:p>
          <a:p>
            <a:pPr algn="l">
              <a:buFontTx/>
              <a:buChar char="-"/>
            </a:pPr>
            <a:r>
              <a:rPr lang="fr-FR" sz="2800" dirty="0" smtClean="0">
                <a:solidFill>
                  <a:schemeClr val="tx1"/>
                </a:solidFill>
                <a:latin typeface="Arial" panose="020B0604020202020204" pitchFamily="34" charset="0"/>
                <a:cs typeface="Arial" panose="020B0604020202020204" pitchFamily="34" charset="0"/>
              </a:rPr>
              <a:t> Difficultés parfois pour </a:t>
            </a:r>
            <a:r>
              <a:rPr lang="fr-FR" sz="2800" b="1" dirty="0" smtClean="0">
                <a:solidFill>
                  <a:schemeClr val="tx1"/>
                </a:solidFill>
                <a:latin typeface="Arial" panose="020B0604020202020204" pitchFamily="34" charset="0"/>
                <a:cs typeface="Arial" panose="020B0604020202020204" pitchFamily="34" charset="0"/>
              </a:rPr>
              <a:t>cerner le niveau de maîtrise de la compétence</a:t>
            </a:r>
            <a:r>
              <a:rPr lang="fr-FR" sz="2800" dirty="0" smtClean="0">
                <a:solidFill>
                  <a:schemeClr val="tx1"/>
                </a:solidFill>
                <a:latin typeface="Arial" panose="020B0604020202020204" pitchFamily="34" charset="0"/>
                <a:cs typeface="Arial" panose="020B0604020202020204" pitchFamily="34" charset="0"/>
              </a:rPr>
              <a:t>.</a:t>
            </a:r>
          </a:p>
          <a:p>
            <a:pPr algn="l">
              <a:spcBef>
                <a:spcPts val="3000"/>
              </a:spcBef>
            </a:pPr>
            <a:r>
              <a:rPr lang="fr-FR" sz="2800" b="1" dirty="0" smtClean="0">
                <a:solidFill>
                  <a:schemeClr val="tx1"/>
                </a:solidFill>
                <a:latin typeface="Arial" panose="020B0604020202020204" pitchFamily="34" charset="0"/>
                <a:cs typeface="Arial" panose="020B0604020202020204" pitchFamily="34" charset="0"/>
              </a:rPr>
              <a:t>• </a:t>
            </a:r>
            <a:r>
              <a:rPr lang="fr-FR" sz="2800" b="1" u="sng" dirty="0">
                <a:solidFill>
                  <a:schemeClr val="tx1"/>
                </a:solidFill>
                <a:latin typeface="Arial" panose="020B0604020202020204" pitchFamily="34" charset="0"/>
                <a:cs typeface="Arial" panose="020B0604020202020204" pitchFamily="34" charset="0"/>
              </a:rPr>
              <a:t>Points </a:t>
            </a:r>
            <a:r>
              <a:rPr lang="fr-FR" sz="2800" b="1" u="sng" dirty="0" smtClean="0">
                <a:solidFill>
                  <a:schemeClr val="tx1"/>
                </a:solidFill>
                <a:latin typeface="Arial" panose="020B0604020202020204" pitchFamily="34" charset="0"/>
                <a:cs typeface="Arial" panose="020B0604020202020204" pitchFamily="34" charset="0"/>
              </a:rPr>
              <a:t>forts </a:t>
            </a:r>
            <a:endParaRPr lang="fr-FR" sz="2800" b="1" u="sng" dirty="0">
              <a:solidFill>
                <a:schemeClr val="tx1"/>
              </a:solidFill>
              <a:latin typeface="Arial" panose="020B0604020202020204" pitchFamily="34" charset="0"/>
              <a:cs typeface="Arial" panose="020B0604020202020204" pitchFamily="34" charset="0"/>
            </a:endParaRPr>
          </a:p>
          <a:p>
            <a:pPr algn="l"/>
            <a:r>
              <a:rPr lang="fr-FR" sz="2800" dirty="0" smtClean="0">
                <a:solidFill>
                  <a:schemeClr val="tx1"/>
                </a:solidFill>
                <a:latin typeface="Arial" panose="020B0604020202020204" pitchFamily="34" charset="0"/>
                <a:cs typeface="Arial" panose="020B0604020202020204" pitchFamily="34" charset="0"/>
              </a:rPr>
              <a:t>- </a:t>
            </a:r>
            <a:r>
              <a:rPr lang="fr-FR" sz="2800" b="1" dirty="0" smtClean="0">
                <a:solidFill>
                  <a:schemeClr val="tx1"/>
                </a:solidFill>
                <a:latin typeface="Arial" panose="020B0604020202020204" pitchFamily="34" charset="0"/>
                <a:cs typeface="Arial" panose="020B0604020202020204" pitchFamily="34" charset="0"/>
              </a:rPr>
              <a:t>Évaluation rapide </a:t>
            </a:r>
            <a:r>
              <a:rPr lang="fr-FR" sz="2800" dirty="0" smtClean="0">
                <a:solidFill>
                  <a:schemeClr val="tx1"/>
                </a:solidFill>
                <a:latin typeface="Arial" panose="020B0604020202020204" pitchFamily="34" charset="0"/>
                <a:cs typeface="Arial" panose="020B0604020202020204" pitchFamily="34" charset="0"/>
              </a:rPr>
              <a:t>des candidats après familiarisation avec la grille.</a:t>
            </a:r>
          </a:p>
          <a:p>
            <a:pPr algn="l"/>
            <a:r>
              <a:rPr lang="fr-FR" sz="2800" dirty="0" smtClean="0">
                <a:solidFill>
                  <a:schemeClr val="tx1"/>
                </a:solidFill>
                <a:latin typeface="Arial" panose="020B0604020202020204" pitchFamily="34" charset="0"/>
                <a:cs typeface="Arial" panose="020B0604020202020204" pitchFamily="34" charset="0"/>
              </a:rPr>
              <a:t>- Facilite </a:t>
            </a:r>
            <a:r>
              <a:rPr lang="fr-FR" sz="2800" b="1" dirty="0" smtClean="0">
                <a:solidFill>
                  <a:schemeClr val="tx1"/>
                </a:solidFill>
                <a:latin typeface="Arial" panose="020B0604020202020204" pitchFamily="34" charset="0"/>
                <a:cs typeface="Arial" panose="020B0604020202020204" pitchFamily="34" charset="0"/>
              </a:rPr>
              <a:t>la rédaction de l’appréciation générale </a:t>
            </a:r>
            <a:r>
              <a:rPr lang="fr-FR" sz="2800" dirty="0" smtClean="0">
                <a:solidFill>
                  <a:schemeClr val="tx1"/>
                </a:solidFill>
                <a:latin typeface="Arial" panose="020B0604020202020204" pitchFamily="34" charset="0"/>
                <a:cs typeface="Arial" panose="020B0604020202020204" pitchFamily="34" charset="0"/>
              </a:rPr>
              <a:t>du candidat.</a:t>
            </a:r>
            <a:endParaRPr lang="fr-FR"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2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0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636912"/>
            <a:ext cx="7848872" cy="1470025"/>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 Baccalauréat ST2S</a:t>
            </a:r>
            <a:r>
              <a:rPr lang="fr-FR" sz="3600" b="1" dirty="0">
                <a:solidFill>
                  <a:srgbClr val="7030A0"/>
                </a:solidFill>
                <a:latin typeface="Arial" panose="020B0604020202020204" pitchFamily="34" charset="0"/>
                <a:cs typeface="Arial" panose="020B0604020202020204" pitchFamily="34" charset="0"/>
              </a:rPr>
              <a:t> (session </a:t>
            </a:r>
            <a:r>
              <a:rPr lang="fr-FR" sz="3600" b="1" dirty="0" smtClean="0">
                <a:solidFill>
                  <a:srgbClr val="7030A0"/>
                </a:solidFill>
                <a:latin typeface="Arial" panose="020B0604020202020204" pitchFamily="34" charset="0"/>
                <a:cs typeface="Arial" panose="020B0604020202020204" pitchFamily="34" charset="0"/>
              </a:rPr>
              <a:t>2014)</a:t>
            </a:r>
            <a:br>
              <a:rPr lang="fr-FR" sz="3600" b="1" dirty="0" smtClean="0">
                <a:solidFill>
                  <a:srgbClr val="7030A0"/>
                </a:solidFill>
                <a:latin typeface="Arial" panose="020B0604020202020204" pitchFamily="34" charset="0"/>
                <a:cs typeface="Arial" panose="020B0604020202020204" pitchFamily="34" charset="0"/>
              </a:rPr>
            </a:br>
            <a:r>
              <a:rPr lang="fr-FR" sz="3600" b="1" dirty="0" smtClean="0">
                <a:solidFill>
                  <a:srgbClr val="7030A0"/>
                </a:solidFill>
                <a:latin typeface="Arial" panose="020B0604020202020204" pitchFamily="34" charset="0"/>
                <a:cs typeface="Arial" panose="020B0604020202020204" pitchFamily="34" charset="0"/>
              </a:rPr>
              <a:t>Épreuve orale</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6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Grille d’évaluation</a:t>
            </a:r>
            <a:endParaRPr lang="fr-FR" sz="3600" dirty="0"/>
          </a:p>
        </p:txBody>
      </p:sp>
      <p:pic>
        <p:nvPicPr>
          <p:cNvPr id="3074" name="Picture 2"/>
          <p:cNvPicPr>
            <a:picLocks noGrp="1" noChangeAspect="1" noChangeArrowheads="1"/>
          </p:cNvPicPr>
          <p:nvPr>
            <p:ph idx="1"/>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665"/>
          <a:stretch/>
        </p:blipFill>
        <p:spPr bwMode="auto">
          <a:xfrm>
            <a:off x="683568" y="1085976"/>
            <a:ext cx="7992888" cy="5656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614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34220"/>
            <a:ext cx="8276456" cy="1470025"/>
          </a:xfrm>
        </p:spPr>
        <p:txBody>
          <a:bodyPr>
            <a:normAutofit/>
          </a:bodyPr>
          <a:lstStyle/>
          <a:p>
            <a:r>
              <a:rPr lang="fr-FR" sz="3600" b="1" u="sng" dirty="0">
                <a:solidFill>
                  <a:srgbClr val="7030A0"/>
                </a:solidFill>
                <a:latin typeface="Arial" panose="020B0604020202020204" pitchFamily="34" charset="0"/>
                <a:cs typeface="Arial" panose="020B0604020202020204" pitchFamily="34" charset="0"/>
              </a:rPr>
              <a:t>R</a:t>
            </a:r>
            <a:r>
              <a:rPr lang="fr-FR" sz="3600" b="1" u="sng" dirty="0" smtClean="0">
                <a:solidFill>
                  <a:srgbClr val="7030A0"/>
                </a:solidFill>
                <a:latin typeface="Arial" panose="020B0604020202020204" pitchFamily="34" charset="0"/>
                <a:cs typeface="Arial" panose="020B0604020202020204" pitchFamily="34" charset="0"/>
              </a:rPr>
              <a:t>ésultats obtenus</a:t>
            </a:r>
            <a:endParaRPr lang="fr-FR" sz="3600" dirty="0"/>
          </a:p>
        </p:txBody>
      </p:sp>
      <p:graphicFrame>
        <p:nvGraphicFramePr>
          <p:cNvPr id="4" name="Tableau 3"/>
          <p:cNvGraphicFramePr>
            <a:graphicFrameLocks noGrp="1"/>
          </p:cNvGraphicFramePr>
          <p:nvPr>
            <p:extLst>
              <p:ext uri="{D42A27DB-BD31-4B8C-83A1-F6EECF244321}">
                <p14:modId xmlns:p14="http://schemas.microsoft.com/office/powerpoint/2010/main" val="1992637750"/>
              </p:ext>
            </p:extLst>
          </p:nvPr>
        </p:nvGraphicFramePr>
        <p:xfrm>
          <a:off x="2064243" y="1268760"/>
          <a:ext cx="5100045" cy="5130876"/>
        </p:xfrm>
        <a:graphic>
          <a:graphicData uri="http://schemas.openxmlformats.org/drawingml/2006/table">
            <a:tbl>
              <a:tblPr firstRow="1" bandRow="1">
                <a:tableStyleId>{5C22544A-7EE6-4342-B048-85BDC9FD1C3A}</a:tableStyleId>
              </a:tblPr>
              <a:tblGrid>
                <a:gridCol w="1859685"/>
                <a:gridCol w="3240360"/>
              </a:tblGrid>
              <a:tr h="792241">
                <a:tc>
                  <a:txBody>
                    <a:bodyPr/>
                    <a:lstStyle/>
                    <a:p>
                      <a:pPr algn="ctr"/>
                      <a:r>
                        <a:rPr lang="fr-FR" dirty="0" smtClean="0"/>
                        <a:t>Candidat s</a:t>
                      </a:r>
                      <a:endParaRPr lang="fr-FR" dirty="0"/>
                    </a:p>
                  </a:txBody>
                  <a:tcPr anchor="ctr"/>
                </a:tc>
                <a:tc>
                  <a:txBody>
                    <a:bodyPr/>
                    <a:lstStyle/>
                    <a:p>
                      <a:pPr algn="ctr"/>
                      <a:r>
                        <a:rPr lang="fr-FR" dirty="0" smtClean="0"/>
                        <a:t>Évaluation par</a:t>
                      </a:r>
                      <a:r>
                        <a:rPr lang="fr-FR" baseline="0" dirty="0" smtClean="0"/>
                        <a:t> compétences</a:t>
                      </a:r>
                      <a:endParaRPr lang="fr-FR" dirty="0" smtClean="0"/>
                    </a:p>
                    <a:p>
                      <a:pPr algn="ctr">
                        <a:spcBef>
                          <a:spcPts val="600"/>
                        </a:spcBef>
                      </a:pPr>
                      <a:r>
                        <a:rPr lang="fr-FR" dirty="0" smtClean="0"/>
                        <a:t>Note</a:t>
                      </a:r>
                      <a:r>
                        <a:rPr lang="fr-FR" baseline="0" dirty="0" smtClean="0"/>
                        <a:t>  sur  20</a:t>
                      </a:r>
                      <a:endParaRPr lang="fr-FR" dirty="0" smtClean="0"/>
                    </a:p>
                  </a:txBody>
                  <a:tcPr anchor="ctr"/>
                </a:tc>
              </a:tr>
              <a:tr h="619805">
                <a:tc>
                  <a:txBody>
                    <a:bodyPr/>
                    <a:lstStyle/>
                    <a:p>
                      <a:pPr algn="l">
                        <a:spcBef>
                          <a:spcPts val="0"/>
                        </a:spcBef>
                      </a:pPr>
                      <a:r>
                        <a:rPr lang="fr-FR" b="1" dirty="0" smtClean="0">
                          <a:latin typeface="Arial" panose="020B0604020202020204" pitchFamily="34" charset="0"/>
                          <a:cs typeface="Arial" panose="020B0604020202020204" pitchFamily="34" charset="0"/>
                        </a:rPr>
                        <a:t>Candidat n°1</a:t>
                      </a:r>
                      <a:endParaRPr lang="fr-FR" b="1" dirty="0">
                        <a:latin typeface="Arial" panose="020B0604020202020204" pitchFamily="34" charset="0"/>
                        <a:cs typeface="Arial" panose="020B0604020202020204" pitchFamily="34" charset="0"/>
                      </a:endParaRPr>
                    </a:p>
                  </a:txBody>
                  <a:tcPr anchor="ctr"/>
                </a:tc>
                <a:tc>
                  <a:txBody>
                    <a:bodyPr/>
                    <a:lstStyle/>
                    <a:p>
                      <a:pPr algn="ctr"/>
                      <a:r>
                        <a:rPr lang="fr-FR" sz="2000" b="1" dirty="0" smtClean="0"/>
                        <a:t>11</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n°2</a:t>
                      </a:r>
                    </a:p>
                  </a:txBody>
                  <a:tcPr anchor="ctr"/>
                </a:tc>
                <a:tc>
                  <a:txBody>
                    <a:bodyPr/>
                    <a:lstStyle/>
                    <a:p>
                      <a:pPr algn="ctr"/>
                      <a:r>
                        <a:rPr lang="fr-FR" sz="2000" b="1" dirty="0" smtClean="0"/>
                        <a:t>09</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n°3</a:t>
                      </a:r>
                    </a:p>
                  </a:txBody>
                  <a:tcPr anchor="ctr"/>
                </a:tc>
                <a:tc>
                  <a:txBody>
                    <a:bodyPr/>
                    <a:lstStyle/>
                    <a:p>
                      <a:pPr algn="ctr"/>
                      <a:r>
                        <a:rPr lang="fr-FR" sz="2000" b="1" dirty="0" smtClean="0"/>
                        <a:t>16</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n°4</a:t>
                      </a:r>
                    </a:p>
                  </a:txBody>
                  <a:tcPr anchor="ctr"/>
                </a:tc>
                <a:tc>
                  <a:txBody>
                    <a:bodyPr/>
                    <a:lstStyle/>
                    <a:p>
                      <a:pPr algn="ctr"/>
                      <a:r>
                        <a:rPr lang="fr-FR" sz="2000" b="1" dirty="0" smtClean="0"/>
                        <a:t>12</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n°5</a:t>
                      </a:r>
                    </a:p>
                  </a:txBody>
                  <a:tcPr anchor="ctr"/>
                </a:tc>
                <a:tc>
                  <a:txBody>
                    <a:bodyPr/>
                    <a:lstStyle/>
                    <a:p>
                      <a:pPr algn="ctr"/>
                      <a:r>
                        <a:rPr lang="fr-FR" sz="2000" b="1" dirty="0" smtClean="0"/>
                        <a:t>06</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n°6</a:t>
                      </a:r>
                    </a:p>
                  </a:txBody>
                  <a:tcPr anchor="ctr"/>
                </a:tc>
                <a:tc>
                  <a:txBody>
                    <a:bodyPr/>
                    <a:lstStyle/>
                    <a:p>
                      <a:pPr algn="ctr"/>
                      <a:r>
                        <a:rPr lang="fr-FR" sz="2000" b="1" dirty="0" smtClean="0"/>
                        <a:t>10</a:t>
                      </a:r>
                      <a:endParaRPr lang="fr-FR" sz="2000" b="1" dirty="0"/>
                    </a:p>
                  </a:txBody>
                  <a:tcPr anchor="ctr"/>
                </a:tc>
              </a:tr>
              <a:tr h="619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latin typeface="Arial" panose="020B0604020202020204" pitchFamily="34" charset="0"/>
                          <a:cs typeface="Arial" panose="020B0604020202020204" pitchFamily="34" charset="0"/>
                        </a:rPr>
                        <a:t>Candidat n°7</a:t>
                      </a:r>
                    </a:p>
                  </a:txBody>
                  <a:tcPr anchor="ctr"/>
                </a:tc>
                <a:tc>
                  <a:txBody>
                    <a:bodyPr/>
                    <a:lstStyle/>
                    <a:p>
                      <a:pPr algn="ctr"/>
                      <a:r>
                        <a:rPr lang="fr-FR" sz="2000" b="1" dirty="0" smtClean="0"/>
                        <a:t>13</a:t>
                      </a:r>
                      <a:endParaRPr lang="fr-FR" sz="2000" b="1" dirty="0"/>
                    </a:p>
                  </a:txBody>
                  <a:tcPr anchor="ctr"/>
                </a:tc>
              </a:tr>
            </a:tbl>
          </a:graphicData>
        </a:graphic>
      </p:graphicFrame>
    </p:spTree>
    <p:extLst>
      <p:ext uri="{BB962C8B-B14F-4D97-AF65-F5344CB8AC3E}">
        <p14:creationId xmlns:p14="http://schemas.microsoft.com/office/powerpoint/2010/main" val="41662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17848"/>
            <a:ext cx="8229600" cy="1143000"/>
          </a:xfrm>
        </p:spPr>
        <p:txBody>
          <a:bodyPr/>
          <a:lstStyle/>
          <a:p>
            <a:r>
              <a:rPr lang="fr-FR" b="1" u="sng" dirty="0" smtClean="0">
                <a:solidFill>
                  <a:srgbClr val="7030A0"/>
                </a:solidFill>
                <a:latin typeface="Arial" panose="020B0604020202020204" pitchFamily="34" charset="0"/>
                <a:cs typeface="Arial" panose="020B0604020202020204" pitchFamily="34" charset="0"/>
              </a:rPr>
              <a:t>La compétence</a:t>
            </a:r>
            <a:endParaRPr lang="fr-FR" b="1" u="sng" dirty="0">
              <a:solidFill>
                <a:srgbClr val="7030A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467544" y="2636912"/>
            <a:ext cx="8229600" cy="3052936"/>
          </a:xfrm>
        </p:spPr>
        <p:txBody>
          <a:bodyPr/>
          <a:lstStyle/>
          <a:p>
            <a:pPr marL="0" indent="0" algn="just">
              <a:buNone/>
            </a:pPr>
            <a:r>
              <a:rPr lang="en-US" altLang="fr-FR" sz="2800" dirty="0">
                <a:latin typeface="Arial" panose="020B0604020202020204" pitchFamily="34" charset="0"/>
                <a:cs typeface="Arial" panose="020B0604020202020204" pitchFamily="34" charset="0"/>
              </a:rPr>
              <a:t>"Quelqu'un est </a:t>
            </a:r>
            <a:r>
              <a:rPr lang="en-US" altLang="fr-FR" sz="2800" b="1" dirty="0">
                <a:latin typeface="Arial" panose="020B0604020202020204" pitchFamily="34" charset="0"/>
                <a:cs typeface="Arial" panose="020B0604020202020204" pitchFamily="34" charset="0"/>
              </a:rPr>
              <a:t>compétent</a:t>
            </a:r>
            <a:r>
              <a:rPr lang="en-US" altLang="fr-FR" sz="2800" dirty="0">
                <a:latin typeface="Arial" panose="020B0604020202020204" pitchFamily="34" charset="0"/>
                <a:cs typeface="Arial" panose="020B0604020202020204" pitchFamily="34" charset="0"/>
              </a:rPr>
              <a:t> quand, </a:t>
            </a:r>
            <a:r>
              <a:rPr lang="en-US" altLang="fr-FR" sz="2800" dirty="0" err="1">
                <a:latin typeface="Arial" panose="020B0604020202020204" pitchFamily="34" charset="0"/>
                <a:cs typeface="Arial" panose="020B0604020202020204" pitchFamily="34" charset="0"/>
              </a:rPr>
              <a:t>placé</a:t>
            </a:r>
            <a:r>
              <a:rPr lang="en-US" altLang="fr-FR" sz="2800" dirty="0">
                <a:latin typeface="Arial" panose="020B0604020202020204" pitchFamily="34" charset="0"/>
                <a:cs typeface="Arial" panose="020B0604020202020204" pitchFamily="34" charset="0"/>
              </a:rPr>
              <a:t> </a:t>
            </a:r>
            <a:r>
              <a:rPr lang="en-US" altLang="fr-FR" sz="2800" dirty="0" err="1">
                <a:latin typeface="Arial" panose="020B0604020202020204" pitchFamily="34" charset="0"/>
                <a:cs typeface="Arial" panose="020B0604020202020204" pitchFamily="34" charset="0"/>
              </a:rPr>
              <a:t>dans</a:t>
            </a:r>
            <a:r>
              <a:rPr lang="en-US" altLang="fr-FR" sz="2800" dirty="0">
                <a:latin typeface="Arial" panose="020B0604020202020204" pitchFamily="34" charset="0"/>
                <a:cs typeface="Arial" panose="020B0604020202020204" pitchFamily="34" charset="0"/>
              </a:rPr>
              <a:t> des </a:t>
            </a:r>
            <a:r>
              <a:rPr lang="en-US" altLang="fr-FR" sz="2800" b="1" dirty="0">
                <a:latin typeface="Arial" panose="020B0604020202020204" pitchFamily="34" charset="0"/>
                <a:cs typeface="Arial" panose="020B0604020202020204" pitchFamily="34" charset="0"/>
              </a:rPr>
              <a:t>situations</a:t>
            </a:r>
            <a:r>
              <a:rPr lang="en-US" altLang="fr-FR" sz="2800" dirty="0">
                <a:latin typeface="Arial" panose="020B0604020202020204" pitchFamily="34" charset="0"/>
                <a:cs typeface="Arial" panose="020B0604020202020204" pitchFamily="34" charset="0"/>
              </a:rPr>
              <a:t> qui </a:t>
            </a:r>
            <a:r>
              <a:rPr lang="en-US" altLang="fr-FR" sz="2800" dirty="0" err="1">
                <a:latin typeface="Arial" panose="020B0604020202020204" pitchFamily="34" charset="0"/>
                <a:cs typeface="Arial" panose="020B0604020202020204" pitchFamily="34" charset="0"/>
              </a:rPr>
              <a:t>impliquent</a:t>
            </a:r>
            <a:r>
              <a:rPr lang="en-US" altLang="fr-FR" sz="2800" dirty="0">
                <a:latin typeface="Arial" panose="020B0604020202020204" pitchFamily="34" charset="0"/>
                <a:cs typeface="Arial" panose="020B0604020202020204" pitchFamily="34" charset="0"/>
              </a:rPr>
              <a:t> de </a:t>
            </a:r>
            <a:r>
              <a:rPr lang="en-US" altLang="fr-FR" sz="2800" dirty="0" err="1">
                <a:latin typeface="Arial" panose="020B0604020202020204" pitchFamily="34" charset="0"/>
                <a:cs typeface="Arial" panose="020B0604020202020204" pitchFamily="34" charset="0"/>
              </a:rPr>
              <a:t>résoudre</a:t>
            </a:r>
            <a:r>
              <a:rPr lang="en-US" altLang="fr-FR" sz="2800" dirty="0">
                <a:latin typeface="Arial" panose="020B0604020202020204" pitchFamily="34" charset="0"/>
                <a:cs typeface="Arial" panose="020B0604020202020204" pitchFamily="34" charset="0"/>
              </a:rPr>
              <a:t> un certain type de </a:t>
            </a:r>
            <a:r>
              <a:rPr lang="en-US" altLang="fr-FR" sz="2800" b="1" dirty="0" err="1">
                <a:latin typeface="Arial" panose="020B0604020202020204" pitchFamily="34" charset="0"/>
                <a:cs typeface="Arial" panose="020B0604020202020204" pitchFamily="34" charset="0"/>
              </a:rPr>
              <a:t>problèmes</a:t>
            </a:r>
            <a:r>
              <a:rPr lang="en-US" altLang="fr-FR" sz="2800" dirty="0">
                <a:latin typeface="Arial" panose="020B0604020202020204" pitchFamily="34" charset="0"/>
                <a:cs typeface="Arial" panose="020B0604020202020204" pitchFamily="34" charset="0"/>
              </a:rPr>
              <a:t> </a:t>
            </a:r>
            <a:r>
              <a:rPr lang="en-US" altLang="fr-FR" sz="2800" dirty="0" err="1">
                <a:latin typeface="Arial" panose="020B0604020202020204" pitchFamily="34" charset="0"/>
                <a:cs typeface="Arial" panose="020B0604020202020204" pitchFamily="34" charset="0"/>
              </a:rPr>
              <a:t>ou</a:t>
            </a:r>
            <a:r>
              <a:rPr lang="en-US" altLang="fr-FR" sz="2800" dirty="0">
                <a:latin typeface="Arial" panose="020B0604020202020204" pitchFamily="34" charset="0"/>
                <a:cs typeface="Arial" panose="020B0604020202020204" pitchFamily="34" charset="0"/>
              </a:rPr>
              <a:t> </a:t>
            </a:r>
            <a:r>
              <a:rPr lang="en-US" altLang="fr-FR" sz="2800" dirty="0" err="1">
                <a:latin typeface="Arial" panose="020B0604020202020204" pitchFamily="34" charset="0"/>
                <a:cs typeface="Arial" panose="020B0604020202020204" pitchFamily="34" charset="0"/>
              </a:rPr>
              <a:t>d'effectuer</a:t>
            </a:r>
            <a:r>
              <a:rPr lang="en-US" altLang="fr-FR" sz="2800" dirty="0">
                <a:latin typeface="Arial" panose="020B0604020202020204" pitchFamily="34" charset="0"/>
                <a:cs typeface="Arial" panose="020B0604020202020204" pitchFamily="34" charset="0"/>
              </a:rPr>
              <a:t> un certain type de </a:t>
            </a:r>
            <a:r>
              <a:rPr lang="en-US" altLang="fr-FR" sz="2800" b="1" dirty="0" err="1">
                <a:latin typeface="Arial" panose="020B0604020202020204" pitchFamily="34" charset="0"/>
                <a:cs typeface="Arial" panose="020B0604020202020204" pitchFamily="34" charset="0"/>
              </a:rPr>
              <a:t>tâches</a:t>
            </a:r>
            <a:r>
              <a:rPr lang="en-US" altLang="fr-FR" sz="2800" b="1" dirty="0">
                <a:latin typeface="Arial" panose="020B0604020202020204" pitchFamily="34" charset="0"/>
                <a:cs typeface="Arial" panose="020B0604020202020204" pitchFamily="34" charset="0"/>
              </a:rPr>
              <a:t> complexes</a:t>
            </a:r>
            <a:r>
              <a:rPr lang="en-US" altLang="fr-FR" sz="2800" dirty="0">
                <a:latin typeface="Arial" panose="020B0604020202020204" pitchFamily="34" charset="0"/>
                <a:cs typeface="Arial" panose="020B0604020202020204" pitchFamily="34" charset="0"/>
              </a:rPr>
              <a:t>, </a:t>
            </a:r>
            <a:r>
              <a:rPr lang="en-US" altLang="fr-FR" sz="2800" dirty="0" err="1">
                <a:latin typeface="Arial" panose="020B0604020202020204" pitchFamily="34" charset="0"/>
                <a:cs typeface="Arial" panose="020B0604020202020204" pitchFamily="34" charset="0"/>
              </a:rPr>
              <a:t>il</a:t>
            </a:r>
            <a:r>
              <a:rPr lang="en-US" altLang="fr-FR" sz="2800" dirty="0">
                <a:latin typeface="Arial" panose="020B0604020202020204" pitchFamily="34" charset="0"/>
                <a:cs typeface="Arial" panose="020B0604020202020204" pitchFamily="34" charset="0"/>
              </a:rPr>
              <a:t> est capable de </a:t>
            </a:r>
            <a:r>
              <a:rPr lang="en-US" altLang="fr-FR" sz="2800" b="1" dirty="0">
                <a:latin typeface="Arial" panose="020B0604020202020204" pitchFamily="34" charset="0"/>
                <a:cs typeface="Arial" panose="020B0604020202020204" pitchFamily="34" charset="0"/>
              </a:rPr>
              <a:t>mobiliser </a:t>
            </a:r>
            <a:r>
              <a:rPr lang="en-US" altLang="fr-FR" sz="2800" b="1" dirty="0" err="1">
                <a:latin typeface="Arial" panose="020B0604020202020204" pitchFamily="34" charset="0"/>
                <a:cs typeface="Arial" panose="020B0604020202020204" pitchFamily="34" charset="0"/>
              </a:rPr>
              <a:t>efficacement</a:t>
            </a:r>
            <a:r>
              <a:rPr lang="en-US" altLang="fr-FR" sz="2800" dirty="0">
                <a:latin typeface="Arial" panose="020B0604020202020204" pitchFamily="34" charset="0"/>
                <a:cs typeface="Arial" panose="020B0604020202020204" pitchFamily="34" charset="0"/>
              </a:rPr>
              <a:t> les </a:t>
            </a:r>
            <a:r>
              <a:rPr lang="fr-FR" altLang="fr-FR" sz="2800" b="1" dirty="0" smtClean="0">
                <a:latin typeface="Arial" panose="020B0604020202020204" pitchFamily="34" charset="0"/>
                <a:cs typeface="Arial" panose="020B0604020202020204" pitchFamily="34" charset="0"/>
              </a:rPr>
              <a:t>ressources pertinentes </a:t>
            </a:r>
            <a:r>
              <a:rPr lang="en-US" altLang="fr-FR" sz="2800" dirty="0" smtClean="0">
                <a:latin typeface="Arial" panose="020B0604020202020204" pitchFamily="34" charset="0"/>
                <a:cs typeface="Arial" panose="020B0604020202020204" pitchFamily="34" charset="0"/>
              </a:rPr>
              <a:t>pour </a:t>
            </a:r>
            <a:r>
              <a:rPr lang="en-US" altLang="fr-FR" sz="2800" dirty="0">
                <a:latin typeface="Arial" panose="020B0604020202020204" pitchFamily="34" charset="0"/>
                <a:cs typeface="Arial" panose="020B0604020202020204" pitchFamily="34" charset="0"/>
              </a:rPr>
              <a:t>les </a:t>
            </a:r>
            <a:r>
              <a:rPr lang="en-US" altLang="fr-FR" sz="2800" b="1" dirty="0" err="1">
                <a:latin typeface="Arial" panose="020B0604020202020204" pitchFamily="34" charset="0"/>
                <a:cs typeface="Arial" panose="020B0604020202020204" pitchFamily="34" charset="0"/>
              </a:rPr>
              <a:t>résoudre</a:t>
            </a:r>
            <a:r>
              <a:rPr lang="en-US" altLang="fr-FR" sz="2800" dirty="0">
                <a:latin typeface="Arial" panose="020B0604020202020204" pitchFamily="34" charset="0"/>
                <a:cs typeface="Arial" panose="020B0604020202020204" pitchFamily="34" charset="0"/>
              </a:rPr>
              <a:t> </a:t>
            </a:r>
            <a:r>
              <a:rPr lang="en-US" altLang="fr-FR" sz="2800" dirty="0" err="1">
                <a:latin typeface="Arial" panose="020B0604020202020204" pitchFamily="34" charset="0"/>
                <a:cs typeface="Arial" panose="020B0604020202020204" pitchFamily="34" charset="0"/>
              </a:rPr>
              <a:t>ou</a:t>
            </a:r>
            <a:r>
              <a:rPr lang="en-US" altLang="fr-FR" sz="2800" dirty="0">
                <a:latin typeface="Arial" panose="020B0604020202020204" pitchFamily="34" charset="0"/>
                <a:cs typeface="Arial" panose="020B0604020202020204" pitchFamily="34" charset="0"/>
              </a:rPr>
              <a:t> les </a:t>
            </a:r>
            <a:r>
              <a:rPr lang="en-US" altLang="fr-FR" sz="2800" b="1" dirty="0" err="1" smtClean="0">
                <a:latin typeface="Arial" panose="020B0604020202020204" pitchFamily="34" charset="0"/>
                <a:cs typeface="Arial" panose="020B0604020202020204" pitchFamily="34" charset="0"/>
              </a:rPr>
              <a:t>effectuer</a:t>
            </a:r>
            <a:r>
              <a:rPr lang="en-US" altLang="fr-FR" dirty="0" smtClean="0">
                <a:latin typeface="Arial" panose="020B0604020202020204" pitchFamily="34" charset="0"/>
                <a:cs typeface="Arial" panose="020B0604020202020204" pitchFamily="34" charset="0"/>
              </a:rPr>
              <a:t>."</a:t>
            </a:r>
            <a:endParaRPr lang="en-US" altLang="fr-FR" dirty="0">
              <a:latin typeface="Arial" panose="020B0604020202020204" pitchFamily="34" charset="0"/>
              <a:cs typeface="Arial" panose="020B0604020202020204" pitchFamily="34" charset="0"/>
            </a:endParaRPr>
          </a:p>
          <a:p>
            <a:pPr marL="0" indent="0">
              <a:buNone/>
            </a:pPr>
            <a:endParaRPr lang="fr-FR" dirty="0"/>
          </a:p>
        </p:txBody>
      </p:sp>
    </p:spTree>
    <p:extLst>
      <p:ext uri="{BB962C8B-B14F-4D97-AF65-F5344CB8AC3E}">
        <p14:creationId xmlns:p14="http://schemas.microsoft.com/office/powerpoint/2010/main" val="356423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0822"/>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Bilan</a:t>
            </a:r>
            <a:endParaRPr lang="fr-FR" sz="3600" dirty="0"/>
          </a:p>
        </p:txBody>
      </p:sp>
      <p:sp>
        <p:nvSpPr>
          <p:cNvPr id="3" name="Sous-titre 2"/>
          <p:cNvSpPr>
            <a:spLocks noGrp="1"/>
          </p:cNvSpPr>
          <p:nvPr>
            <p:ph type="subTitle" idx="1"/>
          </p:nvPr>
        </p:nvSpPr>
        <p:spPr>
          <a:xfrm>
            <a:off x="467544" y="1556792"/>
            <a:ext cx="8424936" cy="4680520"/>
          </a:xfrm>
        </p:spPr>
        <p:txBody>
          <a:bodyPr>
            <a:normAutofit/>
          </a:bodyPr>
          <a:lstStyle/>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Résultats qui </a:t>
            </a:r>
            <a:r>
              <a:rPr lang="fr-FR" sz="2800" b="1" dirty="0" smtClean="0">
                <a:solidFill>
                  <a:schemeClr val="tx1"/>
                </a:solidFill>
                <a:latin typeface="Arial" panose="020B0604020202020204" pitchFamily="34" charset="0"/>
                <a:cs typeface="Arial" panose="020B0604020202020204" pitchFamily="34" charset="0"/>
              </a:rPr>
              <a:t>ne diffèrent pas significativement </a:t>
            </a:r>
            <a:r>
              <a:rPr lang="fr-FR" sz="2800" dirty="0" smtClean="0">
                <a:solidFill>
                  <a:schemeClr val="tx1"/>
                </a:solidFill>
                <a:latin typeface="Arial" panose="020B0604020202020204" pitchFamily="34" charset="0"/>
                <a:cs typeface="Arial" panose="020B0604020202020204" pitchFamily="34" charset="0"/>
              </a:rPr>
              <a:t>de ceux des années précédentes.</a:t>
            </a:r>
          </a:p>
          <a:p>
            <a:pPr algn="l">
              <a:spcBef>
                <a:spcPts val="3000"/>
              </a:spcBef>
            </a:pPr>
            <a:r>
              <a:rPr lang="fr-FR" sz="2800" smtClean="0">
                <a:solidFill>
                  <a:schemeClr val="tx1"/>
                </a:solidFill>
                <a:latin typeface="Arial" panose="020B0604020202020204" pitchFamily="34" charset="0"/>
                <a:cs typeface="Arial" panose="020B0604020202020204" pitchFamily="34" charset="0"/>
              </a:rPr>
              <a:t>• Difficultés </a:t>
            </a:r>
            <a:r>
              <a:rPr lang="fr-FR" sz="2800" dirty="0" smtClean="0">
                <a:solidFill>
                  <a:schemeClr val="tx1"/>
                </a:solidFill>
                <a:latin typeface="Arial" panose="020B0604020202020204" pitchFamily="34" charset="0"/>
                <a:cs typeface="Arial" panose="020B0604020202020204" pitchFamily="34" charset="0"/>
              </a:rPr>
              <a:t>parfois pour </a:t>
            </a:r>
            <a:r>
              <a:rPr lang="fr-FR" sz="2800" b="1" dirty="0" smtClean="0">
                <a:solidFill>
                  <a:schemeClr val="tx1"/>
                </a:solidFill>
                <a:latin typeface="Arial" panose="020B0604020202020204" pitchFamily="34" charset="0"/>
                <a:cs typeface="Arial" panose="020B0604020202020204" pitchFamily="34" charset="0"/>
              </a:rPr>
              <a:t>attribuer les points </a:t>
            </a:r>
            <a:r>
              <a:rPr lang="fr-FR" sz="2800" dirty="0" smtClean="0">
                <a:solidFill>
                  <a:schemeClr val="tx1"/>
                </a:solidFill>
                <a:latin typeface="Arial" panose="020B0604020202020204" pitchFamily="34" charset="0"/>
                <a:cs typeface="Arial" panose="020B0604020202020204" pitchFamily="34" charset="0"/>
              </a:rPr>
              <a:t>respectifs à chaque compétence.</a:t>
            </a:r>
          </a:p>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Compétences suggérées au niveau de la grille d’évaluation </a:t>
            </a:r>
            <a:r>
              <a:rPr lang="fr-FR" sz="2800" b="1" dirty="0" smtClean="0">
                <a:solidFill>
                  <a:schemeClr val="tx1"/>
                </a:solidFill>
                <a:latin typeface="Arial" panose="020B0604020202020204" pitchFamily="34" charset="0"/>
                <a:cs typeface="Arial" panose="020B0604020202020204" pitchFamily="34" charset="0"/>
              </a:rPr>
              <a:t>ne correspondent pas toujours </a:t>
            </a:r>
            <a:r>
              <a:rPr lang="fr-FR" sz="2800" dirty="0" smtClean="0">
                <a:solidFill>
                  <a:schemeClr val="tx1"/>
                </a:solidFill>
                <a:latin typeface="Arial" panose="020B0604020202020204" pitchFamily="34" charset="0"/>
                <a:cs typeface="Arial" panose="020B0604020202020204" pitchFamily="34" charset="0"/>
              </a:rPr>
              <a:t>aux compétences permettant d’être évaluées par  les questions posées.</a:t>
            </a:r>
            <a:endParaRPr lang="fr-FR" dirty="0">
              <a:solidFill>
                <a:schemeClr val="tx1"/>
              </a:solidFill>
            </a:endParaRPr>
          </a:p>
        </p:txBody>
      </p:sp>
    </p:spTree>
    <p:extLst>
      <p:ext uri="{BB962C8B-B14F-4D97-AF65-F5344CB8AC3E}">
        <p14:creationId xmlns:p14="http://schemas.microsoft.com/office/powerpoint/2010/main" val="19330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636912"/>
            <a:ext cx="7848872" cy="1470025"/>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 Baccalauréat ST2S</a:t>
            </a:r>
            <a:r>
              <a:rPr lang="fr-FR" sz="3600" b="1" dirty="0">
                <a:solidFill>
                  <a:srgbClr val="7030A0"/>
                </a:solidFill>
                <a:latin typeface="Arial" panose="020B0604020202020204" pitchFamily="34" charset="0"/>
                <a:cs typeface="Arial" panose="020B0604020202020204" pitchFamily="34" charset="0"/>
              </a:rPr>
              <a:t> (session </a:t>
            </a:r>
            <a:r>
              <a:rPr lang="fr-FR" sz="3600" b="1" dirty="0" smtClean="0">
                <a:solidFill>
                  <a:srgbClr val="7030A0"/>
                </a:solidFill>
                <a:latin typeface="Arial" panose="020B0604020202020204" pitchFamily="34" charset="0"/>
                <a:cs typeface="Arial" panose="020B0604020202020204" pitchFamily="34" charset="0"/>
              </a:rPr>
              <a:t>2015)</a:t>
            </a:r>
            <a:br>
              <a:rPr lang="fr-FR" sz="3600" b="1" dirty="0" smtClean="0">
                <a:solidFill>
                  <a:srgbClr val="7030A0"/>
                </a:solidFill>
                <a:latin typeface="Arial" panose="020B0604020202020204" pitchFamily="34" charset="0"/>
                <a:cs typeface="Arial" panose="020B0604020202020204" pitchFamily="34" charset="0"/>
              </a:rPr>
            </a:br>
            <a:r>
              <a:rPr lang="fr-FR" sz="3600" b="1" dirty="0" smtClean="0">
                <a:solidFill>
                  <a:srgbClr val="7030A0"/>
                </a:solidFill>
                <a:latin typeface="Arial" panose="020B0604020202020204" pitchFamily="34" charset="0"/>
                <a:cs typeface="Arial" panose="020B0604020202020204" pitchFamily="34" charset="0"/>
              </a:rPr>
              <a:t>Épreuve écrite</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8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Grille d’évaluation</a:t>
            </a:r>
            <a:endParaRPr lang="fr-FR" sz="36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035836"/>
            <a:ext cx="7848872" cy="570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90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2" y="2204864"/>
            <a:ext cx="8784976" cy="2304256"/>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Évaluation par compétences en BPH</a:t>
            </a:r>
            <a:r>
              <a:rPr lang="fr-FR" sz="3600" b="1" dirty="0">
                <a:solidFill>
                  <a:srgbClr val="7030A0"/>
                </a:solidFill>
                <a:latin typeface="Arial" panose="020B0604020202020204" pitchFamily="34" charset="0"/>
                <a:cs typeface="Arial" panose="020B0604020202020204" pitchFamily="34" charset="0"/>
              </a:rPr>
              <a:t> </a:t>
            </a:r>
            <a:br>
              <a:rPr lang="fr-FR" sz="3600" b="1" dirty="0">
                <a:solidFill>
                  <a:srgbClr val="7030A0"/>
                </a:solidFill>
                <a:latin typeface="Arial" panose="020B0604020202020204" pitchFamily="34" charset="0"/>
                <a:cs typeface="Arial" panose="020B0604020202020204" pitchFamily="34" charset="0"/>
              </a:rPr>
            </a:br>
            <a:r>
              <a:rPr lang="fr-FR" sz="3600" b="1" dirty="0" smtClean="0">
                <a:solidFill>
                  <a:srgbClr val="7030A0"/>
                </a:solidFill>
                <a:latin typeface="Arial" panose="020B0604020202020204" pitchFamily="34" charset="0"/>
                <a:cs typeface="Arial" panose="020B0604020202020204" pitchFamily="34" charset="0"/>
              </a:rPr>
              <a:t>Lycée Michel DE MONTAIGNE</a:t>
            </a:r>
            <a:br>
              <a:rPr lang="fr-FR" sz="3600" b="1" dirty="0" smtClean="0">
                <a:solidFill>
                  <a:srgbClr val="7030A0"/>
                </a:solidFill>
                <a:latin typeface="Arial" panose="020B0604020202020204" pitchFamily="34" charset="0"/>
                <a:cs typeface="Arial" panose="020B0604020202020204" pitchFamily="34" charset="0"/>
              </a:rPr>
            </a:br>
            <a:r>
              <a:rPr lang="fr-FR" sz="3600" b="1" dirty="0" smtClean="0">
                <a:solidFill>
                  <a:srgbClr val="7030A0"/>
                </a:solidFill>
                <a:latin typeface="Arial" panose="020B0604020202020204" pitchFamily="34" charset="0"/>
                <a:cs typeface="Arial" panose="020B0604020202020204" pitchFamily="34" charset="0"/>
              </a:rPr>
              <a:t>Année scolaire 2014-2015</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4759"/>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Objectifs</a:t>
            </a:r>
            <a:endParaRPr lang="fr-FR" sz="3600" dirty="0"/>
          </a:p>
        </p:txBody>
      </p:sp>
      <p:sp>
        <p:nvSpPr>
          <p:cNvPr id="3" name="Sous-titre 2"/>
          <p:cNvSpPr>
            <a:spLocks noGrp="1"/>
          </p:cNvSpPr>
          <p:nvPr>
            <p:ph type="subTitle" idx="1"/>
          </p:nvPr>
        </p:nvSpPr>
        <p:spPr>
          <a:xfrm>
            <a:off x="107504" y="1412776"/>
            <a:ext cx="9036496" cy="5112568"/>
          </a:xfrm>
        </p:spPr>
        <p:txBody>
          <a:bodyPr>
            <a:normAutofit/>
          </a:bodyPr>
          <a:lstStyle/>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a:t>
            </a:r>
            <a:r>
              <a:rPr lang="fr-FR" sz="2800" b="1" dirty="0" smtClean="0">
                <a:solidFill>
                  <a:schemeClr val="tx1"/>
                </a:solidFill>
                <a:latin typeface="Arial" panose="020B0604020202020204" pitchFamily="34" charset="0"/>
                <a:cs typeface="Arial" panose="020B0604020202020204" pitchFamily="34" charset="0"/>
              </a:rPr>
              <a:t>Tester la mise en place de l’évaluation par compétences </a:t>
            </a:r>
            <a:r>
              <a:rPr lang="fr-FR" sz="2800" dirty="0" smtClean="0">
                <a:solidFill>
                  <a:schemeClr val="tx1"/>
                </a:solidFill>
                <a:latin typeface="Arial" panose="020B0604020202020204" pitchFamily="34" charset="0"/>
                <a:cs typeface="Arial" panose="020B0604020202020204" pitchFamily="34" charset="0"/>
              </a:rPr>
              <a:t>en classes de première et terminale ST2S (3 classes) tout au long de l’année scolaire.</a:t>
            </a:r>
          </a:p>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a:t>
            </a:r>
            <a:r>
              <a:rPr lang="fr-FR" sz="2800" b="1" dirty="0" smtClean="0">
                <a:solidFill>
                  <a:schemeClr val="tx1"/>
                </a:solidFill>
                <a:latin typeface="Arial" panose="020B0604020202020204" pitchFamily="34" charset="0"/>
                <a:cs typeface="Arial" panose="020B0604020202020204" pitchFamily="34" charset="0"/>
              </a:rPr>
              <a:t>Préparer les élèves </a:t>
            </a:r>
            <a:r>
              <a:rPr lang="fr-FR" sz="2800" dirty="0" smtClean="0">
                <a:solidFill>
                  <a:schemeClr val="tx1"/>
                </a:solidFill>
                <a:latin typeface="Arial" panose="020B0604020202020204" pitchFamily="34" charset="0"/>
                <a:cs typeface="Arial" panose="020B0604020202020204" pitchFamily="34" charset="0"/>
              </a:rPr>
              <a:t>à ce nouveau mode d’évaluation.</a:t>
            </a:r>
          </a:p>
          <a:p>
            <a:pPr algn="l">
              <a:spcBef>
                <a:spcPts val="3000"/>
              </a:spcBef>
            </a:pPr>
            <a:r>
              <a:rPr lang="fr-FR" sz="2800" dirty="0" smtClean="0">
                <a:solidFill>
                  <a:schemeClr val="tx1"/>
                </a:solidFill>
                <a:latin typeface="Arial" panose="020B0604020202020204" pitchFamily="34" charset="0"/>
                <a:cs typeface="Arial" panose="020B0604020202020204" pitchFamily="34" charset="0"/>
              </a:rPr>
              <a:t>• Mettre en évidence </a:t>
            </a:r>
            <a:r>
              <a:rPr lang="fr-FR" sz="2800" b="1" dirty="0" smtClean="0">
                <a:solidFill>
                  <a:schemeClr val="tx1"/>
                </a:solidFill>
                <a:latin typeface="Arial" panose="020B0604020202020204" pitchFamily="34" charset="0"/>
                <a:cs typeface="Arial" panose="020B0604020202020204" pitchFamily="34" charset="0"/>
              </a:rPr>
              <a:t>les principales difficultés rencontrées</a:t>
            </a:r>
            <a:r>
              <a:rPr lang="fr-FR" sz="2800" dirty="0" smtClean="0">
                <a:solidFill>
                  <a:schemeClr val="tx1"/>
                </a:solidFill>
                <a:latin typeface="Arial" panose="020B0604020202020204" pitchFamily="34" charset="0"/>
                <a:cs typeface="Arial" panose="020B0604020202020204" pitchFamily="34" charset="0"/>
              </a:rPr>
              <a:t> dans ce type d’évaluation et mettre en </a:t>
            </a:r>
            <a:r>
              <a:rPr lang="fr-FR" sz="2800" dirty="0">
                <a:solidFill>
                  <a:schemeClr val="tx1"/>
                </a:solidFill>
                <a:latin typeface="Arial" panose="020B0604020202020204" pitchFamily="34" charset="0"/>
                <a:cs typeface="Arial" panose="020B0604020202020204" pitchFamily="34" charset="0"/>
              </a:rPr>
              <a:t>p</a:t>
            </a:r>
            <a:r>
              <a:rPr lang="fr-FR" sz="2800" dirty="0" smtClean="0">
                <a:solidFill>
                  <a:schemeClr val="tx1"/>
                </a:solidFill>
                <a:latin typeface="Arial" panose="020B0604020202020204" pitchFamily="34" charset="0"/>
                <a:cs typeface="Arial" panose="020B0604020202020204" pitchFamily="34" charset="0"/>
              </a:rPr>
              <a:t>lace </a:t>
            </a:r>
            <a:r>
              <a:rPr lang="fr-FR" sz="2800" b="1" dirty="0" smtClean="0">
                <a:solidFill>
                  <a:schemeClr val="tx1"/>
                </a:solidFill>
                <a:latin typeface="Arial" panose="020B0604020202020204" pitchFamily="34" charset="0"/>
                <a:cs typeface="Arial" panose="020B0604020202020204" pitchFamily="34" charset="0"/>
              </a:rPr>
              <a:t>les moyens nécessaires</a:t>
            </a:r>
            <a:r>
              <a:rPr lang="fr-FR" sz="2800" dirty="0" smtClean="0">
                <a:solidFill>
                  <a:schemeClr val="tx1"/>
                </a:solidFill>
                <a:latin typeface="Arial" panose="020B0604020202020204" pitchFamily="34" charset="0"/>
                <a:cs typeface="Arial" panose="020B0604020202020204" pitchFamily="34" charset="0"/>
              </a:rPr>
              <a:t> pour y remédier. </a:t>
            </a:r>
            <a:endParaRPr lang="fr-FR"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3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Grille d’évaluation</a:t>
            </a:r>
            <a:endParaRPr lang="fr-FR" sz="3600"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088194"/>
            <a:ext cx="7704856" cy="560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38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43608" y="2636912"/>
            <a:ext cx="6984776" cy="1470025"/>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 Exemples d’évaluations</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97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0"/>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Devoir en classe</a:t>
            </a:r>
            <a:endParaRPr lang="fr-FR" sz="36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40" y="1237306"/>
            <a:ext cx="3897636" cy="536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262876"/>
            <a:ext cx="3879042" cy="533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54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0"/>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Exemple de copie d’élève</a:t>
            </a:r>
            <a:endParaRPr lang="fr-FR" sz="3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3" y="1124744"/>
            <a:ext cx="4104456" cy="564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10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0"/>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Contrôle terminologie médicale</a:t>
            </a:r>
            <a:endParaRPr lang="fr-FR" sz="3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124744"/>
            <a:ext cx="4104456" cy="564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10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700808"/>
            <a:ext cx="8291264" cy="2952329"/>
          </a:xfrm>
        </p:spPr>
        <p:txBody>
          <a:bodyPr/>
          <a:lstStyle/>
          <a:p>
            <a:pPr marL="442913" lvl="1" indent="14288">
              <a:spcBef>
                <a:spcPts val="1800"/>
              </a:spcBef>
              <a:buClr>
                <a:schemeClr val="folHlink"/>
              </a:buClr>
              <a:buFont typeface="Arial" charset="0"/>
              <a:buNone/>
            </a:pPr>
            <a:r>
              <a:rPr lang="fr-FR" altLang="fr-FR" dirty="0">
                <a:latin typeface="Arial" panose="020B0604020202020204" pitchFamily="34" charset="0"/>
                <a:cs typeface="Arial" panose="020B0604020202020204" pitchFamily="34" charset="0"/>
              </a:rPr>
              <a:t>Les </a:t>
            </a:r>
            <a:r>
              <a:rPr lang="fr-FR" altLang="fr-FR" b="1" dirty="0">
                <a:latin typeface="Arial" panose="020B0604020202020204" pitchFamily="34" charset="0"/>
                <a:cs typeface="Arial" panose="020B0604020202020204" pitchFamily="34" charset="0"/>
              </a:rPr>
              <a:t>compétences </a:t>
            </a:r>
            <a:r>
              <a:rPr lang="fr-FR" altLang="fr-FR" dirty="0">
                <a:latin typeface="Arial" panose="020B0604020202020204" pitchFamily="34" charset="0"/>
                <a:cs typeface="Arial" panose="020B0604020202020204" pitchFamily="34" charset="0"/>
              </a:rPr>
              <a:t>sont constituées </a:t>
            </a:r>
            <a:r>
              <a:rPr lang="fr-FR" altLang="fr-FR" dirty="0" smtClean="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a:t>
            </a:r>
          </a:p>
          <a:p>
            <a:pPr marL="442913" lvl="1" indent="14288">
              <a:spcBef>
                <a:spcPts val="3000"/>
              </a:spcBef>
              <a:buClr>
                <a:schemeClr val="folHlink"/>
              </a:buClr>
              <a:buFont typeface="Arial" charset="0"/>
              <a:buNone/>
              <a:tabLst>
                <a:tab pos="442913" algn="l"/>
              </a:tabLst>
            </a:pPr>
            <a:r>
              <a:rPr lang="fr-FR" altLang="fr-FR" dirty="0" smtClean="0">
                <a:latin typeface="Arial" panose="020B0604020202020204" pitchFamily="34" charset="0"/>
                <a:cs typeface="Arial" panose="020B0604020202020204" pitchFamily="34" charset="0"/>
              </a:rPr>
              <a:t>- de </a:t>
            </a:r>
            <a:r>
              <a:rPr lang="fr-FR" altLang="fr-FR" b="1" dirty="0" smtClean="0">
                <a:latin typeface="Arial" panose="020B0604020202020204" pitchFamily="34" charset="0"/>
                <a:cs typeface="Arial" panose="020B0604020202020204" pitchFamily="34" charset="0"/>
              </a:rPr>
              <a:t>connaissances</a:t>
            </a:r>
            <a:r>
              <a:rPr lang="fr-FR" altLang="fr-FR" dirty="0" smtClean="0">
                <a:latin typeface="Arial" panose="020B0604020202020204" pitchFamily="34" charset="0"/>
                <a:cs typeface="Arial" panose="020B0604020202020204" pitchFamily="34" charset="0"/>
              </a:rPr>
              <a:t>,</a:t>
            </a:r>
            <a:endParaRPr lang="fr-FR" altLang="fr-FR" dirty="0">
              <a:latin typeface="Arial" panose="020B0604020202020204" pitchFamily="34" charset="0"/>
              <a:cs typeface="Arial" panose="020B0604020202020204" pitchFamily="34" charset="0"/>
            </a:endParaRPr>
          </a:p>
          <a:p>
            <a:pPr marL="442913" lvl="1" indent="14288">
              <a:spcBef>
                <a:spcPts val="3000"/>
              </a:spcBef>
              <a:buClr>
                <a:schemeClr val="folHlink"/>
              </a:buClr>
              <a:buFont typeface="Arial" charset="0"/>
              <a:buNone/>
              <a:tabLst>
                <a:tab pos="442913" algn="l"/>
              </a:tabLst>
            </a:pPr>
            <a:r>
              <a:rPr lang="fr-FR" altLang="fr-FR" dirty="0" smtClean="0">
                <a:latin typeface="Arial" panose="020B0604020202020204" pitchFamily="34" charset="0"/>
                <a:cs typeface="Arial" panose="020B0604020202020204" pitchFamily="34" charset="0"/>
              </a:rPr>
              <a:t>- de </a:t>
            </a:r>
            <a:r>
              <a:rPr lang="fr-FR" altLang="fr-FR" b="1" dirty="0" smtClean="0">
                <a:latin typeface="Arial" panose="020B0604020202020204" pitchFamily="34" charset="0"/>
                <a:cs typeface="Arial" panose="020B0604020202020204" pitchFamily="34" charset="0"/>
              </a:rPr>
              <a:t>capacités</a:t>
            </a:r>
            <a:r>
              <a:rPr lang="fr-FR" altLang="fr-FR" dirty="0" smtClean="0">
                <a:latin typeface="Arial" panose="020B0604020202020204" pitchFamily="34" charset="0"/>
                <a:cs typeface="Arial" panose="020B0604020202020204" pitchFamily="34" charset="0"/>
              </a:rPr>
              <a:t>,</a:t>
            </a:r>
            <a:endParaRPr lang="fr-FR" altLang="fr-FR" dirty="0">
              <a:latin typeface="Arial" panose="020B0604020202020204" pitchFamily="34" charset="0"/>
              <a:cs typeface="Arial" panose="020B0604020202020204" pitchFamily="34" charset="0"/>
            </a:endParaRPr>
          </a:p>
          <a:p>
            <a:pPr marL="442913" lvl="1" indent="14288">
              <a:spcBef>
                <a:spcPts val="3000"/>
              </a:spcBef>
              <a:buClr>
                <a:schemeClr val="folHlink"/>
              </a:buClr>
              <a:buFont typeface="Arial" charset="0"/>
              <a:buNone/>
              <a:tabLst>
                <a:tab pos="442913" algn="l"/>
              </a:tabLst>
            </a:pPr>
            <a:r>
              <a:rPr lang="fr-FR" altLang="fr-FR" dirty="0" smtClean="0">
                <a:latin typeface="Arial" panose="020B0604020202020204" pitchFamily="34" charset="0"/>
                <a:cs typeface="Arial" panose="020B0604020202020204" pitchFamily="34" charset="0"/>
              </a:rPr>
              <a:t>- d’</a:t>
            </a:r>
            <a:r>
              <a:rPr lang="fr-FR" altLang="fr-FR" b="1" dirty="0" smtClean="0">
                <a:latin typeface="Arial" panose="020B0604020202020204" pitchFamily="34" charset="0"/>
                <a:cs typeface="Arial" panose="020B0604020202020204" pitchFamily="34" charset="0"/>
              </a:rPr>
              <a:t>attitudes</a:t>
            </a:r>
            <a:r>
              <a:rPr lang="fr-FR" altLang="fr-FR" dirty="0">
                <a:latin typeface="Arial" panose="020B0604020202020204" pitchFamily="34" charset="0"/>
                <a:cs typeface="Arial" panose="020B0604020202020204" pitchFamily="34" charset="0"/>
              </a:rPr>
              <a:t>.</a:t>
            </a:r>
          </a:p>
          <a:p>
            <a:pPr marL="0" indent="0">
              <a:buNone/>
            </a:pPr>
            <a:endParaRPr lang="fr-FR" dirty="0"/>
          </a:p>
        </p:txBody>
      </p:sp>
    </p:spTree>
    <p:extLst>
      <p:ext uri="{BB962C8B-B14F-4D97-AF65-F5344CB8AC3E}">
        <p14:creationId xmlns:p14="http://schemas.microsoft.com/office/powerpoint/2010/main" val="10524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0"/>
            <a:ext cx="7772400" cy="147002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Exemple de copie d’élève</a:t>
            </a:r>
            <a:endParaRPr lang="fr-FR" sz="3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536" y="1124744"/>
            <a:ext cx="4058672" cy="558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0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2636912"/>
            <a:ext cx="8568952" cy="1470025"/>
          </a:xfrm>
          <a:solidFill>
            <a:schemeClr val="accent4">
              <a:lumMod val="20000"/>
              <a:lumOff val="80000"/>
            </a:schemeClr>
          </a:solidFill>
          <a:ln w="31750">
            <a:solidFill>
              <a:srgbClr val="7030A0"/>
            </a:solidFill>
          </a:ln>
        </p:spPr>
        <p:txBody>
          <a:bodyPr>
            <a:normAutofit/>
          </a:bodyPr>
          <a:lstStyle/>
          <a:p>
            <a:r>
              <a:rPr lang="fr-FR" sz="3600" b="1" dirty="0" smtClean="0">
                <a:solidFill>
                  <a:srgbClr val="7030A0"/>
                </a:solidFill>
                <a:latin typeface="Arial" panose="020B0604020202020204" pitchFamily="34" charset="0"/>
                <a:cs typeface="Arial" panose="020B0604020202020204" pitchFamily="34" charset="0"/>
              </a:rPr>
              <a:t> Exemple de grille d’évaluation d’élève</a:t>
            </a:r>
            <a:endParaRPr lang="fr-FR"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6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412" y="188640"/>
            <a:ext cx="8898084" cy="647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70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44624"/>
            <a:ext cx="7772400" cy="108012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Intérêts pour l’élève </a:t>
            </a:r>
            <a:endParaRPr lang="fr-FR" sz="3600" dirty="0"/>
          </a:p>
        </p:txBody>
      </p:sp>
      <p:sp>
        <p:nvSpPr>
          <p:cNvPr id="3" name="Sous-titre 2"/>
          <p:cNvSpPr>
            <a:spLocks noGrp="1"/>
          </p:cNvSpPr>
          <p:nvPr>
            <p:ph type="subTitle" idx="1"/>
          </p:nvPr>
        </p:nvSpPr>
        <p:spPr>
          <a:xfrm>
            <a:off x="179512" y="1052736"/>
            <a:ext cx="8784976" cy="5544616"/>
          </a:xfrm>
        </p:spPr>
        <p:txBody>
          <a:bodyPr>
            <a:normAutofit fontScale="92500" lnSpcReduction="20000"/>
          </a:bodyPr>
          <a:lstStyle/>
          <a:p>
            <a:pPr algn="l">
              <a:lnSpc>
                <a:spcPct val="110000"/>
              </a:lnSpc>
              <a:spcBef>
                <a:spcPts val="1800"/>
              </a:spcBef>
            </a:pPr>
            <a:r>
              <a:rPr lang="fr-FR" sz="3000" dirty="0" smtClean="0">
                <a:solidFill>
                  <a:schemeClr val="tx1"/>
                </a:solidFill>
                <a:latin typeface="Arial" panose="020B0604020202020204" pitchFamily="34" charset="0"/>
                <a:cs typeface="Arial" panose="020B0604020202020204" pitchFamily="34" charset="0"/>
              </a:rPr>
              <a:t>• Identifier </a:t>
            </a:r>
            <a:r>
              <a:rPr lang="fr-FR" sz="3000" b="1" dirty="0" smtClean="0">
                <a:solidFill>
                  <a:schemeClr val="tx1"/>
                </a:solidFill>
                <a:latin typeface="Arial" panose="020B0604020202020204" pitchFamily="34" charset="0"/>
                <a:cs typeface="Arial" panose="020B0604020202020204" pitchFamily="34" charset="0"/>
              </a:rPr>
              <a:t>les compétences non acquises</a:t>
            </a:r>
            <a:r>
              <a:rPr lang="fr-FR" sz="3000" dirty="0" smtClean="0">
                <a:solidFill>
                  <a:schemeClr val="tx1"/>
                </a:solidFill>
                <a:latin typeface="Arial" panose="020B0604020202020204" pitchFamily="34" charset="0"/>
                <a:cs typeface="Arial" panose="020B0604020202020204" pitchFamily="34" charset="0"/>
              </a:rPr>
              <a:t> ou </a:t>
            </a:r>
            <a:r>
              <a:rPr lang="fr-FR" sz="3000" b="1" dirty="0" smtClean="0">
                <a:solidFill>
                  <a:schemeClr val="tx1"/>
                </a:solidFill>
                <a:latin typeface="Arial" panose="020B0604020202020204" pitchFamily="34" charset="0"/>
                <a:cs typeface="Arial" panose="020B0604020202020204" pitchFamily="34" charset="0"/>
              </a:rPr>
              <a:t>insuffisamment  acquises</a:t>
            </a:r>
            <a:r>
              <a:rPr lang="fr-FR" sz="3000" dirty="0">
                <a:solidFill>
                  <a:schemeClr val="tx1"/>
                </a:solidFill>
                <a:latin typeface="Arial" panose="020B0604020202020204" pitchFamily="34" charset="0"/>
                <a:cs typeface="Arial" panose="020B0604020202020204" pitchFamily="34" charset="0"/>
              </a:rPr>
              <a:t> </a:t>
            </a:r>
            <a:r>
              <a:rPr lang="fr-FR" sz="3000" dirty="0" smtClean="0">
                <a:solidFill>
                  <a:schemeClr val="tx1"/>
                </a:solidFill>
                <a:latin typeface="Arial" panose="020B0604020202020204" pitchFamily="34" charset="0"/>
                <a:cs typeface="Arial" panose="020B0604020202020204" pitchFamily="34" charset="0"/>
              </a:rPr>
              <a:t>afin de mettre en œuvre </a:t>
            </a:r>
            <a:r>
              <a:rPr lang="fr-FR" sz="3000" b="1" dirty="0" smtClean="0">
                <a:solidFill>
                  <a:schemeClr val="tx1"/>
                </a:solidFill>
                <a:latin typeface="Arial" panose="020B0604020202020204" pitchFamily="34" charset="0"/>
                <a:cs typeface="Arial" panose="020B0604020202020204" pitchFamily="34" charset="0"/>
              </a:rPr>
              <a:t>les efforts nécessaires pour y remédier</a:t>
            </a:r>
            <a:r>
              <a:rPr lang="fr-FR" sz="3000" dirty="0" smtClean="0">
                <a:solidFill>
                  <a:schemeClr val="tx1"/>
                </a:solidFill>
                <a:latin typeface="Arial" panose="020B0604020202020204" pitchFamily="34" charset="0"/>
                <a:cs typeface="Arial" panose="020B0604020202020204" pitchFamily="34" charset="0"/>
              </a:rPr>
              <a:t>.</a:t>
            </a:r>
          </a:p>
          <a:p>
            <a:pPr algn="l">
              <a:lnSpc>
                <a:spcPct val="120000"/>
              </a:lnSpc>
              <a:spcBef>
                <a:spcPts val="1800"/>
              </a:spcBef>
            </a:pPr>
            <a:r>
              <a:rPr lang="fr-FR" sz="3000" dirty="0" smtClean="0">
                <a:solidFill>
                  <a:schemeClr val="tx1"/>
                </a:solidFill>
                <a:latin typeface="Arial" panose="020B0604020202020204" pitchFamily="34" charset="0"/>
                <a:cs typeface="Arial" panose="020B0604020202020204" pitchFamily="34" charset="0"/>
              </a:rPr>
              <a:t>• Évaluer </a:t>
            </a:r>
            <a:r>
              <a:rPr lang="fr-FR" sz="3000" b="1" dirty="0" smtClean="0">
                <a:solidFill>
                  <a:schemeClr val="tx1"/>
                </a:solidFill>
                <a:latin typeface="Arial" panose="020B0604020202020204" pitchFamily="34" charset="0"/>
                <a:cs typeface="Arial" panose="020B0604020202020204" pitchFamily="34" charset="0"/>
              </a:rPr>
              <a:t>sa progression au niveau de chaque compétence</a:t>
            </a:r>
            <a:r>
              <a:rPr lang="fr-FR" sz="3000" dirty="0" smtClean="0">
                <a:solidFill>
                  <a:schemeClr val="tx1"/>
                </a:solidFill>
                <a:latin typeface="Arial" panose="020B0604020202020204" pitchFamily="34" charset="0"/>
                <a:cs typeface="Arial" panose="020B0604020202020204" pitchFamily="34" charset="0"/>
              </a:rPr>
              <a:t> tout au long de l’année.</a:t>
            </a:r>
          </a:p>
          <a:p>
            <a:pPr algn="l">
              <a:spcBef>
                <a:spcPts val="1800"/>
              </a:spcBef>
            </a:pPr>
            <a:r>
              <a:rPr lang="fr-FR" sz="3000" dirty="0" smtClean="0">
                <a:solidFill>
                  <a:schemeClr val="tx1"/>
                </a:solidFill>
                <a:latin typeface="Arial" panose="020B0604020202020204" pitchFamily="34" charset="0"/>
                <a:cs typeface="Arial" panose="020B0604020202020204" pitchFamily="34" charset="0"/>
              </a:rPr>
              <a:t>• Pouvoir progresser à </a:t>
            </a:r>
            <a:r>
              <a:rPr lang="fr-FR" sz="3000" b="1" dirty="0" smtClean="0">
                <a:solidFill>
                  <a:schemeClr val="tx1"/>
                </a:solidFill>
                <a:latin typeface="Arial" panose="020B0604020202020204" pitchFamily="34" charset="0"/>
                <a:cs typeface="Arial" panose="020B0604020202020204" pitchFamily="34" charset="0"/>
              </a:rPr>
              <a:t>son propre rythme</a:t>
            </a:r>
            <a:r>
              <a:rPr lang="fr-FR" sz="3000" dirty="0" smtClean="0">
                <a:solidFill>
                  <a:schemeClr val="tx1"/>
                </a:solidFill>
                <a:latin typeface="Arial" panose="020B0604020202020204" pitchFamily="34" charset="0"/>
                <a:cs typeface="Arial" panose="020B0604020202020204" pitchFamily="34" charset="0"/>
              </a:rPr>
              <a:t>.</a:t>
            </a:r>
          </a:p>
          <a:p>
            <a:pPr algn="l">
              <a:spcBef>
                <a:spcPts val="1800"/>
              </a:spcBef>
            </a:pPr>
            <a:r>
              <a:rPr lang="fr-FR" sz="3000" dirty="0" smtClean="0">
                <a:solidFill>
                  <a:schemeClr val="tx1"/>
                </a:solidFill>
                <a:latin typeface="Arial" panose="020B0604020202020204" pitchFamily="34" charset="0"/>
                <a:cs typeface="Arial" panose="020B0604020202020204" pitchFamily="34" charset="0"/>
              </a:rPr>
              <a:t>• Acquérir </a:t>
            </a:r>
            <a:r>
              <a:rPr lang="fr-FR" sz="3000" dirty="0">
                <a:solidFill>
                  <a:schemeClr val="tx1"/>
                </a:solidFill>
                <a:latin typeface="Arial" panose="020B0604020202020204" pitchFamily="34" charset="0"/>
                <a:cs typeface="Arial" panose="020B0604020202020204" pitchFamily="34" charset="0"/>
              </a:rPr>
              <a:t>de </a:t>
            </a:r>
            <a:r>
              <a:rPr lang="fr-FR" sz="3000" b="1" dirty="0">
                <a:solidFill>
                  <a:schemeClr val="tx1"/>
                </a:solidFill>
                <a:latin typeface="Arial" panose="020B0604020202020204" pitchFamily="34" charset="0"/>
                <a:cs typeface="Arial" panose="020B0604020202020204" pitchFamily="34" charset="0"/>
              </a:rPr>
              <a:t>l’autonomie</a:t>
            </a:r>
            <a:r>
              <a:rPr lang="fr-FR" sz="3000" dirty="0" smtClean="0">
                <a:solidFill>
                  <a:schemeClr val="tx1"/>
                </a:solidFill>
                <a:latin typeface="Arial" panose="020B0604020202020204" pitchFamily="34" charset="0"/>
                <a:cs typeface="Arial" panose="020B0604020202020204" pitchFamily="34" charset="0"/>
              </a:rPr>
              <a:t>.</a:t>
            </a:r>
          </a:p>
          <a:p>
            <a:pPr algn="l">
              <a:spcBef>
                <a:spcPts val="1800"/>
              </a:spcBef>
            </a:pPr>
            <a:r>
              <a:rPr lang="fr-FR" sz="3000" dirty="0" smtClean="0">
                <a:solidFill>
                  <a:schemeClr val="tx1"/>
                </a:solidFill>
                <a:latin typeface="Arial" panose="020B0604020202020204" pitchFamily="34" charset="0"/>
                <a:cs typeface="Arial" panose="020B0604020202020204" pitchFamily="34" charset="0"/>
              </a:rPr>
              <a:t>• Image de soi </a:t>
            </a:r>
            <a:r>
              <a:rPr lang="fr-FR" sz="3000" b="1" dirty="0" smtClean="0">
                <a:solidFill>
                  <a:schemeClr val="tx1"/>
                </a:solidFill>
                <a:latin typeface="Arial" panose="020B0604020202020204" pitchFamily="34" charset="0"/>
                <a:cs typeface="Arial" panose="020B0604020202020204" pitchFamily="34" charset="0"/>
              </a:rPr>
              <a:t>plus valorisante</a:t>
            </a:r>
            <a:r>
              <a:rPr lang="fr-FR" sz="3000" dirty="0" smtClean="0">
                <a:solidFill>
                  <a:schemeClr val="tx1"/>
                </a:solidFill>
                <a:latin typeface="Arial" panose="020B0604020202020204" pitchFamily="34" charset="0"/>
                <a:cs typeface="Arial" panose="020B0604020202020204" pitchFamily="34" charset="0"/>
              </a:rPr>
              <a:t>.</a:t>
            </a:r>
          </a:p>
          <a:p>
            <a:pPr algn="l">
              <a:lnSpc>
                <a:spcPct val="120000"/>
              </a:lnSpc>
              <a:spcBef>
                <a:spcPts val="1800"/>
              </a:spcBef>
            </a:pPr>
            <a:r>
              <a:rPr lang="fr-FR" sz="3000" dirty="0" smtClean="0">
                <a:solidFill>
                  <a:schemeClr val="tx1"/>
                </a:solidFill>
                <a:latin typeface="Arial" panose="020B0604020202020204" pitchFamily="34" charset="0"/>
                <a:cs typeface="Arial" panose="020B0604020202020204" pitchFamily="34" charset="0"/>
              </a:rPr>
              <a:t>• Permettre à sa </a:t>
            </a:r>
            <a:r>
              <a:rPr lang="fr-FR" sz="3000" dirty="0">
                <a:solidFill>
                  <a:schemeClr val="tx1"/>
                </a:solidFill>
                <a:latin typeface="Arial" panose="020B0604020202020204" pitchFamily="34" charset="0"/>
                <a:cs typeface="Arial" panose="020B0604020202020204" pitchFamily="34" charset="0"/>
              </a:rPr>
              <a:t>famille d'avoir explicitement connaissance </a:t>
            </a:r>
            <a:r>
              <a:rPr lang="fr-FR" sz="3000" b="1" dirty="0">
                <a:solidFill>
                  <a:schemeClr val="tx1"/>
                </a:solidFill>
                <a:latin typeface="Arial" panose="020B0604020202020204" pitchFamily="34" charset="0"/>
                <a:cs typeface="Arial" panose="020B0604020202020204" pitchFamily="34" charset="0"/>
              </a:rPr>
              <a:t>des notions </a:t>
            </a:r>
            <a:r>
              <a:rPr lang="fr-FR" sz="3000" b="1" dirty="0" smtClean="0">
                <a:solidFill>
                  <a:schemeClr val="tx1"/>
                </a:solidFill>
                <a:latin typeface="Arial" panose="020B0604020202020204" pitchFamily="34" charset="0"/>
                <a:cs typeface="Arial" panose="020B0604020202020204" pitchFamily="34" charset="0"/>
              </a:rPr>
              <a:t>travaillées</a:t>
            </a:r>
            <a:r>
              <a:rPr lang="fr-FR" sz="3000" dirty="0" smtClean="0">
                <a:solidFill>
                  <a:schemeClr val="tx1"/>
                </a:solidFill>
                <a:latin typeface="Arial" panose="020B0604020202020204" pitchFamily="34" charset="0"/>
                <a:cs typeface="Arial" panose="020B0604020202020204" pitchFamily="34" charset="0"/>
              </a:rPr>
              <a:t> et </a:t>
            </a:r>
            <a:r>
              <a:rPr lang="fr-FR" sz="3000" dirty="0">
                <a:solidFill>
                  <a:schemeClr val="tx1"/>
                </a:solidFill>
                <a:latin typeface="Arial" panose="020B0604020202020204" pitchFamily="34" charset="0"/>
                <a:cs typeface="Arial" panose="020B0604020202020204" pitchFamily="34" charset="0"/>
              </a:rPr>
              <a:t>de savoir quelles sont </a:t>
            </a:r>
            <a:r>
              <a:rPr lang="fr-FR" sz="3000" b="1" dirty="0">
                <a:solidFill>
                  <a:schemeClr val="tx1"/>
                </a:solidFill>
                <a:latin typeface="Arial" panose="020B0604020202020204" pitchFamily="34" charset="0"/>
                <a:cs typeface="Arial" panose="020B0604020202020204" pitchFamily="34" charset="0"/>
              </a:rPr>
              <a:t>les attentes des enseignants</a:t>
            </a:r>
            <a:r>
              <a:rPr lang="fr-FR" sz="3000" dirty="0">
                <a:solidFill>
                  <a:schemeClr val="tx1"/>
                </a:solidFill>
                <a:latin typeface="Arial" panose="020B0604020202020204" pitchFamily="34" charset="0"/>
                <a:cs typeface="Arial" panose="020B0604020202020204" pitchFamily="34" charset="0"/>
              </a:rPr>
              <a:t>.</a:t>
            </a:r>
            <a:endParaRPr lang="fr-FR" altLang="fr-FR" sz="3000" dirty="0">
              <a:solidFill>
                <a:schemeClr val="tx1"/>
              </a:solidFill>
              <a:latin typeface="Arial" panose="020B0604020202020204" pitchFamily="34" charset="0"/>
              <a:cs typeface="Arial" panose="020B0604020202020204" pitchFamily="34" charset="0"/>
            </a:endParaRPr>
          </a:p>
          <a:p>
            <a:pPr algn="l"/>
            <a:endParaRPr lang="fr-FR"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41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0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14749"/>
            <a:ext cx="7772400" cy="1109995"/>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Intérêts pour l’enseignant </a:t>
            </a:r>
            <a:endParaRPr lang="fr-FR" sz="3600" dirty="0"/>
          </a:p>
        </p:txBody>
      </p:sp>
      <p:sp>
        <p:nvSpPr>
          <p:cNvPr id="3" name="Sous-titre 2"/>
          <p:cNvSpPr>
            <a:spLocks noGrp="1"/>
          </p:cNvSpPr>
          <p:nvPr>
            <p:ph type="subTitle" idx="1"/>
          </p:nvPr>
        </p:nvSpPr>
        <p:spPr>
          <a:xfrm>
            <a:off x="323528" y="908720"/>
            <a:ext cx="8640960" cy="5832648"/>
          </a:xfrm>
        </p:spPr>
        <p:txBody>
          <a:bodyPr>
            <a:noAutofit/>
          </a:bodyPr>
          <a:lstStyle/>
          <a:p>
            <a:pPr algn="l">
              <a:lnSpc>
                <a:spcPct val="80000"/>
              </a:lnSpc>
              <a:spcBef>
                <a:spcPts val="1800"/>
              </a:spcBef>
              <a:buClr>
                <a:srgbClr val="000000"/>
              </a:buClr>
            </a:pPr>
            <a:r>
              <a:rPr lang="fr-FR" altLang="fr-FR" sz="2800" dirty="0">
                <a:solidFill>
                  <a:srgbClr val="000000"/>
                </a:solidFill>
                <a:latin typeface="Arial" panose="020B0604020202020204" pitchFamily="34" charset="0"/>
                <a:cs typeface="Arial" panose="020B0604020202020204" pitchFamily="34" charset="0"/>
              </a:rPr>
              <a:t>• </a:t>
            </a:r>
            <a:r>
              <a:rPr lang="fr-FR" altLang="fr-FR" sz="2800" b="1" dirty="0">
                <a:solidFill>
                  <a:srgbClr val="000000"/>
                </a:solidFill>
                <a:latin typeface="Arial" panose="020B0604020202020204" pitchFamily="34" charset="0"/>
                <a:cs typeface="Arial" panose="020B0604020202020204" pitchFamily="34" charset="0"/>
              </a:rPr>
              <a:t>Donner du sens</a:t>
            </a:r>
            <a:r>
              <a:rPr lang="fr-FR" altLang="fr-FR" sz="2800" dirty="0">
                <a:solidFill>
                  <a:srgbClr val="000000"/>
                </a:solidFill>
                <a:latin typeface="Arial" panose="020B0604020202020204" pitchFamily="34" charset="0"/>
                <a:cs typeface="Arial" panose="020B0604020202020204" pitchFamily="34" charset="0"/>
              </a:rPr>
              <a:t>  aux savoirs enseignés</a:t>
            </a:r>
            <a:r>
              <a:rPr lang="fr-FR" altLang="fr-FR" sz="2800" dirty="0" smtClean="0">
                <a:solidFill>
                  <a:srgbClr val="000000"/>
                </a:solidFill>
                <a:latin typeface="Arial" panose="020B0604020202020204" pitchFamily="34" charset="0"/>
                <a:cs typeface="Arial" panose="020B0604020202020204" pitchFamily="34" charset="0"/>
              </a:rPr>
              <a:t>.</a:t>
            </a:r>
          </a:p>
          <a:p>
            <a:pPr algn="l">
              <a:spcBef>
                <a:spcPts val="1800"/>
              </a:spcBef>
              <a:buClr>
                <a:srgbClr val="000000"/>
              </a:buClr>
            </a:pP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Amener chaque élève au </a:t>
            </a:r>
            <a:r>
              <a:rPr lang="fr-FR" altLang="fr-FR" sz="2800" b="1" dirty="0">
                <a:solidFill>
                  <a:srgbClr val="000000"/>
                </a:solidFill>
                <a:latin typeface="Arial" panose="020B0604020202020204" pitchFamily="34" charset="0"/>
                <a:cs typeface="Arial" panose="020B0604020202020204" pitchFamily="34" charset="0"/>
              </a:rPr>
              <a:t>maximum de ses possibilités</a:t>
            </a:r>
            <a:r>
              <a:rPr lang="fr-FR" altLang="fr-FR" sz="2800" dirty="0">
                <a:solidFill>
                  <a:srgbClr val="000000"/>
                </a:solidFill>
                <a:latin typeface="Arial" panose="020B0604020202020204" pitchFamily="34" charset="0"/>
                <a:cs typeface="Arial" panose="020B0604020202020204" pitchFamily="34" charset="0"/>
              </a:rPr>
              <a:t> et </a:t>
            </a:r>
            <a:r>
              <a:rPr lang="fr-FR" altLang="fr-FR" sz="2800" b="1" dirty="0">
                <a:solidFill>
                  <a:srgbClr val="000000"/>
                </a:solidFill>
                <a:latin typeface="Arial" panose="020B0604020202020204" pitchFamily="34" charset="0"/>
                <a:cs typeface="Arial" panose="020B0604020202020204" pitchFamily="34" charset="0"/>
              </a:rPr>
              <a:t>valoriser</a:t>
            </a:r>
            <a:r>
              <a:rPr lang="fr-FR" altLang="fr-FR" sz="2800" dirty="0">
                <a:solidFill>
                  <a:srgbClr val="000000"/>
                </a:solidFill>
                <a:latin typeface="Arial" panose="020B0604020202020204" pitchFamily="34" charset="0"/>
                <a:cs typeface="Arial" panose="020B0604020202020204" pitchFamily="34" charset="0"/>
              </a:rPr>
              <a:t> le potentiel de chaque élève.</a:t>
            </a:r>
          </a:p>
          <a:p>
            <a:pPr algn="l">
              <a:spcBef>
                <a:spcPts val="1800"/>
              </a:spcBef>
              <a:buClr>
                <a:srgbClr val="000000"/>
              </a:buClr>
            </a:pPr>
            <a:r>
              <a:rPr lang="fr-FR" altLang="fr-FR" sz="2800" dirty="0">
                <a:solidFill>
                  <a:srgbClr val="000000"/>
                </a:solidFill>
                <a:latin typeface="Arial" panose="020B0604020202020204" pitchFamily="34" charset="0"/>
                <a:cs typeface="Arial" panose="020B0604020202020204" pitchFamily="34" charset="0"/>
              </a:rPr>
              <a:t>• Mieux gérer </a:t>
            </a:r>
            <a:r>
              <a:rPr lang="fr-FR" altLang="fr-FR" sz="2800" b="1" dirty="0">
                <a:solidFill>
                  <a:srgbClr val="000000"/>
                </a:solidFill>
                <a:latin typeface="Arial" panose="020B0604020202020204" pitchFamily="34" charset="0"/>
                <a:cs typeface="Arial" panose="020B0604020202020204" pitchFamily="34" charset="0"/>
              </a:rPr>
              <a:t>l’hétérogénéité</a:t>
            </a:r>
            <a:r>
              <a:rPr lang="fr-FR" altLang="fr-FR" sz="2800" dirty="0">
                <a:solidFill>
                  <a:srgbClr val="000000"/>
                </a:solidFill>
                <a:latin typeface="Arial" panose="020B0604020202020204" pitchFamily="34" charset="0"/>
                <a:cs typeface="Arial" panose="020B0604020202020204" pitchFamily="34" charset="0"/>
              </a:rPr>
              <a:t>  et </a:t>
            </a:r>
            <a:r>
              <a:rPr lang="fr-FR" altLang="fr-FR" sz="2800" b="1" dirty="0">
                <a:solidFill>
                  <a:srgbClr val="000000"/>
                </a:solidFill>
                <a:latin typeface="Arial" panose="020B0604020202020204" pitchFamily="34" charset="0"/>
                <a:cs typeface="Arial" panose="020B0604020202020204" pitchFamily="34" charset="0"/>
              </a:rPr>
              <a:t>favoriser la différenciation pédagogique</a:t>
            </a:r>
            <a:r>
              <a:rPr lang="fr-FR" altLang="fr-FR" sz="2800" dirty="0">
                <a:solidFill>
                  <a:srgbClr val="000000"/>
                </a:solidFill>
                <a:latin typeface="Arial" panose="020B0604020202020204" pitchFamily="34" charset="0"/>
                <a:cs typeface="Arial" panose="020B0604020202020204" pitchFamily="34" charset="0"/>
              </a:rPr>
              <a:t>.</a:t>
            </a:r>
          </a:p>
          <a:p>
            <a:pPr algn="l">
              <a:spcBef>
                <a:spcPts val="1800"/>
              </a:spcBef>
              <a:buClr>
                <a:srgbClr val="000000"/>
              </a:buClr>
            </a:pP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b="1" dirty="0">
                <a:solidFill>
                  <a:srgbClr val="000000"/>
                </a:solidFill>
                <a:latin typeface="Arial" panose="020B0604020202020204" pitchFamily="34" charset="0"/>
                <a:cs typeface="Arial" panose="020B0604020202020204" pitchFamily="34" charset="0"/>
              </a:rPr>
              <a:t>Favoriser l’autonomie</a:t>
            </a:r>
            <a:r>
              <a:rPr lang="fr-FR" altLang="fr-FR" sz="2800" dirty="0">
                <a:solidFill>
                  <a:srgbClr val="000000"/>
                </a:solidFill>
                <a:latin typeface="Arial" panose="020B0604020202020204" pitchFamily="34" charset="0"/>
                <a:cs typeface="Arial" panose="020B0604020202020204" pitchFamily="34" charset="0"/>
              </a:rPr>
              <a:t> et la formation </a:t>
            </a:r>
            <a:r>
              <a:rPr lang="fr-FR" altLang="fr-FR" sz="2800" b="1" dirty="0">
                <a:solidFill>
                  <a:srgbClr val="000000"/>
                </a:solidFill>
                <a:latin typeface="Arial" panose="020B0604020202020204" pitchFamily="34" charset="0"/>
                <a:cs typeface="Arial" panose="020B0604020202020204" pitchFamily="34" charset="0"/>
              </a:rPr>
              <a:t>d’une pensée autonome</a:t>
            </a:r>
            <a:r>
              <a:rPr lang="fr-FR" altLang="fr-FR" sz="2800" dirty="0">
                <a:solidFill>
                  <a:srgbClr val="000000"/>
                </a:solidFill>
                <a:latin typeface="Arial" panose="020B0604020202020204" pitchFamily="34" charset="0"/>
                <a:cs typeface="Arial" panose="020B0604020202020204" pitchFamily="34" charset="0"/>
              </a:rPr>
              <a:t> de l’élève.</a:t>
            </a:r>
          </a:p>
          <a:p>
            <a:pPr algn="l">
              <a:lnSpc>
                <a:spcPct val="80000"/>
              </a:lnSpc>
              <a:spcBef>
                <a:spcPts val="1800"/>
              </a:spcBef>
              <a:buClr>
                <a:srgbClr val="000000"/>
              </a:buClr>
            </a:pP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Évaluer </a:t>
            </a:r>
            <a:r>
              <a:rPr lang="fr-FR" altLang="fr-FR" sz="2800" b="1" dirty="0">
                <a:solidFill>
                  <a:srgbClr val="000000"/>
                </a:solidFill>
                <a:latin typeface="Arial" panose="020B0604020202020204" pitchFamily="34" charset="0"/>
                <a:cs typeface="Arial" panose="020B0604020202020204" pitchFamily="34" charset="0"/>
              </a:rPr>
              <a:t>tout au long de la scolarité</a:t>
            </a:r>
            <a:r>
              <a:rPr lang="fr-FR" altLang="fr-FR" sz="2800" dirty="0">
                <a:solidFill>
                  <a:srgbClr val="000000"/>
                </a:solidFill>
                <a:latin typeface="Arial" panose="020B0604020202020204" pitchFamily="34" charset="0"/>
                <a:cs typeface="Arial" panose="020B0604020202020204" pitchFamily="34" charset="0"/>
              </a:rPr>
              <a:t>.</a:t>
            </a:r>
          </a:p>
          <a:p>
            <a:pPr algn="l">
              <a:lnSpc>
                <a:spcPct val="80000"/>
              </a:lnSpc>
              <a:spcBef>
                <a:spcPts val="1800"/>
              </a:spcBef>
              <a:buClr>
                <a:srgbClr val="000000"/>
              </a:buClr>
            </a:pPr>
            <a:r>
              <a:rPr lang="fr-FR" altLang="fr-FR" sz="2800" dirty="0">
                <a:solidFill>
                  <a:srgbClr val="000000"/>
                </a:solidFill>
                <a:latin typeface="Arial" panose="020B0604020202020204" pitchFamily="34" charset="0"/>
                <a:cs typeface="Arial" panose="020B0604020202020204" pitchFamily="34" charset="0"/>
              </a:rPr>
              <a:t>• Renseigner quand </a:t>
            </a:r>
            <a:r>
              <a:rPr lang="fr-FR" altLang="fr-FR" sz="2800" b="1" dirty="0">
                <a:solidFill>
                  <a:srgbClr val="000000"/>
                </a:solidFill>
                <a:latin typeface="Arial" panose="020B0604020202020204" pitchFamily="34" charset="0"/>
                <a:cs typeface="Arial" panose="020B0604020202020204" pitchFamily="34" charset="0"/>
              </a:rPr>
              <a:t>l’élève est prêt</a:t>
            </a:r>
            <a:r>
              <a:rPr lang="fr-FR" altLang="fr-FR" sz="2800" dirty="0">
                <a:solidFill>
                  <a:srgbClr val="000000"/>
                </a:solidFill>
                <a:latin typeface="Arial" panose="020B0604020202020204" pitchFamily="34" charset="0"/>
                <a:cs typeface="Arial" panose="020B0604020202020204" pitchFamily="34" charset="0"/>
              </a:rPr>
              <a:t>.</a:t>
            </a:r>
          </a:p>
          <a:p>
            <a:pPr algn="l">
              <a:lnSpc>
                <a:spcPct val="80000"/>
              </a:lnSpc>
              <a:spcBef>
                <a:spcPts val="1800"/>
              </a:spcBef>
              <a:buClr>
                <a:srgbClr val="000000"/>
              </a:buClr>
            </a:pPr>
            <a:r>
              <a:rPr lang="fr-FR" altLang="fr-FR" sz="2800" dirty="0">
                <a:solidFill>
                  <a:srgbClr val="000000"/>
                </a:solidFill>
                <a:latin typeface="Arial" panose="020B0604020202020204" pitchFamily="34" charset="0"/>
                <a:cs typeface="Arial" panose="020B0604020202020204" pitchFamily="34" charset="0"/>
              </a:rPr>
              <a:t>• Respecter </a:t>
            </a:r>
            <a:r>
              <a:rPr lang="fr-FR" altLang="fr-FR" sz="2800" b="1" dirty="0">
                <a:solidFill>
                  <a:srgbClr val="000000"/>
                </a:solidFill>
                <a:latin typeface="Arial" panose="020B0604020202020204" pitchFamily="34" charset="0"/>
                <a:cs typeface="Arial" panose="020B0604020202020204" pitchFamily="34" charset="0"/>
              </a:rPr>
              <a:t>les rythmes de chacun</a:t>
            </a:r>
            <a:r>
              <a:rPr lang="fr-FR" altLang="fr-FR" sz="2800" dirty="0">
                <a:solidFill>
                  <a:srgbClr val="000000"/>
                </a:solidFill>
                <a:latin typeface="Arial" panose="020B0604020202020204" pitchFamily="34" charset="0"/>
                <a:cs typeface="Arial" panose="020B0604020202020204" pitchFamily="34" charset="0"/>
              </a:rPr>
              <a:t>.</a:t>
            </a:r>
            <a:endParaRPr lang="fr-FR" sz="2800" dirty="0">
              <a:latin typeface="Arial" panose="020B0604020202020204" pitchFamily="34" charset="0"/>
              <a:cs typeface="Arial" panose="020B0604020202020204" pitchFamily="34" charset="0"/>
            </a:endParaRPr>
          </a:p>
          <a:p>
            <a:pPr algn="l"/>
            <a:endParaRPr lang="fr-FR" sz="2800" dirty="0"/>
          </a:p>
        </p:txBody>
      </p:sp>
    </p:spTree>
    <p:extLst>
      <p:ext uri="{BB962C8B-B14F-4D97-AF65-F5344CB8AC3E}">
        <p14:creationId xmlns:p14="http://schemas.microsoft.com/office/powerpoint/2010/main" val="10461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0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100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143000"/>
          </a:xfrm>
        </p:spPr>
        <p:txBody>
          <a:bodyPr>
            <a:noAutofit/>
          </a:bodyPr>
          <a:lstStyle/>
          <a:p>
            <a:r>
              <a:rPr lang="fr-FR" sz="3700" b="1" u="sng" dirty="0" smtClean="0">
                <a:solidFill>
                  <a:srgbClr val="7030A0"/>
                </a:solidFill>
                <a:latin typeface="Arial" panose="020B0604020202020204" pitchFamily="34" charset="0"/>
                <a:cs typeface="Arial" panose="020B0604020202020204" pitchFamily="34" charset="0"/>
              </a:rPr>
              <a:t>Intérêts de l’approche par compétences</a:t>
            </a:r>
            <a:endParaRPr lang="fr-FR" sz="3700" b="1" u="sng" dirty="0">
              <a:solidFill>
                <a:srgbClr val="7030A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179512" y="1412776"/>
            <a:ext cx="8856984" cy="4824536"/>
          </a:xfrm>
        </p:spPr>
        <p:txBody>
          <a:bodyPr>
            <a:noAutofit/>
          </a:bodyPr>
          <a:lstStyle/>
          <a:p>
            <a:pPr marL="0" indent="0">
              <a:lnSpc>
                <a:spcPct val="80000"/>
              </a:lnSpc>
              <a:spcBef>
                <a:spcPts val="12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b="1" dirty="0" smtClean="0">
                <a:solidFill>
                  <a:srgbClr val="000000"/>
                </a:solidFill>
                <a:latin typeface="Arial" panose="020B0604020202020204" pitchFamily="34" charset="0"/>
                <a:cs typeface="Arial" panose="020B0604020202020204" pitchFamily="34" charset="0"/>
              </a:rPr>
              <a:t>Donner </a:t>
            </a:r>
            <a:r>
              <a:rPr lang="fr-FR" altLang="fr-FR" sz="2800" b="1" dirty="0">
                <a:solidFill>
                  <a:srgbClr val="000000"/>
                </a:solidFill>
                <a:latin typeface="Arial" panose="020B0604020202020204" pitchFamily="34" charset="0"/>
                <a:cs typeface="Arial" panose="020B0604020202020204" pitchFamily="34" charset="0"/>
              </a:rPr>
              <a:t>du sens</a:t>
            </a:r>
            <a:r>
              <a:rPr lang="fr-FR" altLang="fr-FR" sz="2800" dirty="0">
                <a:solidFill>
                  <a:srgbClr val="000000"/>
                </a:solidFill>
                <a:latin typeface="Arial" panose="020B0604020202020204" pitchFamily="34" charset="0"/>
                <a:cs typeface="Arial" panose="020B0604020202020204" pitchFamily="34" charset="0"/>
              </a:rPr>
              <a:t>  aux savoirs </a:t>
            </a:r>
            <a:r>
              <a:rPr lang="fr-FR" altLang="fr-FR" sz="2800" dirty="0" smtClean="0">
                <a:solidFill>
                  <a:srgbClr val="000000"/>
                </a:solidFill>
                <a:latin typeface="Arial" panose="020B0604020202020204" pitchFamily="34" charset="0"/>
                <a:cs typeface="Arial" panose="020B0604020202020204" pitchFamily="34" charset="0"/>
              </a:rPr>
              <a:t>enseignés.</a:t>
            </a:r>
            <a:endParaRPr lang="fr-FR" altLang="fr-FR" sz="2800" dirty="0">
              <a:solidFill>
                <a:srgbClr val="000000"/>
              </a:solidFill>
              <a:latin typeface="Arial" panose="020B0604020202020204" pitchFamily="34" charset="0"/>
              <a:cs typeface="Arial" panose="020B0604020202020204" pitchFamily="34" charset="0"/>
            </a:endParaRPr>
          </a:p>
          <a:p>
            <a:pPr marL="0" indent="0">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Amener </a:t>
            </a:r>
            <a:r>
              <a:rPr lang="fr-FR" altLang="fr-FR" sz="2800" dirty="0">
                <a:solidFill>
                  <a:srgbClr val="000000"/>
                </a:solidFill>
                <a:latin typeface="Arial" panose="020B0604020202020204" pitchFamily="34" charset="0"/>
                <a:cs typeface="Arial" panose="020B0604020202020204" pitchFamily="34" charset="0"/>
              </a:rPr>
              <a:t>chaque élève au </a:t>
            </a:r>
            <a:r>
              <a:rPr lang="fr-FR" altLang="fr-FR" sz="2800" b="1" dirty="0">
                <a:solidFill>
                  <a:srgbClr val="000000"/>
                </a:solidFill>
                <a:latin typeface="Arial" panose="020B0604020202020204" pitchFamily="34" charset="0"/>
                <a:cs typeface="Arial" panose="020B0604020202020204" pitchFamily="34" charset="0"/>
              </a:rPr>
              <a:t>maximum de ses possibilités</a:t>
            </a:r>
            <a:r>
              <a:rPr lang="fr-FR" altLang="fr-FR" sz="2800" dirty="0">
                <a:solidFill>
                  <a:srgbClr val="000000"/>
                </a:solidFill>
                <a:latin typeface="Arial" panose="020B0604020202020204" pitchFamily="34" charset="0"/>
                <a:cs typeface="Arial" panose="020B0604020202020204" pitchFamily="34" charset="0"/>
              </a:rPr>
              <a:t> et </a:t>
            </a:r>
            <a:r>
              <a:rPr lang="fr-FR" altLang="fr-FR" sz="2800" b="1" dirty="0">
                <a:solidFill>
                  <a:srgbClr val="000000"/>
                </a:solidFill>
                <a:latin typeface="Arial" panose="020B0604020202020204" pitchFamily="34" charset="0"/>
                <a:cs typeface="Arial" panose="020B0604020202020204" pitchFamily="34" charset="0"/>
              </a:rPr>
              <a:t>valoriser</a:t>
            </a:r>
            <a:r>
              <a:rPr lang="fr-FR" altLang="fr-FR" sz="2800" dirty="0">
                <a:solidFill>
                  <a:srgbClr val="000000"/>
                </a:solidFill>
                <a:latin typeface="Arial" panose="020B0604020202020204" pitchFamily="34" charset="0"/>
                <a:cs typeface="Arial" panose="020B0604020202020204" pitchFamily="34" charset="0"/>
              </a:rPr>
              <a:t> le potentiel de chaque élève.</a:t>
            </a:r>
          </a:p>
          <a:p>
            <a:pPr marL="0" indent="0">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Mieux </a:t>
            </a:r>
            <a:r>
              <a:rPr lang="fr-FR" altLang="fr-FR" sz="2800" dirty="0">
                <a:solidFill>
                  <a:srgbClr val="000000"/>
                </a:solidFill>
                <a:latin typeface="Arial" panose="020B0604020202020204" pitchFamily="34" charset="0"/>
                <a:cs typeface="Arial" panose="020B0604020202020204" pitchFamily="34" charset="0"/>
              </a:rPr>
              <a:t>gérer </a:t>
            </a:r>
            <a:r>
              <a:rPr lang="fr-FR" altLang="fr-FR" sz="2800" b="1" dirty="0">
                <a:solidFill>
                  <a:srgbClr val="000000"/>
                </a:solidFill>
                <a:latin typeface="Arial" panose="020B0604020202020204" pitchFamily="34" charset="0"/>
                <a:cs typeface="Arial" panose="020B0604020202020204" pitchFamily="34" charset="0"/>
              </a:rPr>
              <a:t>l’hétérogénéité</a:t>
            </a:r>
            <a:r>
              <a:rPr lang="fr-FR" altLang="fr-FR" sz="2800" dirty="0">
                <a:solidFill>
                  <a:srgbClr val="000000"/>
                </a:solidFill>
                <a:latin typeface="Arial" panose="020B0604020202020204" pitchFamily="34" charset="0"/>
                <a:cs typeface="Arial" panose="020B0604020202020204" pitchFamily="34" charset="0"/>
              </a:rPr>
              <a:t>  et </a:t>
            </a:r>
            <a:r>
              <a:rPr lang="fr-FR" altLang="fr-FR" sz="2800" b="1" dirty="0">
                <a:solidFill>
                  <a:srgbClr val="000000"/>
                </a:solidFill>
                <a:latin typeface="Arial" panose="020B0604020202020204" pitchFamily="34" charset="0"/>
                <a:cs typeface="Arial" panose="020B0604020202020204" pitchFamily="34" charset="0"/>
              </a:rPr>
              <a:t>favoriser la différenciation pédagogique</a:t>
            </a:r>
            <a:r>
              <a:rPr lang="fr-FR" altLang="fr-FR" sz="2800" dirty="0">
                <a:solidFill>
                  <a:srgbClr val="000000"/>
                </a:solidFill>
                <a:latin typeface="Arial" panose="020B0604020202020204" pitchFamily="34" charset="0"/>
                <a:cs typeface="Arial" panose="020B0604020202020204" pitchFamily="34" charset="0"/>
              </a:rPr>
              <a:t>.</a:t>
            </a:r>
          </a:p>
          <a:p>
            <a:pPr marL="0" indent="0">
              <a:lnSpc>
                <a:spcPct val="80000"/>
              </a:lnSpc>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Focaliser </a:t>
            </a:r>
            <a:r>
              <a:rPr lang="fr-FR" altLang="fr-FR" sz="2800" dirty="0">
                <a:solidFill>
                  <a:srgbClr val="000000"/>
                </a:solidFill>
                <a:latin typeface="Arial" panose="020B0604020202020204" pitchFamily="34" charset="0"/>
                <a:cs typeface="Arial" panose="020B0604020202020204" pitchFamily="34" charset="0"/>
              </a:rPr>
              <a:t>sur </a:t>
            </a:r>
            <a:r>
              <a:rPr lang="fr-FR" altLang="fr-FR" sz="2800" b="1" dirty="0">
                <a:solidFill>
                  <a:srgbClr val="000000"/>
                </a:solidFill>
                <a:latin typeface="Arial" panose="020B0604020202020204" pitchFamily="34" charset="0"/>
                <a:cs typeface="Arial" panose="020B0604020202020204" pitchFamily="34" charset="0"/>
              </a:rPr>
              <a:t>les processus d’apprentissage</a:t>
            </a:r>
            <a:r>
              <a:rPr lang="fr-FR" altLang="fr-FR" sz="2800" dirty="0">
                <a:solidFill>
                  <a:srgbClr val="000000"/>
                </a:solidFill>
                <a:latin typeface="Arial" panose="020B0604020202020204" pitchFamily="34" charset="0"/>
                <a:cs typeface="Arial" panose="020B0604020202020204" pitchFamily="34" charset="0"/>
              </a:rPr>
              <a:t>.</a:t>
            </a:r>
          </a:p>
          <a:p>
            <a:pPr marL="0" indent="0">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b="1" dirty="0" smtClean="0">
                <a:solidFill>
                  <a:srgbClr val="000000"/>
                </a:solidFill>
                <a:latin typeface="Arial" panose="020B0604020202020204" pitchFamily="34" charset="0"/>
                <a:cs typeface="Arial" panose="020B0604020202020204" pitchFamily="34" charset="0"/>
              </a:rPr>
              <a:t>Favoriser </a:t>
            </a:r>
            <a:r>
              <a:rPr lang="fr-FR" altLang="fr-FR" sz="2800" b="1" dirty="0">
                <a:solidFill>
                  <a:srgbClr val="000000"/>
                </a:solidFill>
                <a:latin typeface="Arial" panose="020B0604020202020204" pitchFamily="34" charset="0"/>
                <a:cs typeface="Arial" panose="020B0604020202020204" pitchFamily="34" charset="0"/>
              </a:rPr>
              <a:t>l’autonomie</a:t>
            </a:r>
            <a:r>
              <a:rPr lang="fr-FR" altLang="fr-FR" sz="2800" dirty="0">
                <a:solidFill>
                  <a:srgbClr val="000000"/>
                </a:solidFill>
                <a:latin typeface="Arial" panose="020B0604020202020204" pitchFamily="34" charset="0"/>
                <a:cs typeface="Arial" panose="020B0604020202020204" pitchFamily="34" charset="0"/>
              </a:rPr>
              <a:t> et la formation </a:t>
            </a:r>
            <a:r>
              <a:rPr lang="fr-FR" altLang="fr-FR" sz="2800" b="1" dirty="0">
                <a:solidFill>
                  <a:srgbClr val="000000"/>
                </a:solidFill>
                <a:latin typeface="Arial" panose="020B0604020202020204" pitchFamily="34" charset="0"/>
                <a:cs typeface="Arial" panose="020B0604020202020204" pitchFamily="34" charset="0"/>
              </a:rPr>
              <a:t>d’une pensée autonome</a:t>
            </a:r>
            <a:r>
              <a:rPr lang="fr-FR" altLang="fr-FR" sz="2800" dirty="0">
                <a:solidFill>
                  <a:srgbClr val="000000"/>
                </a:solidFill>
                <a:latin typeface="Arial" panose="020B0604020202020204" pitchFamily="34" charset="0"/>
                <a:cs typeface="Arial" panose="020B0604020202020204" pitchFamily="34" charset="0"/>
              </a:rPr>
              <a:t> de l’élève</a:t>
            </a:r>
            <a:r>
              <a:rPr lang="fr-FR" altLang="fr-FR" sz="2800" dirty="0" smtClean="0">
                <a:solidFill>
                  <a:srgbClr val="000000"/>
                </a:solidFill>
                <a:latin typeface="Arial" panose="020B0604020202020204" pitchFamily="34" charset="0"/>
                <a:cs typeface="Arial" panose="020B0604020202020204" pitchFamily="34" charset="0"/>
              </a:rPr>
              <a:t>.</a:t>
            </a:r>
            <a:endParaRPr lang="fr-FR" altLang="fr-FR"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1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0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700808"/>
            <a:ext cx="8229600" cy="4176464"/>
          </a:xfrm>
        </p:spPr>
        <p:txBody>
          <a:bodyPr>
            <a:normAutofit/>
          </a:bodyPr>
          <a:lstStyle/>
          <a:p>
            <a:pPr marL="0" indent="0">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Augmenter la portée  de la scolarité </a:t>
            </a:r>
            <a:r>
              <a:rPr lang="fr-FR" altLang="fr-FR" sz="2800" b="1" dirty="0">
                <a:solidFill>
                  <a:srgbClr val="000000"/>
                </a:solidFill>
                <a:latin typeface="Arial" panose="020B0604020202020204" pitchFamily="34" charset="0"/>
                <a:cs typeface="Arial" panose="020B0604020202020204" pitchFamily="34" charset="0"/>
              </a:rPr>
              <a:t>au-delà de l’horizon de la seule réussite aux épreuves scolaires</a:t>
            </a:r>
            <a:r>
              <a:rPr lang="fr-FR" altLang="fr-FR" sz="2800" dirty="0">
                <a:solidFill>
                  <a:srgbClr val="000000"/>
                </a:solidFill>
                <a:latin typeface="Arial" panose="020B0604020202020204" pitchFamily="34" charset="0"/>
                <a:cs typeface="Arial" panose="020B0604020202020204" pitchFamily="34" charset="0"/>
              </a:rPr>
              <a:t>.</a:t>
            </a:r>
          </a:p>
          <a:p>
            <a:pPr marL="0" indent="0">
              <a:lnSpc>
                <a:spcPct val="80000"/>
              </a:lnSpc>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Évaluer </a:t>
            </a:r>
            <a:r>
              <a:rPr lang="fr-FR" altLang="fr-FR" sz="2800" b="1" dirty="0">
                <a:solidFill>
                  <a:srgbClr val="000000"/>
                </a:solidFill>
                <a:latin typeface="Arial" panose="020B0604020202020204" pitchFamily="34" charset="0"/>
                <a:cs typeface="Arial" panose="020B0604020202020204" pitchFamily="34" charset="0"/>
              </a:rPr>
              <a:t>tout au long de la scolarité</a:t>
            </a:r>
            <a:r>
              <a:rPr lang="fr-FR" altLang="fr-FR" sz="2800" dirty="0">
                <a:solidFill>
                  <a:srgbClr val="000000"/>
                </a:solidFill>
                <a:latin typeface="Arial" panose="020B0604020202020204" pitchFamily="34" charset="0"/>
                <a:cs typeface="Arial" panose="020B0604020202020204" pitchFamily="34" charset="0"/>
              </a:rPr>
              <a:t>.</a:t>
            </a:r>
          </a:p>
          <a:p>
            <a:pPr marL="0" indent="0">
              <a:lnSpc>
                <a:spcPct val="80000"/>
              </a:lnSpc>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Renseigner quand </a:t>
            </a:r>
            <a:r>
              <a:rPr lang="fr-FR" altLang="fr-FR" sz="2800" b="1" dirty="0">
                <a:solidFill>
                  <a:srgbClr val="000000"/>
                </a:solidFill>
                <a:latin typeface="Arial" panose="020B0604020202020204" pitchFamily="34" charset="0"/>
                <a:cs typeface="Arial" panose="020B0604020202020204" pitchFamily="34" charset="0"/>
              </a:rPr>
              <a:t>l’élève est prêt</a:t>
            </a:r>
            <a:r>
              <a:rPr lang="fr-FR" altLang="fr-FR" sz="2800" dirty="0">
                <a:solidFill>
                  <a:srgbClr val="000000"/>
                </a:solidFill>
                <a:latin typeface="Arial" panose="020B0604020202020204" pitchFamily="34" charset="0"/>
                <a:cs typeface="Arial" panose="020B0604020202020204" pitchFamily="34" charset="0"/>
              </a:rPr>
              <a:t>.</a:t>
            </a:r>
          </a:p>
          <a:p>
            <a:pPr marL="0" indent="0">
              <a:lnSpc>
                <a:spcPct val="80000"/>
              </a:lnSpc>
              <a:spcBef>
                <a:spcPts val="3000"/>
              </a:spcBef>
              <a:buClr>
                <a:srgbClr val="000000"/>
              </a:buClr>
              <a:buNone/>
            </a:pPr>
            <a:r>
              <a:rPr lang="fr-FR" altLang="fr-FR" sz="2800" dirty="0">
                <a:solidFill>
                  <a:srgbClr val="000000"/>
                </a:solidFill>
                <a:latin typeface="Arial" panose="020B0604020202020204" pitchFamily="34" charset="0"/>
                <a:cs typeface="Arial" panose="020B0604020202020204" pitchFamily="34" charset="0"/>
              </a:rPr>
              <a:t>•</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Respecter </a:t>
            </a:r>
            <a:r>
              <a:rPr lang="fr-FR" altLang="fr-FR" sz="2800" b="1" dirty="0">
                <a:solidFill>
                  <a:srgbClr val="000000"/>
                </a:solidFill>
                <a:latin typeface="Arial" panose="020B0604020202020204" pitchFamily="34" charset="0"/>
                <a:cs typeface="Arial" panose="020B0604020202020204" pitchFamily="34" charset="0"/>
              </a:rPr>
              <a:t>les rythmes de chacun</a:t>
            </a:r>
            <a:r>
              <a:rPr lang="fr-FR" altLang="fr-FR" sz="2800" dirty="0">
                <a:solidFill>
                  <a:srgbClr val="000000"/>
                </a:solidFill>
                <a:latin typeface="Arial" panose="020B0604020202020204" pitchFamily="34" charset="0"/>
                <a:cs typeface="Arial" panose="020B0604020202020204" pitchFamily="34" charset="0"/>
              </a:rPr>
              <a:t>.</a:t>
            </a:r>
            <a:endParaRPr lang="fr-FR" sz="2800" dirty="0">
              <a:latin typeface="Arial" panose="020B0604020202020204" pitchFamily="34" charset="0"/>
              <a:cs typeface="Arial" panose="020B0604020202020204" pitchFamily="34" charset="0"/>
            </a:endParaRPr>
          </a:p>
          <a:p>
            <a:pPr marL="0" indent="0">
              <a:buNone/>
            </a:pPr>
            <a:endParaRPr lang="fr-FR" sz="2800" dirty="0"/>
          </a:p>
        </p:txBody>
      </p:sp>
    </p:spTree>
    <p:extLst>
      <p:ext uri="{BB962C8B-B14F-4D97-AF65-F5344CB8AC3E}">
        <p14:creationId xmlns:p14="http://schemas.microsoft.com/office/powerpoint/2010/main" val="33545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53752"/>
            <a:ext cx="8928992" cy="1143000"/>
          </a:xfrm>
        </p:spPr>
        <p:txBody>
          <a:bodyPr>
            <a:normAutofit/>
          </a:bodyPr>
          <a:lstStyle/>
          <a:p>
            <a:r>
              <a:rPr lang="fr-FR" sz="3700" b="1" u="sng" dirty="0" smtClean="0">
                <a:solidFill>
                  <a:srgbClr val="7030A0"/>
                </a:solidFill>
                <a:latin typeface="Arial" panose="020B0604020202020204" pitchFamily="34" charset="0"/>
                <a:cs typeface="Arial" panose="020B0604020202020204" pitchFamily="34" charset="0"/>
              </a:rPr>
              <a:t>Pratique évolutive de l’enseignement</a:t>
            </a:r>
            <a:endParaRPr lang="fr-FR" sz="3700" dirty="0"/>
          </a:p>
        </p:txBody>
      </p:sp>
      <p:sp>
        <p:nvSpPr>
          <p:cNvPr id="3" name="Espace réservé du contenu 2"/>
          <p:cNvSpPr>
            <a:spLocks noGrp="1"/>
          </p:cNvSpPr>
          <p:nvPr>
            <p:ph idx="1"/>
          </p:nvPr>
        </p:nvSpPr>
        <p:spPr>
          <a:xfrm>
            <a:off x="251520" y="1196752"/>
            <a:ext cx="8784976" cy="5328592"/>
          </a:xfrm>
        </p:spPr>
        <p:txBody>
          <a:bodyPr>
            <a:normAutofit fontScale="92500"/>
          </a:bodyPr>
          <a:lstStyle/>
          <a:p>
            <a:pPr marL="0" indent="0">
              <a:spcBef>
                <a:spcPts val="3000"/>
              </a:spcBef>
              <a:buNone/>
            </a:pP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3000" dirty="0" smtClean="0">
                <a:solidFill>
                  <a:srgbClr val="000000"/>
                </a:solidFill>
                <a:latin typeface="Arial" panose="020B0604020202020204" pitchFamily="34" charset="0"/>
                <a:cs typeface="Arial" panose="020B0604020202020204" pitchFamily="34" charset="0"/>
              </a:rPr>
              <a:t>Définir </a:t>
            </a:r>
            <a:r>
              <a:rPr lang="fr-FR" altLang="fr-FR" sz="3000" b="1" dirty="0">
                <a:solidFill>
                  <a:srgbClr val="000000"/>
                </a:solidFill>
                <a:latin typeface="Arial" panose="020B0604020202020204" pitchFamily="34" charset="0"/>
                <a:cs typeface="Arial" panose="020B0604020202020204" pitchFamily="34" charset="0"/>
              </a:rPr>
              <a:t>les </a:t>
            </a:r>
            <a:r>
              <a:rPr lang="fr-FR" altLang="fr-FR" sz="3000" b="1" dirty="0" smtClean="0">
                <a:solidFill>
                  <a:srgbClr val="000000"/>
                </a:solidFill>
                <a:latin typeface="Arial" panose="020B0604020202020204" pitchFamily="34" charset="0"/>
                <a:cs typeface="Arial" panose="020B0604020202020204" pitchFamily="34" charset="0"/>
              </a:rPr>
              <a:t>objectifs</a:t>
            </a:r>
            <a:r>
              <a:rPr lang="fr-FR" altLang="fr-FR" sz="3000" dirty="0" smtClean="0">
                <a:solidFill>
                  <a:srgbClr val="000000"/>
                </a:solidFill>
                <a:latin typeface="Arial" panose="020B0604020202020204" pitchFamily="34" charset="0"/>
                <a:cs typeface="Arial" panose="020B0604020202020204" pitchFamily="34" charset="0"/>
              </a:rPr>
              <a:t>.</a:t>
            </a:r>
            <a:endParaRPr lang="fr-FR" altLang="fr-FR" sz="3000" dirty="0">
              <a:solidFill>
                <a:srgbClr val="000000"/>
              </a:solidFill>
              <a:latin typeface="Arial" panose="020B0604020202020204" pitchFamily="34" charset="0"/>
              <a:cs typeface="Arial" panose="020B0604020202020204" pitchFamily="34" charset="0"/>
            </a:endParaRPr>
          </a:p>
          <a:p>
            <a:pPr marL="0" indent="0">
              <a:spcBef>
                <a:spcPts val="3000"/>
              </a:spcBef>
              <a:buNone/>
            </a:pPr>
            <a:r>
              <a:rPr lang="fr-FR" altLang="fr-FR" sz="3000" dirty="0" smtClean="0">
                <a:solidFill>
                  <a:srgbClr val="000000"/>
                </a:solidFill>
                <a:latin typeface="Arial" panose="020B0604020202020204" pitchFamily="34" charset="0"/>
                <a:cs typeface="Arial" panose="020B0604020202020204" pitchFamily="34" charset="0"/>
              </a:rPr>
              <a:t>• Identifier </a:t>
            </a:r>
            <a:r>
              <a:rPr lang="fr-FR" altLang="fr-FR" sz="3000" b="1" dirty="0">
                <a:solidFill>
                  <a:srgbClr val="000000"/>
                </a:solidFill>
                <a:latin typeface="Arial" panose="020B0604020202020204" pitchFamily="34" charset="0"/>
                <a:cs typeface="Arial" panose="020B0604020202020204" pitchFamily="34" charset="0"/>
              </a:rPr>
              <a:t>les </a:t>
            </a:r>
            <a:r>
              <a:rPr lang="fr-FR" altLang="fr-FR" sz="3000" b="1" dirty="0" smtClean="0">
                <a:solidFill>
                  <a:srgbClr val="000000"/>
                </a:solidFill>
                <a:latin typeface="Arial" panose="020B0604020202020204" pitchFamily="34" charset="0"/>
                <a:cs typeface="Arial" panose="020B0604020202020204" pitchFamily="34" charset="0"/>
              </a:rPr>
              <a:t>acquis</a:t>
            </a:r>
            <a:r>
              <a:rPr lang="fr-FR" altLang="fr-FR" sz="3000" dirty="0">
                <a:solidFill>
                  <a:srgbClr val="000000"/>
                </a:solidFill>
                <a:latin typeface="Arial" panose="020B0604020202020204" pitchFamily="34" charset="0"/>
                <a:cs typeface="Arial" panose="020B0604020202020204" pitchFamily="34" charset="0"/>
              </a:rPr>
              <a:t> </a:t>
            </a:r>
            <a:r>
              <a:rPr lang="fr-FR" altLang="fr-FR" sz="3000" dirty="0" smtClean="0">
                <a:solidFill>
                  <a:srgbClr val="000000"/>
                </a:solidFill>
                <a:latin typeface="Arial" panose="020B0604020202020204" pitchFamily="34" charset="0"/>
                <a:cs typeface="Arial" panose="020B0604020202020204" pitchFamily="34" charset="0"/>
              </a:rPr>
              <a:t>et </a:t>
            </a:r>
            <a:r>
              <a:rPr lang="fr-FR" altLang="fr-FR" sz="3000" b="1" dirty="0" smtClean="0">
                <a:solidFill>
                  <a:srgbClr val="000000"/>
                </a:solidFill>
                <a:latin typeface="Arial" panose="020B0604020202020204" pitchFamily="34" charset="0"/>
                <a:cs typeface="Arial" panose="020B0604020202020204" pitchFamily="34" charset="0"/>
              </a:rPr>
              <a:t>les compétences </a:t>
            </a:r>
            <a:r>
              <a:rPr lang="fr-FR" altLang="fr-FR" sz="3000" dirty="0" smtClean="0">
                <a:solidFill>
                  <a:srgbClr val="000000"/>
                </a:solidFill>
                <a:latin typeface="Arial" panose="020B0604020202020204" pitchFamily="34" charset="0"/>
                <a:cs typeface="Arial" panose="020B0604020202020204" pitchFamily="34" charset="0"/>
              </a:rPr>
              <a:t>à acquérir.</a:t>
            </a:r>
          </a:p>
          <a:p>
            <a:pPr marL="0" indent="0">
              <a:spcBef>
                <a:spcPts val="3000"/>
              </a:spcBef>
              <a:buNone/>
            </a:pPr>
            <a:r>
              <a:rPr lang="fr-FR" altLang="fr-FR" sz="3000" dirty="0" smtClean="0">
                <a:solidFill>
                  <a:srgbClr val="000000"/>
                </a:solidFill>
                <a:latin typeface="Arial" panose="020B0604020202020204" pitchFamily="34" charset="0"/>
                <a:cs typeface="Arial" panose="020B0604020202020204" pitchFamily="34" charset="0"/>
              </a:rPr>
              <a:t>• Mettre </a:t>
            </a:r>
            <a:r>
              <a:rPr lang="fr-FR" altLang="fr-FR" sz="3000" dirty="0">
                <a:solidFill>
                  <a:srgbClr val="000000"/>
                </a:solidFill>
                <a:latin typeface="Arial" panose="020B0604020202020204" pitchFamily="34" charset="0"/>
                <a:cs typeface="Arial" panose="020B0604020202020204" pitchFamily="34" charset="0"/>
              </a:rPr>
              <a:t>en place </a:t>
            </a:r>
            <a:r>
              <a:rPr lang="fr-FR" altLang="fr-FR" sz="3000" b="1" dirty="0" smtClean="0">
                <a:solidFill>
                  <a:srgbClr val="000000"/>
                </a:solidFill>
                <a:latin typeface="Arial" panose="020B0604020202020204" pitchFamily="34" charset="0"/>
                <a:cs typeface="Arial" panose="020B0604020202020204" pitchFamily="34" charset="0"/>
              </a:rPr>
              <a:t>des </a:t>
            </a:r>
            <a:r>
              <a:rPr lang="fr-FR" altLang="fr-FR" sz="3000" b="1" dirty="0">
                <a:solidFill>
                  <a:srgbClr val="000000"/>
                </a:solidFill>
                <a:latin typeface="Arial" panose="020B0604020202020204" pitchFamily="34" charset="0"/>
                <a:cs typeface="Arial" panose="020B0604020202020204" pitchFamily="34" charset="0"/>
              </a:rPr>
              <a:t>situations d’apprentissages </a:t>
            </a:r>
            <a:r>
              <a:rPr lang="fr-FR" altLang="fr-FR" sz="3000" b="1" dirty="0" smtClean="0">
                <a:solidFill>
                  <a:srgbClr val="000000"/>
                </a:solidFill>
                <a:latin typeface="Arial" panose="020B0604020202020204" pitchFamily="34" charset="0"/>
                <a:cs typeface="Arial" panose="020B0604020202020204" pitchFamily="34" charset="0"/>
              </a:rPr>
              <a:t>adaptées </a:t>
            </a:r>
            <a:r>
              <a:rPr lang="fr-FR" altLang="fr-FR" sz="3000" dirty="0" smtClean="0">
                <a:solidFill>
                  <a:srgbClr val="000000"/>
                </a:solidFill>
                <a:latin typeface="Arial" panose="020B0604020202020204" pitchFamily="34" charset="0"/>
                <a:cs typeface="Arial" panose="020B0604020202020204" pitchFamily="34" charset="0"/>
              </a:rPr>
              <a:t>(travail en groupes, travail en autonomie…).</a:t>
            </a:r>
          </a:p>
          <a:p>
            <a:pPr marL="0" indent="0">
              <a:spcBef>
                <a:spcPts val="3000"/>
              </a:spcBef>
              <a:buNone/>
            </a:pPr>
            <a:r>
              <a:rPr lang="fr-FR" altLang="fr-FR" sz="3000" dirty="0">
                <a:solidFill>
                  <a:srgbClr val="000000"/>
                </a:solidFill>
                <a:latin typeface="Arial" panose="020B0604020202020204" pitchFamily="34" charset="0"/>
                <a:cs typeface="Arial" panose="020B0604020202020204" pitchFamily="34" charset="0"/>
              </a:rPr>
              <a:t>• Favoriser </a:t>
            </a:r>
            <a:r>
              <a:rPr lang="fr-FR" altLang="fr-FR" sz="3000" b="1" dirty="0">
                <a:solidFill>
                  <a:srgbClr val="000000"/>
                </a:solidFill>
                <a:latin typeface="Arial" panose="020B0604020202020204" pitchFamily="34" charset="0"/>
                <a:cs typeface="Arial" panose="020B0604020202020204" pitchFamily="34" charset="0"/>
              </a:rPr>
              <a:t>le travail en interdisciplinarité</a:t>
            </a:r>
            <a:r>
              <a:rPr lang="fr-FR" altLang="fr-FR" sz="3000" dirty="0" smtClean="0">
                <a:solidFill>
                  <a:srgbClr val="000000"/>
                </a:solidFill>
                <a:latin typeface="Arial" panose="020B0604020202020204" pitchFamily="34" charset="0"/>
                <a:cs typeface="Arial" panose="020B0604020202020204" pitchFamily="34" charset="0"/>
              </a:rPr>
              <a:t>.</a:t>
            </a:r>
            <a:endParaRPr lang="fr-FR" altLang="fr-FR" sz="3000" dirty="0">
              <a:solidFill>
                <a:srgbClr val="000000"/>
              </a:solidFill>
              <a:latin typeface="Arial" panose="020B0604020202020204" pitchFamily="34" charset="0"/>
              <a:cs typeface="Arial" panose="020B0604020202020204" pitchFamily="34" charset="0"/>
            </a:endParaRPr>
          </a:p>
          <a:p>
            <a:pPr marL="0" indent="0">
              <a:spcBef>
                <a:spcPts val="3000"/>
              </a:spcBef>
              <a:buNone/>
            </a:pPr>
            <a:r>
              <a:rPr lang="fr-FR" altLang="fr-FR" sz="3000" dirty="0" smtClean="0">
                <a:solidFill>
                  <a:srgbClr val="000000"/>
                </a:solidFill>
                <a:latin typeface="Arial" panose="020B0604020202020204" pitchFamily="34" charset="0"/>
                <a:cs typeface="Arial" panose="020B0604020202020204" pitchFamily="34" charset="0"/>
              </a:rPr>
              <a:t>• Développer </a:t>
            </a:r>
            <a:r>
              <a:rPr lang="fr-FR" altLang="fr-FR" sz="3000" b="1" dirty="0">
                <a:solidFill>
                  <a:srgbClr val="000000"/>
                </a:solidFill>
                <a:latin typeface="Arial" panose="020B0604020202020204" pitchFamily="34" charset="0"/>
                <a:cs typeface="Arial" panose="020B0604020202020204" pitchFamily="34" charset="0"/>
              </a:rPr>
              <a:t>les capacités </a:t>
            </a:r>
            <a:r>
              <a:rPr lang="fr-FR" altLang="fr-FR" sz="3000" dirty="0">
                <a:solidFill>
                  <a:srgbClr val="000000"/>
                </a:solidFill>
                <a:latin typeface="Arial" panose="020B0604020202020204" pitchFamily="34" charset="0"/>
                <a:cs typeface="Arial" panose="020B0604020202020204" pitchFamily="34" charset="0"/>
              </a:rPr>
              <a:t>et </a:t>
            </a:r>
            <a:r>
              <a:rPr lang="fr-FR" altLang="fr-FR" sz="3000" b="1" dirty="0">
                <a:solidFill>
                  <a:srgbClr val="000000"/>
                </a:solidFill>
                <a:latin typeface="Arial" panose="020B0604020202020204" pitchFamily="34" charset="0"/>
                <a:cs typeface="Arial" panose="020B0604020202020204" pitchFamily="34" charset="0"/>
              </a:rPr>
              <a:t>les attitudes</a:t>
            </a:r>
            <a:r>
              <a:rPr lang="fr-FR" altLang="fr-FR" sz="3000" dirty="0">
                <a:solidFill>
                  <a:srgbClr val="000000"/>
                </a:solidFill>
                <a:latin typeface="Arial" panose="020B0604020202020204" pitchFamily="34" charset="0"/>
                <a:cs typeface="Arial" panose="020B0604020202020204" pitchFamily="34" charset="0"/>
              </a:rPr>
              <a:t>.</a:t>
            </a:r>
          </a:p>
          <a:p>
            <a:pPr marL="0" indent="0">
              <a:spcBef>
                <a:spcPts val="3000"/>
              </a:spcBef>
              <a:buNone/>
            </a:pPr>
            <a:r>
              <a:rPr lang="fr-FR" altLang="fr-FR" sz="3000" dirty="0" smtClean="0">
                <a:solidFill>
                  <a:srgbClr val="000000"/>
                </a:solidFill>
                <a:latin typeface="Arial" panose="020B0604020202020204" pitchFamily="34" charset="0"/>
                <a:cs typeface="Arial" panose="020B0604020202020204" pitchFamily="34" charset="0"/>
              </a:rPr>
              <a:t>• Mesurer </a:t>
            </a:r>
            <a:r>
              <a:rPr lang="fr-FR" altLang="fr-FR" sz="3000" b="1" dirty="0">
                <a:solidFill>
                  <a:srgbClr val="000000"/>
                </a:solidFill>
                <a:latin typeface="Arial" panose="020B0604020202020204" pitchFamily="34" charset="0"/>
                <a:cs typeface="Arial" panose="020B0604020202020204" pitchFamily="34" charset="0"/>
              </a:rPr>
              <a:t>les </a:t>
            </a:r>
            <a:r>
              <a:rPr lang="fr-FR" altLang="fr-FR" sz="3000" b="1" dirty="0" smtClean="0">
                <a:solidFill>
                  <a:srgbClr val="000000"/>
                </a:solidFill>
                <a:latin typeface="Arial" panose="020B0604020202020204" pitchFamily="34" charset="0"/>
                <a:cs typeface="Arial" panose="020B0604020202020204" pitchFamily="34" charset="0"/>
              </a:rPr>
              <a:t>progrès</a:t>
            </a:r>
            <a:r>
              <a:rPr lang="fr-FR" altLang="fr-FR" sz="3000" dirty="0" smtClean="0">
                <a:solidFill>
                  <a:srgbClr val="000000"/>
                </a:solidFill>
                <a:latin typeface="Arial" panose="020B0604020202020204" pitchFamily="34" charset="0"/>
                <a:cs typeface="Arial" panose="020B0604020202020204" pitchFamily="34" charset="0"/>
              </a:rPr>
              <a:t>.</a:t>
            </a:r>
            <a:endParaRPr lang="fr-FR" altLang="fr-FR" sz="3000" dirty="0">
              <a:solidFill>
                <a:srgbClr val="000000"/>
              </a:solidFill>
              <a:latin typeface="Arial" panose="020B0604020202020204" pitchFamily="34" charset="0"/>
              <a:cs typeface="Arial" panose="020B0604020202020204" pitchFamily="34" charset="0"/>
            </a:endParaRPr>
          </a:p>
          <a:p>
            <a:pPr marL="0" indent="0" algn="just">
              <a:buNone/>
            </a:pPr>
            <a:endParaRPr lang="fr-FR" dirty="0"/>
          </a:p>
        </p:txBody>
      </p:sp>
    </p:spTree>
    <p:extLst>
      <p:ext uri="{BB962C8B-B14F-4D97-AF65-F5344CB8AC3E}">
        <p14:creationId xmlns:p14="http://schemas.microsoft.com/office/powerpoint/2010/main" val="190262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9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999"/>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999"/>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999"/>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1000"/>
                                  </p:stCondLst>
                                  <p:childTnLst>
                                    <p:set>
                                      <p:cBhvr>
                                        <p:cTn id="26" dur="1" fill="hold">
                                          <p:stCondLst>
                                            <p:cond delay="999"/>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1000"/>
                                  </p:stCondLst>
                                  <p:childTnLst>
                                    <p:set>
                                      <p:cBhvr>
                                        <p:cTn id="30" dur="1" fill="hold">
                                          <p:stCondLst>
                                            <p:cond delay="9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u="sng" dirty="0" smtClean="0">
                <a:solidFill>
                  <a:srgbClr val="7030A0"/>
                </a:solidFill>
                <a:latin typeface="Arial" panose="020B0604020202020204" pitchFamily="34" charset="0"/>
                <a:cs typeface="Arial" panose="020B0604020202020204" pitchFamily="34" charset="0"/>
              </a:rPr>
              <a:t>Travail des compétences en classe</a:t>
            </a:r>
            <a:endParaRPr lang="fr-FR" sz="3600" dirty="0"/>
          </a:p>
        </p:txBody>
      </p:sp>
      <p:sp>
        <p:nvSpPr>
          <p:cNvPr id="3" name="Espace réservé du contenu 2"/>
          <p:cNvSpPr>
            <a:spLocks noGrp="1"/>
          </p:cNvSpPr>
          <p:nvPr>
            <p:ph idx="1"/>
          </p:nvPr>
        </p:nvSpPr>
        <p:spPr/>
        <p:txBody>
          <a:bodyPr>
            <a:normAutofit fontScale="77500" lnSpcReduction="20000"/>
          </a:bodyPr>
          <a:lstStyle/>
          <a:p>
            <a:pPr marL="0" indent="0">
              <a:lnSpc>
                <a:spcPct val="90000"/>
              </a:lnSpc>
              <a:buNone/>
            </a:pPr>
            <a:r>
              <a:rPr lang="fr-FR" altLang="fr-FR" sz="3300" dirty="0" smtClean="0">
                <a:solidFill>
                  <a:srgbClr val="000000"/>
                </a:solidFill>
                <a:latin typeface="Arial" panose="020B0604020202020204" pitchFamily="34" charset="0"/>
                <a:cs typeface="Arial" panose="020B0604020202020204" pitchFamily="34" charset="0"/>
              </a:rPr>
              <a:t>•</a:t>
            </a:r>
            <a:r>
              <a:rPr lang="fr-FR" altLang="fr-FR" sz="3300" b="1" dirty="0" smtClean="0">
                <a:solidFill>
                  <a:srgbClr val="000000"/>
                </a:solidFill>
                <a:latin typeface="Arial" panose="020B0604020202020204" pitchFamily="34" charset="0"/>
                <a:cs typeface="Arial" panose="020B0604020202020204" pitchFamily="34" charset="0"/>
              </a:rPr>
              <a:t> Varier </a:t>
            </a:r>
            <a:r>
              <a:rPr lang="fr-FR" altLang="fr-FR" sz="3300" dirty="0">
                <a:solidFill>
                  <a:srgbClr val="000000"/>
                </a:solidFill>
                <a:latin typeface="Arial" panose="020B0604020202020204" pitchFamily="34" charset="0"/>
                <a:cs typeface="Arial" panose="020B0604020202020204" pitchFamily="34" charset="0"/>
              </a:rPr>
              <a:t>et</a:t>
            </a:r>
            <a:r>
              <a:rPr lang="fr-FR" altLang="fr-FR" sz="3300" b="1" dirty="0">
                <a:solidFill>
                  <a:srgbClr val="000000"/>
                </a:solidFill>
                <a:latin typeface="Arial" panose="020B0604020202020204" pitchFamily="34" charset="0"/>
                <a:cs typeface="Arial" panose="020B0604020202020204" pitchFamily="34" charset="0"/>
              </a:rPr>
              <a:t> adapter</a:t>
            </a:r>
            <a:r>
              <a:rPr lang="fr-FR" altLang="fr-FR" sz="3300" dirty="0">
                <a:solidFill>
                  <a:srgbClr val="000000"/>
                </a:solidFill>
                <a:latin typeface="Arial" panose="020B0604020202020204" pitchFamily="34" charset="0"/>
                <a:cs typeface="Arial" panose="020B0604020202020204" pitchFamily="34" charset="0"/>
              </a:rPr>
              <a:t> les situations d'apprentissage.</a:t>
            </a:r>
          </a:p>
          <a:p>
            <a:pPr>
              <a:lnSpc>
                <a:spcPct val="90000"/>
              </a:lnSpc>
            </a:pPr>
            <a:endParaRPr lang="fr-FR" altLang="fr-FR" sz="3300" dirty="0">
              <a:solidFill>
                <a:srgbClr val="000000"/>
              </a:solidFill>
              <a:latin typeface="Arial" panose="020B0604020202020204" pitchFamily="34" charset="0"/>
              <a:cs typeface="Arial" panose="020B0604020202020204" pitchFamily="34" charset="0"/>
            </a:endParaRPr>
          </a:p>
          <a:p>
            <a:pPr marL="0" indent="0">
              <a:lnSpc>
                <a:spcPct val="90000"/>
              </a:lnSpc>
              <a:buNone/>
            </a:pPr>
            <a:r>
              <a:rPr lang="fr-FR" altLang="fr-FR" sz="3300" dirty="0" smtClean="0">
                <a:solidFill>
                  <a:srgbClr val="000000"/>
                </a:solidFill>
                <a:latin typeface="Arial" panose="020B0604020202020204" pitchFamily="34" charset="0"/>
                <a:cs typeface="Arial" panose="020B0604020202020204" pitchFamily="34" charset="0"/>
              </a:rPr>
              <a:t>•</a:t>
            </a:r>
            <a:r>
              <a:rPr lang="fr-FR" altLang="fr-FR" sz="3300" b="1" dirty="0" smtClean="0">
                <a:solidFill>
                  <a:srgbClr val="000000"/>
                </a:solidFill>
                <a:latin typeface="Arial" panose="020B0604020202020204" pitchFamily="34" charset="0"/>
                <a:cs typeface="Arial" panose="020B0604020202020204" pitchFamily="34" charset="0"/>
              </a:rPr>
              <a:t> Anticiper</a:t>
            </a:r>
            <a:r>
              <a:rPr lang="fr-FR" altLang="fr-FR" sz="3300" dirty="0" smtClean="0">
                <a:solidFill>
                  <a:srgbClr val="000000"/>
                </a:solidFill>
                <a:latin typeface="Arial" panose="020B0604020202020204" pitchFamily="34" charset="0"/>
                <a:cs typeface="Arial" panose="020B0604020202020204" pitchFamily="34" charset="0"/>
              </a:rPr>
              <a:t> </a:t>
            </a:r>
            <a:r>
              <a:rPr lang="fr-FR" altLang="fr-FR" sz="3300" dirty="0">
                <a:solidFill>
                  <a:srgbClr val="000000"/>
                </a:solidFill>
                <a:latin typeface="Arial" panose="020B0604020202020204" pitchFamily="34" charset="0"/>
                <a:cs typeface="Arial" panose="020B0604020202020204" pitchFamily="34" charset="0"/>
              </a:rPr>
              <a:t>les obstacles avant l'activité. </a:t>
            </a:r>
          </a:p>
          <a:p>
            <a:pPr>
              <a:lnSpc>
                <a:spcPct val="90000"/>
              </a:lnSpc>
            </a:pPr>
            <a:endParaRPr lang="fr-FR" altLang="fr-FR" sz="3300" dirty="0">
              <a:solidFill>
                <a:srgbClr val="000000"/>
              </a:solidFill>
              <a:latin typeface="Arial" panose="020B0604020202020204" pitchFamily="34" charset="0"/>
              <a:cs typeface="Arial" panose="020B0604020202020204" pitchFamily="34" charset="0"/>
            </a:endParaRPr>
          </a:p>
          <a:p>
            <a:pPr marL="0" indent="0">
              <a:lnSpc>
                <a:spcPct val="120000"/>
              </a:lnSpc>
              <a:buNone/>
            </a:pPr>
            <a:r>
              <a:rPr lang="fr-FR" altLang="fr-FR" sz="3300" dirty="0" smtClean="0">
                <a:solidFill>
                  <a:srgbClr val="000000"/>
                </a:solidFill>
                <a:latin typeface="Arial" panose="020B0604020202020204" pitchFamily="34" charset="0"/>
                <a:cs typeface="Arial" panose="020B0604020202020204" pitchFamily="34" charset="0"/>
              </a:rPr>
              <a:t>• En </a:t>
            </a:r>
            <a:r>
              <a:rPr lang="fr-FR" altLang="fr-FR" sz="3300" dirty="0">
                <a:solidFill>
                  <a:srgbClr val="000000"/>
                </a:solidFill>
                <a:latin typeface="Arial" panose="020B0604020202020204" pitchFamily="34" charset="0"/>
                <a:cs typeface="Arial" panose="020B0604020202020204" pitchFamily="34" charset="0"/>
              </a:rPr>
              <a:t>activité, </a:t>
            </a:r>
            <a:r>
              <a:rPr lang="fr-FR" altLang="fr-FR" sz="3300" b="1" dirty="0">
                <a:solidFill>
                  <a:srgbClr val="000000"/>
                </a:solidFill>
                <a:latin typeface="Arial" panose="020B0604020202020204" pitchFamily="34" charset="0"/>
                <a:cs typeface="Arial" panose="020B0604020202020204" pitchFamily="34" charset="0"/>
              </a:rPr>
              <a:t>répartir les tâches</a:t>
            </a:r>
            <a:r>
              <a:rPr lang="fr-FR" altLang="fr-FR" sz="3300" dirty="0">
                <a:solidFill>
                  <a:srgbClr val="000000"/>
                </a:solidFill>
                <a:latin typeface="Arial" panose="020B0604020202020204" pitchFamily="34" charset="0"/>
                <a:cs typeface="Arial" panose="020B0604020202020204" pitchFamily="34" charset="0"/>
              </a:rPr>
              <a:t>, </a:t>
            </a:r>
            <a:r>
              <a:rPr lang="fr-FR" altLang="fr-FR" sz="3300" b="1" dirty="0">
                <a:solidFill>
                  <a:srgbClr val="000000"/>
                </a:solidFill>
                <a:latin typeface="Arial" panose="020B0604020202020204" pitchFamily="34" charset="0"/>
                <a:cs typeface="Arial" panose="020B0604020202020204" pitchFamily="34" charset="0"/>
              </a:rPr>
              <a:t>accepter</a:t>
            </a:r>
            <a:r>
              <a:rPr lang="fr-FR" altLang="fr-FR" sz="3300" dirty="0">
                <a:solidFill>
                  <a:srgbClr val="000000"/>
                </a:solidFill>
                <a:latin typeface="Arial" panose="020B0604020202020204" pitchFamily="34" charset="0"/>
                <a:cs typeface="Arial" panose="020B0604020202020204" pitchFamily="34" charset="0"/>
              </a:rPr>
              <a:t> </a:t>
            </a:r>
            <a:r>
              <a:rPr lang="fr-FR" altLang="fr-FR" sz="3300" dirty="0" smtClean="0">
                <a:solidFill>
                  <a:srgbClr val="000000"/>
                </a:solidFill>
                <a:latin typeface="Arial" panose="020B0604020202020204" pitchFamily="34" charset="0"/>
                <a:cs typeface="Arial" panose="020B0604020202020204" pitchFamily="34" charset="0"/>
              </a:rPr>
              <a:t>et </a:t>
            </a:r>
            <a:r>
              <a:rPr lang="fr-FR" altLang="fr-FR" sz="3300" b="1" dirty="0">
                <a:solidFill>
                  <a:srgbClr val="000000"/>
                </a:solidFill>
                <a:latin typeface="Arial" panose="020B0604020202020204" pitchFamily="34" charset="0"/>
                <a:cs typeface="Arial" panose="020B0604020202020204" pitchFamily="34" charset="0"/>
              </a:rPr>
              <a:t>susciter</a:t>
            </a:r>
            <a:r>
              <a:rPr lang="fr-FR" altLang="fr-FR" sz="3300" dirty="0">
                <a:solidFill>
                  <a:srgbClr val="000000"/>
                </a:solidFill>
                <a:latin typeface="Arial" panose="020B0604020202020204" pitchFamily="34" charset="0"/>
                <a:cs typeface="Arial" panose="020B0604020202020204" pitchFamily="34" charset="0"/>
              </a:rPr>
              <a:t> les échanges et interactions.</a:t>
            </a:r>
          </a:p>
          <a:p>
            <a:pPr>
              <a:lnSpc>
                <a:spcPct val="90000"/>
              </a:lnSpc>
            </a:pPr>
            <a:endParaRPr lang="fr-FR" altLang="fr-FR" sz="3300" dirty="0">
              <a:solidFill>
                <a:srgbClr val="000000"/>
              </a:solidFill>
              <a:latin typeface="Arial" panose="020B0604020202020204" pitchFamily="34" charset="0"/>
              <a:cs typeface="Arial" panose="020B0604020202020204" pitchFamily="34" charset="0"/>
            </a:endParaRPr>
          </a:p>
          <a:p>
            <a:pPr marL="0" indent="0">
              <a:lnSpc>
                <a:spcPct val="120000"/>
              </a:lnSpc>
              <a:buNone/>
            </a:pPr>
            <a:r>
              <a:rPr lang="fr-FR" altLang="fr-FR" sz="3300" dirty="0" smtClean="0">
                <a:solidFill>
                  <a:srgbClr val="000000"/>
                </a:solidFill>
                <a:latin typeface="Arial" panose="020B0604020202020204" pitchFamily="34" charset="0"/>
                <a:cs typeface="Arial" panose="020B0604020202020204" pitchFamily="34" charset="0"/>
              </a:rPr>
              <a:t>• En </a:t>
            </a:r>
            <a:r>
              <a:rPr lang="fr-FR" altLang="fr-FR" sz="3300" dirty="0">
                <a:solidFill>
                  <a:srgbClr val="000000"/>
                </a:solidFill>
                <a:latin typeface="Arial" panose="020B0604020202020204" pitchFamily="34" charset="0"/>
                <a:cs typeface="Arial" panose="020B0604020202020204" pitchFamily="34" charset="0"/>
              </a:rPr>
              <a:t>fin d'activité, </a:t>
            </a:r>
            <a:r>
              <a:rPr lang="fr-FR" altLang="fr-FR" sz="3300" b="1" dirty="0">
                <a:solidFill>
                  <a:srgbClr val="000000"/>
                </a:solidFill>
                <a:latin typeface="Arial" panose="020B0604020202020204" pitchFamily="34" charset="0"/>
                <a:cs typeface="Arial" panose="020B0604020202020204" pitchFamily="34" charset="0"/>
              </a:rPr>
              <a:t>confronter</a:t>
            </a:r>
            <a:r>
              <a:rPr lang="fr-FR" altLang="fr-FR" sz="3300" dirty="0">
                <a:solidFill>
                  <a:srgbClr val="000000"/>
                </a:solidFill>
                <a:latin typeface="Arial" panose="020B0604020202020204" pitchFamily="34" charset="0"/>
                <a:cs typeface="Arial" panose="020B0604020202020204" pitchFamily="34" charset="0"/>
              </a:rPr>
              <a:t> les méthodes </a:t>
            </a:r>
            <a:r>
              <a:rPr lang="fr-FR" altLang="fr-FR" sz="3300" dirty="0" smtClean="0">
                <a:solidFill>
                  <a:srgbClr val="000000"/>
                </a:solidFill>
                <a:latin typeface="Arial" panose="020B0604020202020204" pitchFamily="34" charset="0"/>
                <a:cs typeface="Arial" panose="020B0604020202020204" pitchFamily="34" charset="0"/>
              </a:rPr>
              <a:t>employées et </a:t>
            </a:r>
            <a:r>
              <a:rPr lang="fr-FR" altLang="fr-FR" sz="3300" dirty="0">
                <a:solidFill>
                  <a:srgbClr val="000000"/>
                </a:solidFill>
                <a:latin typeface="Arial" panose="020B0604020202020204" pitchFamily="34" charset="0"/>
                <a:cs typeface="Arial" panose="020B0604020202020204" pitchFamily="34" charset="0"/>
              </a:rPr>
              <a:t>en </a:t>
            </a:r>
            <a:r>
              <a:rPr lang="fr-FR" altLang="fr-FR" sz="3300" b="1" dirty="0" smtClean="0">
                <a:solidFill>
                  <a:srgbClr val="000000"/>
                </a:solidFill>
                <a:latin typeface="Arial" panose="020B0604020202020204" pitchFamily="34" charset="0"/>
                <a:cs typeface="Arial" panose="020B0604020202020204" pitchFamily="34" charset="0"/>
              </a:rPr>
              <a:t>débattre</a:t>
            </a:r>
            <a:r>
              <a:rPr lang="fr-FR" altLang="fr-FR" sz="3300" dirty="0" smtClean="0">
                <a:solidFill>
                  <a:srgbClr val="000000"/>
                </a:solidFill>
                <a:latin typeface="Arial" panose="020B0604020202020204" pitchFamily="34" charset="0"/>
                <a:cs typeface="Arial" panose="020B0604020202020204" pitchFamily="34" charset="0"/>
              </a:rPr>
              <a:t>.</a:t>
            </a:r>
            <a:endParaRPr lang="fr-FR" altLang="fr-FR" sz="3300" dirty="0">
              <a:solidFill>
                <a:srgbClr val="000000"/>
              </a:solidFill>
              <a:latin typeface="Arial" panose="020B0604020202020204" pitchFamily="34" charset="0"/>
              <a:cs typeface="Arial" panose="020B0604020202020204" pitchFamily="34" charset="0"/>
            </a:endParaRPr>
          </a:p>
          <a:p>
            <a:pPr>
              <a:lnSpc>
                <a:spcPct val="90000"/>
              </a:lnSpc>
            </a:pPr>
            <a:endParaRPr lang="fr-FR" altLang="fr-FR" sz="3300" dirty="0">
              <a:solidFill>
                <a:srgbClr val="000000"/>
              </a:solidFill>
              <a:latin typeface="Arial" panose="020B0604020202020204" pitchFamily="34" charset="0"/>
              <a:cs typeface="Arial" panose="020B0604020202020204" pitchFamily="34" charset="0"/>
            </a:endParaRPr>
          </a:p>
          <a:p>
            <a:pPr marL="0" indent="0" algn="ctr">
              <a:lnSpc>
                <a:spcPct val="90000"/>
              </a:lnSpc>
              <a:buNone/>
            </a:pPr>
            <a:r>
              <a:rPr lang="fr-FR" altLang="fr-FR" sz="3800" b="1" dirty="0" smtClean="0">
                <a:solidFill>
                  <a:srgbClr val="FF0000"/>
                </a:solidFill>
                <a:latin typeface="Arial" panose="020B0604020202020204" pitchFamily="34" charset="0"/>
                <a:cs typeface="Arial" panose="020B0604020202020204" pitchFamily="34" charset="0"/>
              </a:rPr>
              <a:t>Identification </a:t>
            </a:r>
            <a:r>
              <a:rPr lang="fr-FR" altLang="fr-FR" sz="3800" b="1" dirty="0">
                <a:solidFill>
                  <a:srgbClr val="FF0000"/>
                </a:solidFill>
                <a:latin typeface="Arial" panose="020B0604020202020204" pitchFamily="34" charset="0"/>
                <a:cs typeface="Arial" panose="020B0604020202020204" pitchFamily="34" charset="0"/>
              </a:rPr>
              <a:t>des acquis et des </a:t>
            </a:r>
            <a:r>
              <a:rPr lang="fr-FR" altLang="fr-FR" sz="3800" b="1" dirty="0" smtClean="0">
                <a:solidFill>
                  <a:srgbClr val="FF0000"/>
                </a:solidFill>
                <a:latin typeface="Arial" panose="020B0604020202020204" pitchFamily="34" charset="0"/>
                <a:cs typeface="Arial" panose="020B0604020202020204" pitchFamily="34" charset="0"/>
              </a:rPr>
              <a:t>besoins</a:t>
            </a:r>
            <a:endParaRPr lang="fr-FR" sz="3800" dirty="0">
              <a:solidFill>
                <a:srgbClr val="FF0000"/>
              </a:solidFill>
            </a:endParaRPr>
          </a:p>
        </p:txBody>
      </p:sp>
    </p:spTree>
    <p:extLst>
      <p:ext uri="{BB962C8B-B14F-4D97-AF65-F5344CB8AC3E}">
        <p14:creationId xmlns:p14="http://schemas.microsoft.com/office/powerpoint/2010/main" val="143142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9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9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99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999"/>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999"/>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Évaluer les compétences</a:t>
            </a:r>
            <a:endParaRPr lang="fr-FR" sz="3600" dirty="0"/>
          </a:p>
        </p:txBody>
      </p:sp>
      <p:sp>
        <p:nvSpPr>
          <p:cNvPr id="3" name="Espace réservé du contenu 2"/>
          <p:cNvSpPr>
            <a:spLocks noGrp="1"/>
          </p:cNvSpPr>
          <p:nvPr>
            <p:ph idx="1"/>
          </p:nvPr>
        </p:nvSpPr>
        <p:spPr>
          <a:xfrm>
            <a:off x="457200" y="1268760"/>
            <a:ext cx="8229600" cy="5040560"/>
          </a:xfrm>
        </p:spPr>
        <p:txBody>
          <a:bodyPr>
            <a:normAutofit/>
          </a:bodyPr>
          <a:lstStyle/>
          <a:p>
            <a:pPr marL="106363" indent="0" defTabSz="449263">
              <a:lnSpc>
                <a:spcPct val="90000"/>
              </a:lnSpc>
              <a:spcBef>
                <a:spcPts val="3000"/>
              </a:spcBef>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fr-FR" altLang="fr-FR" sz="2800" dirty="0" smtClean="0">
                <a:solidFill>
                  <a:srgbClr val="000000"/>
                </a:solidFill>
                <a:latin typeface="Arial" panose="020B0604020202020204" pitchFamily="34" charset="0"/>
                <a:cs typeface="Arial" panose="020B0604020202020204" pitchFamily="34" charset="0"/>
              </a:rPr>
              <a:t>•</a:t>
            </a:r>
            <a:r>
              <a:rPr lang="fr-FR" altLang="fr-FR" sz="2800" b="1" dirty="0" smtClean="0">
                <a:solidFill>
                  <a:srgbClr val="000000"/>
                </a:solidFill>
                <a:latin typeface="Arial" panose="020B0604020202020204" pitchFamily="34" charset="0"/>
                <a:cs typeface="Arial" panose="020B0604020202020204" pitchFamily="34" charset="0"/>
              </a:rPr>
              <a:t> Écouter</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les </a:t>
            </a:r>
            <a:r>
              <a:rPr lang="fr-FR" altLang="fr-FR" sz="2800" dirty="0" smtClean="0">
                <a:solidFill>
                  <a:srgbClr val="000000"/>
                </a:solidFill>
                <a:latin typeface="Arial" panose="020B0604020202020204" pitchFamily="34" charset="0"/>
                <a:cs typeface="Arial" panose="020B0604020202020204" pitchFamily="34" charset="0"/>
              </a:rPr>
              <a:t>élèves.</a:t>
            </a:r>
            <a:endParaRPr lang="fr-FR" altLang="fr-FR" sz="2800" dirty="0">
              <a:solidFill>
                <a:srgbClr val="000000"/>
              </a:solidFill>
              <a:latin typeface="Arial" panose="020B0604020202020204" pitchFamily="34" charset="0"/>
              <a:cs typeface="Arial" panose="020B0604020202020204" pitchFamily="34" charset="0"/>
            </a:endParaRPr>
          </a:p>
          <a:p>
            <a:pPr marL="106363" indent="0" defTabSz="449263">
              <a:lnSpc>
                <a:spcPct val="90000"/>
              </a:lnSpc>
              <a:spcBef>
                <a:spcPts val="3000"/>
              </a:spcBef>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fr-FR" altLang="fr-FR" sz="2800" dirty="0" smtClean="0">
                <a:solidFill>
                  <a:srgbClr val="000000"/>
                </a:solidFill>
                <a:latin typeface="Arial" panose="020B0604020202020204" pitchFamily="34" charset="0"/>
                <a:cs typeface="Arial" panose="020B0604020202020204" pitchFamily="34" charset="0"/>
              </a:rPr>
              <a:t>•</a:t>
            </a:r>
            <a:r>
              <a:rPr lang="fr-FR" altLang="fr-FR" sz="2800" b="1" dirty="0" smtClean="0">
                <a:solidFill>
                  <a:srgbClr val="000000"/>
                </a:solidFill>
                <a:latin typeface="Arial" panose="020B0604020202020204" pitchFamily="34" charset="0"/>
                <a:cs typeface="Arial" panose="020B0604020202020204" pitchFamily="34" charset="0"/>
              </a:rPr>
              <a:t> Observer</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dirty="0">
                <a:solidFill>
                  <a:srgbClr val="000000"/>
                </a:solidFill>
                <a:latin typeface="Arial" panose="020B0604020202020204" pitchFamily="34" charset="0"/>
                <a:cs typeface="Arial" panose="020B0604020202020204" pitchFamily="34" charset="0"/>
              </a:rPr>
              <a:t>les élèves en </a:t>
            </a:r>
            <a:r>
              <a:rPr lang="fr-FR" altLang="fr-FR" sz="2800" dirty="0" smtClean="0">
                <a:solidFill>
                  <a:srgbClr val="000000"/>
                </a:solidFill>
                <a:latin typeface="Arial" panose="020B0604020202020204" pitchFamily="34" charset="0"/>
                <a:cs typeface="Arial" panose="020B0604020202020204" pitchFamily="34" charset="0"/>
              </a:rPr>
              <a:t>action. </a:t>
            </a:r>
            <a:endParaRPr lang="fr-FR" altLang="fr-FR" sz="2800" dirty="0">
              <a:solidFill>
                <a:srgbClr val="000000"/>
              </a:solidFill>
              <a:latin typeface="Arial" panose="020B0604020202020204" pitchFamily="34" charset="0"/>
              <a:cs typeface="Arial" panose="020B0604020202020204" pitchFamily="34" charset="0"/>
            </a:endParaRPr>
          </a:p>
          <a:p>
            <a:pPr marL="106363" indent="0" defTabSz="449263">
              <a:spcBef>
                <a:spcPts val="3000"/>
              </a:spcBef>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fr-FR" altLang="fr-FR" sz="2800" dirty="0">
                <a:solidFill>
                  <a:srgbClr val="000000"/>
                </a:solidFill>
                <a:latin typeface="Arial" panose="020B0604020202020204" pitchFamily="34" charset="0"/>
                <a:cs typeface="Arial" panose="020B0604020202020204" pitchFamily="34" charset="0"/>
              </a:rPr>
              <a:t>• Utiliser </a:t>
            </a:r>
            <a:r>
              <a:rPr lang="fr-FR" altLang="fr-FR" sz="2800" b="1" dirty="0">
                <a:solidFill>
                  <a:srgbClr val="000000"/>
                </a:solidFill>
                <a:latin typeface="Arial" panose="020B0604020202020204" pitchFamily="34" charset="0"/>
                <a:cs typeface="Arial" panose="020B0604020202020204" pitchFamily="34" charset="0"/>
              </a:rPr>
              <a:t>les </a:t>
            </a:r>
            <a:r>
              <a:rPr lang="fr-FR" altLang="fr-FR" sz="2800" b="1" dirty="0" smtClean="0">
                <a:solidFill>
                  <a:srgbClr val="000000"/>
                </a:solidFill>
                <a:latin typeface="Arial" panose="020B0604020202020204" pitchFamily="34" charset="0"/>
                <a:cs typeface="Arial" panose="020B0604020202020204" pitchFamily="34" charset="0"/>
              </a:rPr>
              <a:t>exercices</a:t>
            </a: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b="1" dirty="0" smtClean="0">
                <a:solidFill>
                  <a:srgbClr val="000000"/>
                </a:solidFill>
                <a:latin typeface="Arial" panose="020B0604020202020204" pitchFamily="34" charset="0"/>
                <a:cs typeface="Arial" panose="020B0604020202020204" pitchFamily="34" charset="0"/>
              </a:rPr>
              <a:t>les devoirs en classe </a:t>
            </a:r>
            <a:r>
              <a:rPr lang="fr-FR" altLang="fr-FR" sz="2800" dirty="0" smtClean="0">
                <a:solidFill>
                  <a:srgbClr val="000000"/>
                </a:solidFill>
                <a:latin typeface="Arial" panose="020B0604020202020204" pitchFamily="34" charset="0"/>
                <a:cs typeface="Arial" panose="020B0604020202020204" pitchFamily="34" charset="0"/>
              </a:rPr>
              <a:t>et</a:t>
            </a:r>
            <a:r>
              <a:rPr lang="fr-FR" altLang="fr-FR" sz="2800" b="1" dirty="0" smtClean="0">
                <a:solidFill>
                  <a:srgbClr val="000000"/>
                </a:solidFill>
                <a:latin typeface="Arial" panose="020B0604020202020204" pitchFamily="34" charset="0"/>
                <a:cs typeface="Arial" panose="020B0604020202020204" pitchFamily="34" charset="0"/>
              </a:rPr>
              <a:t> à la maison</a:t>
            </a:r>
            <a:r>
              <a:rPr lang="fr-FR" altLang="fr-FR" sz="2800" dirty="0" smtClean="0">
                <a:solidFill>
                  <a:srgbClr val="000000"/>
                </a:solidFill>
                <a:latin typeface="Arial" panose="020B0604020202020204" pitchFamily="34" charset="0"/>
                <a:cs typeface="Arial" panose="020B0604020202020204" pitchFamily="34" charset="0"/>
              </a:rPr>
              <a:t>.</a:t>
            </a:r>
          </a:p>
          <a:p>
            <a:pPr marL="106363" indent="0" defTabSz="449263">
              <a:spcBef>
                <a:spcPts val="3000"/>
              </a:spcBef>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fr-FR" altLang="fr-FR" sz="2800" dirty="0">
                <a:solidFill>
                  <a:srgbClr val="000000"/>
                </a:solidFill>
                <a:latin typeface="Arial" panose="020B0604020202020204" pitchFamily="34" charset="0"/>
                <a:cs typeface="Arial" panose="020B0604020202020204" pitchFamily="34" charset="0"/>
              </a:rPr>
              <a:t>• P</a:t>
            </a:r>
            <a:r>
              <a:rPr lang="fr-FR" altLang="fr-FR" sz="2800" dirty="0" smtClean="0">
                <a:solidFill>
                  <a:srgbClr val="000000"/>
                </a:solidFill>
                <a:latin typeface="Arial" panose="020B0604020202020204" pitchFamily="34" charset="0"/>
                <a:cs typeface="Arial" panose="020B0604020202020204" pitchFamily="34" charset="0"/>
              </a:rPr>
              <a:t>rendre </a:t>
            </a:r>
            <a:r>
              <a:rPr lang="fr-FR" altLang="fr-FR" sz="2800" dirty="0">
                <a:solidFill>
                  <a:srgbClr val="000000"/>
                </a:solidFill>
                <a:latin typeface="Arial" panose="020B0604020202020204" pitchFamily="34" charset="0"/>
                <a:cs typeface="Arial" panose="020B0604020202020204" pitchFamily="34" charset="0"/>
              </a:rPr>
              <a:t>en compte </a:t>
            </a:r>
            <a:r>
              <a:rPr lang="fr-FR" altLang="fr-FR" sz="2800" b="1" dirty="0">
                <a:solidFill>
                  <a:srgbClr val="000000"/>
                </a:solidFill>
                <a:latin typeface="Arial" panose="020B0604020202020204" pitchFamily="34" charset="0"/>
                <a:cs typeface="Arial" panose="020B0604020202020204" pitchFamily="34" charset="0"/>
              </a:rPr>
              <a:t>les différents </a:t>
            </a:r>
            <a:r>
              <a:rPr lang="fr-FR" altLang="fr-FR" sz="2800" b="1" dirty="0" smtClean="0">
                <a:solidFill>
                  <a:srgbClr val="000000"/>
                </a:solidFill>
                <a:latin typeface="Arial" panose="020B0604020202020204" pitchFamily="34" charset="0"/>
                <a:cs typeface="Arial" panose="020B0604020202020204" pitchFamily="34" charset="0"/>
              </a:rPr>
              <a:t>moyens </a:t>
            </a:r>
            <a:r>
              <a:rPr lang="fr-FR" altLang="fr-FR" sz="2800" b="1" dirty="0">
                <a:solidFill>
                  <a:srgbClr val="000000"/>
                </a:solidFill>
                <a:latin typeface="Arial" panose="020B0604020202020204" pitchFamily="34" charset="0"/>
                <a:cs typeface="Arial" panose="020B0604020202020204" pitchFamily="34" charset="0"/>
              </a:rPr>
              <a:t>de communication</a:t>
            </a:r>
            <a:r>
              <a:rPr lang="fr-FR" altLang="fr-FR" sz="2800" dirty="0">
                <a:solidFill>
                  <a:srgbClr val="000000"/>
                </a:solidFill>
                <a:latin typeface="Arial" panose="020B0604020202020204" pitchFamily="34" charset="0"/>
                <a:cs typeface="Arial" panose="020B0604020202020204" pitchFamily="34" charset="0"/>
              </a:rPr>
              <a:t>. </a:t>
            </a:r>
          </a:p>
          <a:p>
            <a:pPr marL="106363" indent="0" defTabSz="449263">
              <a:spcBef>
                <a:spcPts val="3000"/>
              </a:spcBef>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fr-FR" altLang="fr-FR" sz="2800" dirty="0">
                <a:solidFill>
                  <a:srgbClr val="000000"/>
                </a:solidFill>
                <a:latin typeface="Arial" panose="020B0604020202020204" pitchFamily="34" charset="0"/>
                <a:cs typeface="Arial" panose="020B0604020202020204" pitchFamily="34" charset="0"/>
              </a:rPr>
              <a:t>• </a:t>
            </a:r>
            <a:r>
              <a:rPr lang="fr-FR" altLang="fr-FR" sz="2800" b="1" dirty="0" smtClean="0">
                <a:solidFill>
                  <a:srgbClr val="000000"/>
                </a:solidFill>
                <a:latin typeface="Arial" panose="020B0604020202020204" pitchFamily="34" charset="0"/>
                <a:cs typeface="Arial" panose="020B0604020202020204" pitchFamily="34" charset="0"/>
              </a:rPr>
              <a:t>Croiser </a:t>
            </a:r>
            <a:r>
              <a:rPr lang="fr-FR" altLang="fr-FR" sz="2800" b="1" dirty="0">
                <a:solidFill>
                  <a:srgbClr val="000000"/>
                </a:solidFill>
                <a:latin typeface="Arial" panose="020B0604020202020204" pitchFamily="34" charset="0"/>
                <a:cs typeface="Arial" panose="020B0604020202020204" pitchFamily="34" charset="0"/>
              </a:rPr>
              <a:t>les regards</a:t>
            </a:r>
            <a:r>
              <a:rPr lang="fr-FR" altLang="fr-FR" sz="2800" dirty="0">
                <a:solidFill>
                  <a:srgbClr val="000000"/>
                </a:solidFill>
                <a:latin typeface="Arial" panose="020B0604020202020204" pitchFamily="34" charset="0"/>
                <a:cs typeface="Arial" panose="020B0604020202020204" pitchFamily="34" charset="0"/>
              </a:rPr>
              <a:t> sur les compétences transversales.</a:t>
            </a:r>
          </a:p>
          <a:p>
            <a:pPr marL="0" indent="0">
              <a:buNone/>
            </a:pPr>
            <a:endParaRPr lang="fr-FR" dirty="0"/>
          </a:p>
        </p:txBody>
      </p:sp>
    </p:spTree>
    <p:extLst>
      <p:ext uri="{BB962C8B-B14F-4D97-AF65-F5344CB8AC3E}">
        <p14:creationId xmlns:p14="http://schemas.microsoft.com/office/powerpoint/2010/main" val="345544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9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999"/>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999"/>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999"/>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9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752"/>
            <a:ext cx="8229600" cy="1143000"/>
          </a:xfrm>
        </p:spPr>
        <p:txBody>
          <a:bodyPr>
            <a:normAutofit/>
          </a:bodyPr>
          <a:lstStyle/>
          <a:p>
            <a:r>
              <a:rPr lang="fr-FR" sz="3600" b="1" u="sng" dirty="0" smtClean="0">
                <a:solidFill>
                  <a:srgbClr val="7030A0"/>
                </a:solidFill>
                <a:latin typeface="Arial" panose="020B0604020202020204" pitchFamily="34" charset="0"/>
                <a:cs typeface="Arial" panose="020B0604020202020204" pitchFamily="34" charset="0"/>
              </a:rPr>
              <a:t>Conclusion</a:t>
            </a:r>
            <a:endParaRPr lang="fr-FR" sz="3600" dirty="0"/>
          </a:p>
        </p:txBody>
      </p:sp>
      <p:sp>
        <p:nvSpPr>
          <p:cNvPr id="3" name="Espace réservé du contenu 2"/>
          <p:cNvSpPr>
            <a:spLocks noGrp="1"/>
          </p:cNvSpPr>
          <p:nvPr>
            <p:ph idx="1"/>
          </p:nvPr>
        </p:nvSpPr>
        <p:spPr>
          <a:xfrm>
            <a:off x="539552" y="1098277"/>
            <a:ext cx="8229600" cy="5733256"/>
          </a:xfrm>
        </p:spPr>
        <p:txBody>
          <a:bodyPr>
            <a:noAutofit/>
          </a:bodyPr>
          <a:lstStyle/>
          <a:p>
            <a:pPr marL="0" indent="0">
              <a:buNone/>
            </a:pPr>
            <a:r>
              <a:rPr lang="fr-FR" altLang="fr-FR" sz="2800" dirty="0" smtClean="0">
                <a:solidFill>
                  <a:srgbClr val="000000"/>
                </a:solidFill>
                <a:latin typeface="Arial" panose="020B0604020202020204" pitchFamily="34" charset="0"/>
                <a:cs typeface="Arial" panose="020B0604020202020204" pitchFamily="34" charset="0"/>
              </a:rPr>
              <a:t>L’évaluation par compétences apporte davantage d’éléments que les évaluations couramment utilisées :</a:t>
            </a:r>
            <a:endParaRPr lang="fr-FR" altLang="fr-FR" sz="2800" dirty="0">
              <a:solidFill>
                <a:srgbClr val="000000"/>
              </a:solidFill>
              <a:latin typeface="Arial" panose="020B0604020202020204" pitchFamily="34" charset="0"/>
              <a:cs typeface="Arial" panose="020B0604020202020204" pitchFamily="34" charset="0"/>
            </a:endParaRPr>
          </a:p>
          <a:p>
            <a:pPr marL="0" indent="0">
              <a:spcBef>
                <a:spcPts val="1200"/>
              </a:spcBef>
              <a:buNone/>
            </a:pPr>
            <a:r>
              <a:rPr lang="fr-FR" altLang="fr-FR" sz="2800" dirty="0" smtClean="0">
                <a:solidFill>
                  <a:srgbClr val="000000"/>
                </a:solidFill>
                <a:latin typeface="Arial" panose="020B0604020202020204" pitchFamily="34" charset="0"/>
                <a:cs typeface="Arial" panose="020B0604020202020204" pitchFamily="34" charset="0"/>
              </a:rPr>
              <a:t>- </a:t>
            </a:r>
            <a:r>
              <a:rPr lang="fr-FR" altLang="fr-FR" sz="2800" b="1" dirty="0" smtClean="0">
                <a:solidFill>
                  <a:srgbClr val="000000"/>
                </a:solidFill>
                <a:latin typeface="Arial" panose="020B0604020202020204" pitchFamily="34" charset="0"/>
                <a:cs typeface="Arial" panose="020B0604020202020204" pitchFamily="34" charset="0"/>
              </a:rPr>
              <a:t>tous </a:t>
            </a:r>
            <a:r>
              <a:rPr lang="fr-FR" altLang="fr-FR" sz="2800" b="1" dirty="0">
                <a:solidFill>
                  <a:srgbClr val="000000"/>
                </a:solidFill>
                <a:latin typeface="Arial" panose="020B0604020202020204" pitchFamily="34" charset="0"/>
                <a:cs typeface="Arial" panose="020B0604020202020204" pitchFamily="34" charset="0"/>
              </a:rPr>
              <a:t>les élèves ont des acquis</a:t>
            </a:r>
            <a:r>
              <a:rPr lang="fr-FR" altLang="fr-FR" sz="2800" dirty="0">
                <a:solidFill>
                  <a:srgbClr val="000000"/>
                </a:solidFill>
                <a:latin typeface="Arial" panose="020B0604020202020204" pitchFamily="34" charset="0"/>
                <a:cs typeface="Arial" panose="020B0604020202020204" pitchFamily="34" charset="0"/>
              </a:rPr>
              <a:t> et construisent des </a:t>
            </a:r>
            <a:r>
              <a:rPr lang="fr-FR" altLang="fr-FR" sz="2800" dirty="0" smtClean="0">
                <a:solidFill>
                  <a:srgbClr val="000000"/>
                </a:solidFill>
                <a:latin typeface="Arial" panose="020B0604020202020204" pitchFamily="34" charset="0"/>
                <a:cs typeface="Arial" panose="020B0604020202020204" pitchFamily="34" charset="0"/>
              </a:rPr>
              <a:t>compétences</a:t>
            </a:r>
            <a:r>
              <a:rPr lang="fr-FR" altLang="fr-FR" sz="2800" dirty="0">
                <a:solidFill>
                  <a:srgbClr val="000000"/>
                </a:solidFill>
                <a:latin typeface="Arial" panose="020B0604020202020204" pitchFamily="34" charset="0"/>
                <a:cs typeface="Arial" panose="020B0604020202020204" pitchFamily="34" charset="0"/>
              </a:rPr>
              <a:t>,</a:t>
            </a:r>
            <a:endParaRPr lang="fr-FR" altLang="fr-FR" sz="2800" dirty="0" smtClean="0">
              <a:solidFill>
                <a:srgbClr val="000000"/>
              </a:solidFill>
              <a:latin typeface="Arial" panose="020B0604020202020204" pitchFamily="34" charset="0"/>
              <a:cs typeface="Arial" panose="020B0604020202020204" pitchFamily="34" charset="0"/>
            </a:endParaRPr>
          </a:p>
          <a:p>
            <a:pPr marL="0" indent="0">
              <a:spcBef>
                <a:spcPts val="1200"/>
              </a:spcBef>
              <a:buNone/>
            </a:pPr>
            <a:r>
              <a:rPr lang="fr-FR" altLang="fr-FR" sz="2800" dirty="0" smtClean="0">
                <a:solidFill>
                  <a:srgbClr val="000000"/>
                </a:solidFill>
                <a:latin typeface="Arial" panose="020B0604020202020204" pitchFamily="34" charset="0"/>
                <a:cs typeface="Arial" panose="020B0604020202020204" pitchFamily="34" charset="0"/>
              </a:rPr>
              <a:t>-</a:t>
            </a:r>
            <a:r>
              <a:rPr lang="fr-FR" altLang="fr-FR" sz="2800" b="1" dirty="0" smtClean="0">
                <a:solidFill>
                  <a:srgbClr val="000000"/>
                </a:solidFill>
                <a:latin typeface="Arial" panose="020B0604020202020204" pitchFamily="34" charset="0"/>
                <a:cs typeface="Arial" panose="020B0604020202020204" pitchFamily="34" charset="0"/>
              </a:rPr>
              <a:t> un regard </a:t>
            </a:r>
            <a:r>
              <a:rPr lang="fr-FR" altLang="fr-FR" sz="2800" b="1" dirty="0">
                <a:solidFill>
                  <a:srgbClr val="000000"/>
                </a:solidFill>
                <a:latin typeface="Arial" panose="020B0604020202020204" pitchFamily="34" charset="0"/>
                <a:cs typeface="Arial" panose="020B0604020202020204" pitchFamily="34" charset="0"/>
              </a:rPr>
              <a:t>positif</a:t>
            </a:r>
            <a:r>
              <a:rPr lang="fr-FR" altLang="fr-FR" sz="2800" dirty="0">
                <a:solidFill>
                  <a:srgbClr val="000000"/>
                </a:solidFill>
                <a:latin typeface="Arial" panose="020B0604020202020204" pitchFamily="34" charset="0"/>
                <a:cs typeface="Arial" panose="020B0604020202020204" pitchFamily="34" charset="0"/>
              </a:rPr>
              <a:t> sur les acquis des </a:t>
            </a:r>
            <a:r>
              <a:rPr lang="fr-FR" altLang="fr-FR" sz="2800" dirty="0" smtClean="0">
                <a:solidFill>
                  <a:srgbClr val="000000"/>
                </a:solidFill>
                <a:latin typeface="Arial" panose="020B0604020202020204" pitchFamily="34" charset="0"/>
                <a:cs typeface="Arial" panose="020B0604020202020204" pitchFamily="34" charset="0"/>
              </a:rPr>
              <a:t>élèves,</a:t>
            </a:r>
            <a:endParaRPr lang="fr-FR" altLang="fr-FR" sz="2800" dirty="0">
              <a:solidFill>
                <a:srgbClr val="000000"/>
              </a:solidFill>
              <a:latin typeface="Arial" panose="020B0604020202020204" pitchFamily="34" charset="0"/>
              <a:cs typeface="Arial" panose="020B0604020202020204" pitchFamily="34" charset="0"/>
            </a:endParaRPr>
          </a:p>
          <a:p>
            <a:pPr marL="0" indent="0">
              <a:spcBef>
                <a:spcPts val="1200"/>
              </a:spcBef>
              <a:buNone/>
            </a:pPr>
            <a:r>
              <a:rPr lang="fr-FR" altLang="fr-FR" sz="2800" dirty="0" smtClean="0">
                <a:solidFill>
                  <a:srgbClr val="000000"/>
                </a:solidFill>
                <a:latin typeface="Arial" panose="020B0604020202020204" pitchFamily="34" charset="0"/>
                <a:cs typeface="Arial" panose="020B0604020202020204" pitchFamily="34" charset="0"/>
              </a:rPr>
              <a:t>- un </a:t>
            </a:r>
            <a:r>
              <a:rPr lang="fr-FR" altLang="fr-FR" sz="2800" dirty="0">
                <a:solidFill>
                  <a:srgbClr val="000000"/>
                </a:solidFill>
                <a:latin typeface="Arial" panose="020B0604020202020204" pitchFamily="34" charset="0"/>
                <a:cs typeface="Arial" panose="020B0604020202020204" pitchFamily="34" charset="0"/>
              </a:rPr>
              <a:t>parcours de l’élève </a:t>
            </a:r>
            <a:r>
              <a:rPr lang="fr-FR" altLang="fr-FR" sz="2800" b="1" dirty="0" smtClean="0">
                <a:solidFill>
                  <a:srgbClr val="000000"/>
                </a:solidFill>
                <a:latin typeface="Arial" panose="020B0604020202020204" pitchFamily="34" charset="0"/>
                <a:cs typeface="Arial" panose="020B0604020202020204" pitchFamily="34" charset="0"/>
              </a:rPr>
              <a:t>plus personnalisé</a:t>
            </a:r>
            <a:r>
              <a:rPr lang="fr-FR" altLang="fr-FR" sz="2800" dirty="0">
                <a:solidFill>
                  <a:srgbClr val="000000"/>
                </a:solidFill>
                <a:latin typeface="Arial" panose="020B0604020202020204" pitchFamily="34" charset="0"/>
                <a:cs typeface="Arial" panose="020B0604020202020204" pitchFamily="34" charset="0"/>
              </a:rPr>
              <a:t>,</a:t>
            </a:r>
          </a:p>
          <a:p>
            <a:pPr>
              <a:spcBef>
                <a:spcPts val="1200"/>
              </a:spcBef>
              <a:buFontTx/>
              <a:buChar char="-"/>
            </a:pPr>
            <a:r>
              <a:rPr lang="fr-FR" altLang="fr-FR" sz="2800" dirty="0" smtClean="0">
                <a:solidFill>
                  <a:srgbClr val="000000"/>
                </a:solidFill>
                <a:latin typeface="Arial" panose="020B0604020202020204" pitchFamily="34" charset="0"/>
                <a:cs typeface="Arial" panose="020B0604020202020204" pitchFamily="34" charset="0"/>
              </a:rPr>
              <a:t>une </a:t>
            </a:r>
            <a:r>
              <a:rPr lang="fr-FR" altLang="fr-FR" sz="2800" dirty="0">
                <a:solidFill>
                  <a:srgbClr val="000000"/>
                </a:solidFill>
                <a:latin typeface="Arial" panose="020B0604020202020204" pitchFamily="34" charset="0"/>
                <a:cs typeface="Arial" panose="020B0604020202020204" pitchFamily="34" charset="0"/>
              </a:rPr>
              <a:t>image de soi </a:t>
            </a:r>
            <a:r>
              <a:rPr lang="fr-FR" altLang="fr-FR" sz="2800" b="1" dirty="0">
                <a:solidFill>
                  <a:srgbClr val="000000"/>
                </a:solidFill>
                <a:latin typeface="Arial" panose="020B0604020202020204" pitchFamily="34" charset="0"/>
                <a:cs typeface="Arial" panose="020B0604020202020204" pitchFamily="34" charset="0"/>
              </a:rPr>
              <a:t>plus </a:t>
            </a:r>
            <a:r>
              <a:rPr lang="fr-FR" altLang="fr-FR" sz="2800" b="1" dirty="0" smtClean="0">
                <a:solidFill>
                  <a:srgbClr val="000000"/>
                </a:solidFill>
                <a:latin typeface="Arial" panose="020B0604020202020204" pitchFamily="34" charset="0"/>
                <a:cs typeface="Arial" panose="020B0604020202020204" pitchFamily="34" charset="0"/>
              </a:rPr>
              <a:t>valorisante </a:t>
            </a:r>
            <a:r>
              <a:rPr lang="fr-FR" altLang="fr-FR" sz="2800" dirty="0" smtClean="0">
                <a:solidFill>
                  <a:srgbClr val="000000"/>
                </a:solidFill>
                <a:latin typeface="Arial" panose="020B0604020202020204" pitchFamily="34" charset="0"/>
                <a:cs typeface="Arial" panose="020B0604020202020204" pitchFamily="34" charset="0"/>
              </a:rPr>
              <a:t>pour l’élève,</a:t>
            </a:r>
          </a:p>
          <a:p>
            <a:pPr marL="0" indent="0">
              <a:spcBef>
                <a:spcPts val="1200"/>
              </a:spcBef>
              <a:buNone/>
            </a:pPr>
            <a:r>
              <a:rPr lang="fr-FR" sz="2800" dirty="0" smtClean="0">
                <a:latin typeface="Arial" panose="020B0604020202020204" pitchFamily="34" charset="0"/>
                <a:cs typeface="Arial" panose="020B0604020202020204" pitchFamily="34" charset="0"/>
              </a:rPr>
              <a:t>- permet </a:t>
            </a:r>
            <a:r>
              <a:rPr lang="fr-FR" sz="2800" dirty="0">
                <a:latin typeface="Arial" panose="020B0604020202020204" pitchFamily="34" charset="0"/>
                <a:cs typeface="Arial" panose="020B0604020202020204" pitchFamily="34" charset="0"/>
              </a:rPr>
              <a:t>à l'élève et sa famille d'avoir explicitement connaissance </a:t>
            </a:r>
            <a:r>
              <a:rPr lang="fr-FR" sz="2800" b="1" dirty="0">
                <a:latin typeface="Arial" panose="020B0604020202020204" pitchFamily="34" charset="0"/>
                <a:cs typeface="Arial" panose="020B0604020202020204" pitchFamily="34" charset="0"/>
              </a:rPr>
              <a:t>des notions travaillées</a:t>
            </a:r>
            <a:r>
              <a:rPr lang="fr-FR" sz="2800" dirty="0">
                <a:latin typeface="Arial" panose="020B0604020202020204" pitchFamily="34" charset="0"/>
                <a:cs typeface="Arial" panose="020B0604020202020204" pitchFamily="34" charset="0"/>
              </a:rPr>
              <a:t>, de savoir quelles sont </a:t>
            </a:r>
            <a:r>
              <a:rPr lang="fr-FR" sz="2800" b="1" dirty="0">
                <a:latin typeface="Arial" panose="020B0604020202020204" pitchFamily="34" charset="0"/>
                <a:cs typeface="Arial" panose="020B0604020202020204" pitchFamily="34" charset="0"/>
              </a:rPr>
              <a:t>les attentes </a:t>
            </a:r>
            <a:r>
              <a:rPr lang="fr-FR" sz="2800" b="1" dirty="0" smtClean="0">
                <a:latin typeface="Arial" panose="020B0604020202020204" pitchFamily="34" charset="0"/>
                <a:cs typeface="Arial" panose="020B0604020202020204" pitchFamily="34" charset="0"/>
              </a:rPr>
              <a:t>des enseignants</a:t>
            </a:r>
            <a:r>
              <a:rPr lang="fr-FR" sz="2800" dirty="0" smtClean="0">
                <a:latin typeface="Arial" panose="020B0604020202020204" pitchFamily="34" charset="0"/>
                <a:cs typeface="Arial" panose="020B0604020202020204" pitchFamily="34" charset="0"/>
              </a:rPr>
              <a:t>.</a:t>
            </a:r>
            <a:endParaRPr lang="fr-FR" altLang="fr-FR" sz="2800" dirty="0">
              <a:solidFill>
                <a:srgbClr val="000000"/>
              </a:solidFill>
              <a:latin typeface="Arial" panose="020B0604020202020204" pitchFamily="34" charset="0"/>
              <a:cs typeface="Arial" panose="020B0604020202020204" pitchFamily="34" charset="0"/>
            </a:endParaRPr>
          </a:p>
          <a:p>
            <a:pPr marL="0" indent="0">
              <a:buNone/>
            </a:pPr>
            <a:endParaRPr lang="fr-FR" sz="2800" dirty="0"/>
          </a:p>
        </p:txBody>
      </p:sp>
    </p:spTree>
    <p:extLst>
      <p:ext uri="{BB962C8B-B14F-4D97-AF65-F5344CB8AC3E}">
        <p14:creationId xmlns:p14="http://schemas.microsoft.com/office/powerpoint/2010/main" val="33096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1181</Words>
  <Application>Microsoft Office PowerPoint</Application>
  <PresentationFormat>Affichage à l'écran (4:3)</PresentationFormat>
  <Paragraphs>163</Paragraphs>
  <Slides>34</Slides>
  <Notes>8</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Thème Office</vt:lpstr>
      <vt:lpstr>Évaluation par compétences</vt:lpstr>
      <vt:lpstr>La compétence</vt:lpstr>
      <vt:lpstr>Présentation PowerPoint</vt:lpstr>
      <vt:lpstr>Intérêts de l’approche par compétences</vt:lpstr>
      <vt:lpstr>Présentation PowerPoint</vt:lpstr>
      <vt:lpstr>Pratique évolutive de l’enseignement</vt:lpstr>
      <vt:lpstr>Travail des compétences en classe</vt:lpstr>
      <vt:lpstr>Évaluer les compétences</vt:lpstr>
      <vt:lpstr>Conclusion</vt:lpstr>
      <vt:lpstr>Évaluation par compétences en BPH Baccalauréat ST2S</vt:lpstr>
      <vt:lpstr> Baccalauréat ST2S (session 2013) Épreuve orale</vt:lpstr>
      <vt:lpstr>Grille d’évaluation</vt:lpstr>
      <vt:lpstr>Objectifs</vt:lpstr>
      <vt:lpstr>Comparaison des résultats obtenus</vt:lpstr>
      <vt:lpstr>Bilan</vt:lpstr>
      <vt:lpstr>Présentation PowerPoint</vt:lpstr>
      <vt:lpstr> Baccalauréat ST2S (session 2014) Épreuve orale</vt:lpstr>
      <vt:lpstr>Grille d’évaluation</vt:lpstr>
      <vt:lpstr>Résultats obtenus</vt:lpstr>
      <vt:lpstr>Bilan</vt:lpstr>
      <vt:lpstr> Baccalauréat ST2S (session 2015) Épreuve écrite</vt:lpstr>
      <vt:lpstr>Grille d’évaluation</vt:lpstr>
      <vt:lpstr>Évaluation par compétences en BPH  Lycée Michel DE MONTAIGNE Année scolaire 2014-2015</vt:lpstr>
      <vt:lpstr>Objectifs</vt:lpstr>
      <vt:lpstr>Grille d’évaluation</vt:lpstr>
      <vt:lpstr> Exemples d’évaluations</vt:lpstr>
      <vt:lpstr>Devoir en classe</vt:lpstr>
      <vt:lpstr>Exemple de copie d’élève</vt:lpstr>
      <vt:lpstr>Contrôle terminologie médicale</vt:lpstr>
      <vt:lpstr>Exemple de copie d’élève</vt:lpstr>
      <vt:lpstr> Exemple de grille d’évaluation d’élève</vt:lpstr>
      <vt:lpstr>Présentation PowerPoint</vt:lpstr>
      <vt:lpstr>Intérêts pour l’élève </vt:lpstr>
      <vt:lpstr>Intérêts pour l’enseignant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Évaluation par compétences</dc:title>
  <dc:creator>Jamel</dc:creator>
  <cp:lastModifiedBy>MM isabelle faller</cp:lastModifiedBy>
  <cp:revision>65</cp:revision>
  <dcterms:created xsi:type="dcterms:W3CDTF">2014-10-16T13:38:53Z</dcterms:created>
  <dcterms:modified xsi:type="dcterms:W3CDTF">2014-11-21T18:07:08Z</dcterms:modified>
</cp:coreProperties>
</file>