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7" r:id="rId4"/>
    <p:sldId id="269" r:id="rId5"/>
    <p:sldId id="258" r:id="rId6"/>
    <p:sldId id="268" r:id="rId7"/>
    <p:sldId id="259" r:id="rId8"/>
    <p:sldId id="272" r:id="rId9"/>
    <p:sldId id="270" r:id="rId10"/>
    <p:sldId id="271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D74B1-FD5E-4500-9294-92AD1993BEC9}" type="datetimeFigureOut">
              <a:rPr lang="fr-FR" smtClean="0"/>
              <a:pPr/>
              <a:t>28/05/2015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8660E96-3936-4133-94E0-6A2F496E165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D74B1-FD5E-4500-9294-92AD1993BEC9}" type="datetimeFigureOut">
              <a:rPr lang="fr-FR" smtClean="0"/>
              <a:pPr/>
              <a:t>28/05/2015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60E96-3936-4133-94E0-6A2F496E165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8660E96-3936-4133-94E0-6A2F496E165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D74B1-FD5E-4500-9294-92AD1993BEC9}" type="datetimeFigureOut">
              <a:rPr lang="fr-FR" smtClean="0"/>
              <a:pPr/>
              <a:t>28/05/2015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D74B1-FD5E-4500-9294-92AD1993BEC9}" type="datetimeFigureOut">
              <a:rPr lang="fr-FR" smtClean="0"/>
              <a:pPr/>
              <a:t>28/05/2015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8660E96-3936-4133-94E0-6A2F496E165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D74B1-FD5E-4500-9294-92AD1993BEC9}" type="datetimeFigureOut">
              <a:rPr lang="fr-FR" smtClean="0"/>
              <a:pPr/>
              <a:t>28/05/2015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8660E96-3936-4133-94E0-6A2F496E165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D9D74B1-FD5E-4500-9294-92AD1993BEC9}" type="datetimeFigureOut">
              <a:rPr lang="fr-FR" smtClean="0"/>
              <a:pPr/>
              <a:t>28/05/2015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60E96-3936-4133-94E0-6A2F496E165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D74B1-FD5E-4500-9294-92AD1993BEC9}" type="datetimeFigureOut">
              <a:rPr lang="fr-FR" smtClean="0"/>
              <a:pPr/>
              <a:t>28/05/2015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fr-FR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8660E96-3936-4133-94E0-6A2F496E165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D74B1-FD5E-4500-9294-92AD1993BEC9}" type="datetimeFigureOut">
              <a:rPr lang="fr-FR" smtClean="0"/>
              <a:pPr/>
              <a:t>28/05/2015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8660E96-3936-4133-94E0-6A2F496E165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D74B1-FD5E-4500-9294-92AD1993BEC9}" type="datetimeFigureOut">
              <a:rPr lang="fr-FR" smtClean="0"/>
              <a:pPr/>
              <a:t>28/05/2015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660E96-3936-4133-94E0-6A2F496E165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8660E96-3936-4133-94E0-6A2F496E165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D74B1-FD5E-4500-9294-92AD1993BEC9}" type="datetimeFigureOut">
              <a:rPr lang="fr-FR" smtClean="0"/>
              <a:pPr/>
              <a:t>28/05/2015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8660E96-3936-4133-94E0-6A2F496E165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D9D74B1-FD5E-4500-9294-92AD1993BEC9}" type="datetimeFigureOut">
              <a:rPr lang="fr-FR" smtClean="0"/>
              <a:pPr/>
              <a:t>28/05/2015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D9D74B1-FD5E-4500-9294-92AD1993BEC9}" type="datetimeFigureOut">
              <a:rPr lang="fr-FR" smtClean="0"/>
              <a:pPr/>
              <a:t>28/05/2015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8660E96-3936-4133-94E0-6A2F496E165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57290" y="2928934"/>
            <a:ext cx="6671094" cy="3308378"/>
          </a:xfrm>
        </p:spPr>
        <p:txBody>
          <a:bodyPr>
            <a:normAutofit fontScale="25000" lnSpcReduction="20000"/>
          </a:bodyPr>
          <a:lstStyle/>
          <a:p>
            <a:r>
              <a:rPr lang="fr-FR" sz="4400" dirty="0" smtClean="0">
                <a:solidFill>
                  <a:srgbClr val="000000"/>
                </a:solidFill>
                <a:latin typeface="Times"/>
                <a:ea typeface="Times New Roman"/>
                <a:cs typeface="Times New Roman"/>
              </a:rPr>
              <a:t> </a:t>
            </a:r>
            <a:r>
              <a:rPr lang="fr-FR" sz="11200" dirty="0">
                <a:solidFill>
                  <a:srgbClr val="000000"/>
                </a:solidFill>
                <a:latin typeface="Times"/>
                <a:ea typeface="Times New Roman"/>
                <a:cs typeface="Times New Roman"/>
              </a:rPr>
              <a:t>Le titulaire de ce diplôme possède des compétences lui permettant de se situer en qualité de personnel hautement qualifié dans les domaines de la cosmétique, de l’esthétique et de la parfumerie</a:t>
            </a:r>
            <a:r>
              <a:rPr lang="fr-FR" sz="11200" dirty="0" smtClean="0">
                <a:solidFill>
                  <a:srgbClr val="000000"/>
                </a:solidFill>
                <a:latin typeface="Times"/>
                <a:ea typeface="Times New Roman"/>
                <a:cs typeface="Times New Roman"/>
              </a:rPr>
              <a:t>.</a:t>
            </a:r>
          </a:p>
          <a:p>
            <a:endParaRPr lang="fr-FR" sz="4400" dirty="0">
              <a:latin typeface="Times"/>
              <a:ea typeface="Times New Roman"/>
              <a:cs typeface="Times New Roman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71600" y="332656"/>
            <a:ext cx="7414592" cy="1656184"/>
          </a:xfrm>
        </p:spPr>
        <p:txBody>
          <a:bodyPr>
            <a:normAutofit fontScale="90000"/>
          </a:bodyPr>
          <a:lstStyle/>
          <a:p>
            <a:r>
              <a:rPr lang="fr-FR" sz="3600" dirty="0" smtClean="0"/>
              <a:t>BTS MECP : Métier de l’esthétique, de la cosmétique et de la parfumerie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1"/>
                </a:solidFill>
              </a:rPr>
              <a:t>Les </a:t>
            </a:r>
            <a:r>
              <a:rPr lang="fr-FR" dirty="0">
                <a:solidFill>
                  <a:schemeClr val="accent1"/>
                </a:solidFill>
              </a:rPr>
              <a:t>é</a:t>
            </a:r>
            <a:r>
              <a:rPr lang="fr-FR" dirty="0" smtClean="0">
                <a:solidFill>
                  <a:schemeClr val="accent1"/>
                </a:solidFill>
              </a:rPr>
              <a:t>valuations</a:t>
            </a:r>
            <a:endParaRPr lang="fr-FR" dirty="0">
              <a:solidFill>
                <a:schemeClr val="accent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En fin de première année des CCF permettent de valider les enseignements du tronc commun,</a:t>
            </a:r>
          </a:p>
          <a:p>
            <a:r>
              <a:rPr lang="fr-FR" dirty="0" smtClean="0"/>
              <a:t>En fin de seconde année et selon le choix de l’option :</a:t>
            </a:r>
          </a:p>
          <a:p>
            <a:r>
              <a:rPr lang="fr-FR" dirty="0"/>
              <a:t>D</a:t>
            </a:r>
            <a:r>
              <a:rPr lang="fr-FR" dirty="0" smtClean="0"/>
              <a:t>es évaluations ponctuelles et des CCF.</a:t>
            </a:r>
          </a:p>
          <a:p>
            <a:r>
              <a:rPr lang="fr-FR" dirty="0" smtClean="0"/>
              <a:t>La soutenance d’un  </a:t>
            </a:r>
            <a:r>
              <a:rPr lang="fr-FR" dirty="0"/>
              <a:t>projet </a:t>
            </a:r>
            <a:r>
              <a:rPr lang="fr-FR" dirty="0" smtClean="0"/>
              <a:t>en 2</a:t>
            </a:r>
            <a:r>
              <a:rPr lang="fr-FR" baseline="30000" dirty="0" smtClean="0"/>
              <a:t>ème</a:t>
            </a:r>
            <a:r>
              <a:rPr lang="fr-FR" dirty="0" smtClean="0"/>
              <a:t> année ayant pour </a:t>
            </a:r>
            <a:r>
              <a:rPr lang="fr-FR" dirty="0"/>
              <a:t>but de vérifier les compétences liées aux activités professionnelles en lien avec l’option </a:t>
            </a:r>
            <a:r>
              <a:rPr lang="fr-FR" dirty="0" smtClean="0"/>
              <a:t>choisie</a:t>
            </a:r>
          </a:p>
          <a:p>
            <a:pPr marL="0" indent="0">
              <a:buNone/>
            </a:pPr>
            <a:r>
              <a:rPr lang="fr-FR" dirty="0" smtClean="0"/>
              <a:t>Formation </a:t>
            </a:r>
            <a:r>
              <a:rPr lang="fr-FR" dirty="0"/>
              <a:t>- Marque(s) : information, animation, formation à visée de stimulation commerciale </a:t>
            </a:r>
            <a:r>
              <a:rPr lang="fr-FR" dirty="0" smtClean="0"/>
              <a:t>Cosmétologie </a:t>
            </a:r>
            <a:r>
              <a:rPr lang="fr-FR" dirty="0"/>
              <a:t>: aide à la conception, au développement des produits et des </a:t>
            </a:r>
            <a:r>
              <a:rPr lang="fr-FR" dirty="0" smtClean="0"/>
              <a:t>services.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98201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01752" y="188640"/>
            <a:ext cx="8086672" cy="1440160"/>
          </a:xfrm>
        </p:spPr>
        <p:txBody>
          <a:bodyPr>
            <a:normAutofit fontScale="90000"/>
          </a:bodyPr>
          <a:lstStyle/>
          <a:p>
            <a:pPr marL="0" lvl="0" indent="0">
              <a:spcBef>
                <a:spcPts val="100"/>
              </a:spcBef>
              <a:spcAft>
                <a:spcPts val="100"/>
              </a:spcAft>
            </a:pPr>
            <a:r>
              <a:rPr lang="fr-FR" dirty="0" smtClean="0">
                <a:solidFill>
                  <a:srgbClr val="000000"/>
                </a:solidFill>
                <a:latin typeface="Times"/>
                <a:ea typeface="Times New Roman"/>
                <a:cs typeface="Times New Roman"/>
              </a:rPr>
              <a:t/>
            </a:r>
            <a:br>
              <a:rPr lang="fr-FR" dirty="0" smtClean="0">
                <a:solidFill>
                  <a:srgbClr val="000000"/>
                </a:solidFill>
                <a:latin typeface="Times"/>
                <a:ea typeface="Times New Roman"/>
                <a:cs typeface="Times New Roman"/>
              </a:rPr>
            </a:br>
            <a:r>
              <a:rPr lang="fr-FR" dirty="0">
                <a:solidFill>
                  <a:srgbClr val="000000"/>
                </a:solidFill>
                <a:latin typeface="Times"/>
                <a:ea typeface="Times New Roman"/>
                <a:cs typeface="Times New Roman"/>
              </a:rPr>
              <a:t/>
            </a:r>
            <a:br>
              <a:rPr lang="fr-FR" dirty="0">
                <a:solidFill>
                  <a:srgbClr val="000000"/>
                </a:solidFill>
                <a:latin typeface="Times"/>
                <a:ea typeface="Times New Roman"/>
                <a:cs typeface="Times New Roman"/>
              </a:rPr>
            </a:br>
            <a:r>
              <a:rPr lang="fr-FR" dirty="0" smtClean="0">
                <a:solidFill>
                  <a:srgbClr val="000000"/>
                </a:solidFill>
                <a:latin typeface="Times"/>
                <a:ea typeface="Times New Roman"/>
                <a:cs typeface="Times New Roman"/>
              </a:rPr>
              <a:t/>
            </a:r>
            <a:br>
              <a:rPr lang="fr-FR" dirty="0" smtClean="0">
                <a:solidFill>
                  <a:srgbClr val="000000"/>
                </a:solidFill>
                <a:latin typeface="Times"/>
                <a:ea typeface="Times New Roman"/>
                <a:cs typeface="Times New Roman"/>
              </a:rPr>
            </a:br>
            <a:r>
              <a:rPr lang="fr-FR" dirty="0">
                <a:solidFill>
                  <a:srgbClr val="000000"/>
                </a:solidFill>
                <a:latin typeface="Times"/>
                <a:ea typeface="Times New Roman"/>
                <a:cs typeface="Times New Roman"/>
              </a:rPr>
              <a:t/>
            </a:r>
            <a:br>
              <a:rPr lang="fr-FR" dirty="0">
                <a:solidFill>
                  <a:srgbClr val="000000"/>
                </a:solidFill>
                <a:latin typeface="Times"/>
                <a:ea typeface="Times New Roman"/>
                <a:cs typeface="Times New Roman"/>
              </a:rPr>
            </a:br>
            <a:r>
              <a:rPr lang="fr-FR" dirty="0" smtClean="0">
                <a:solidFill>
                  <a:srgbClr val="000000"/>
                </a:solidFill>
                <a:latin typeface="Times"/>
                <a:ea typeface="Times New Roman"/>
                <a:cs typeface="Times New Roman"/>
              </a:rPr>
              <a:t/>
            </a:r>
            <a:br>
              <a:rPr lang="fr-FR" dirty="0" smtClean="0">
                <a:solidFill>
                  <a:srgbClr val="000000"/>
                </a:solidFill>
                <a:latin typeface="Times"/>
                <a:ea typeface="Times New Roman"/>
                <a:cs typeface="Times New Roman"/>
              </a:rPr>
            </a:br>
            <a:r>
              <a:rPr lang="fr-FR" dirty="0">
                <a:solidFill>
                  <a:srgbClr val="000000"/>
                </a:solidFill>
                <a:latin typeface="Times"/>
                <a:ea typeface="Times New Roman"/>
                <a:cs typeface="Times New Roman"/>
              </a:rPr>
              <a:t/>
            </a:r>
            <a:br>
              <a:rPr lang="fr-FR" dirty="0">
                <a:solidFill>
                  <a:srgbClr val="000000"/>
                </a:solidFill>
                <a:latin typeface="Times"/>
                <a:ea typeface="Times New Roman"/>
                <a:cs typeface="Times New Roman"/>
              </a:rPr>
            </a:br>
            <a:r>
              <a:rPr lang="fr-FR" dirty="0" smtClean="0">
                <a:solidFill>
                  <a:schemeClr val="accent1"/>
                </a:solidFill>
                <a:latin typeface="Times"/>
                <a:ea typeface="Times New Roman"/>
                <a:cs typeface="Times New Roman"/>
              </a:rPr>
              <a:t>L’intitulé </a:t>
            </a:r>
            <a:r>
              <a:rPr lang="fr-FR" dirty="0">
                <a:solidFill>
                  <a:schemeClr val="accent1"/>
                </a:solidFill>
                <a:latin typeface="Times"/>
                <a:ea typeface="Times New Roman"/>
                <a:cs typeface="Times New Roman"/>
              </a:rPr>
              <a:t>du BTS MECP souligne la double dimension de ce diplôme : </a:t>
            </a:r>
            <a:br>
              <a:rPr lang="fr-FR" dirty="0">
                <a:solidFill>
                  <a:schemeClr val="accent1"/>
                </a:solidFill>
                <a:latin typeface="Times"/>
                <a:ea typeface="Times New Roman"/>
                <a:cs typeface="Times New Roman"/>
              </a:rPr>
            </a:br>
            <a:endParaRPr lang="fr-FR" dirty="0">
              <a:solidFill>
                <a:schemeClr val="accent1"/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>
                <a:solidFill>
                  <a:srgbClr val="000000"/>
                </a:solidFill>
                <a:latin typeface="Times"/>
                <a:ea typeface="Times New Roman"/>
                <a:cs typeface="Times New Roman"/>
              </a:rPr>
              <a:t>L</a:t>
            </a:r>
            <a:r>
              <a:rPr lang="fr-FR" dirty="0" smtClean="0">
                <a:solidFill>
                  <a:srgbClr val="000000"/>
                </a:solidFill>
                <a:latin typeface="Times"/>
                <a:ea typeface="Times New Roman"/>
                <a:cs typeface="Times New Roman"/>
              </a:rPr>
              <a:t>’acquisition </a:t>
            </a:r>
            <a:r>
              <a:rPr lang="fr-FR" dirty="0">
                <a:solidFill>
                  <a:srgbClr val="000000"/>
                </a:solidFill>
                <a:latin typeface="Times"/>
                <a:ea typeface="Times New Roman"/>
                <a:cs typeface="Times New Roman"/>
              </a:rPr>
              <a:t>d’une connaissance approfondie du produit cosmétique et de sa commercialisation, sous les aspects tant scientifiques, réglementaires, économiques, que </a:t>
            </a:r>
            <a:r>
              <a:rPr lang="fr-FR" dirty="0" smtClean="0">
                <a:solidFill>
                  <a:srgbClr val="000000"/>
                </a:solidFill>
                <a:latin typeface="Times"/>
                <a:ea typeface="Times New Roman"/>
                <a:cs typeface="Times New Roman"/>
              </a:rPr>
              <a:t>techniques.</a:t>
            </a:r>
          </a:p>
          <a:p>
            <a:r>
              <a:rPr lang="fr-FR" dirty="0">
                <a:solidFill>
                  <a:srgbClr val="000000"/>
                </a:solidFill>
                <a:latin typeface="Times"/>
                <a:ea typeface="Times New Roman"/>
                <a:cs typeface="Times New Roman"/>
              </a:rPr>
              <a:t>U</a:t>
            </a:r>
            <a:r>
              <a:rPr lang="fr-FR" dirty="0" smtClean="0">
                <a:solidFill>
                  <a:srgbClr val="000000"/>
                </a:solidFill>
                <a:latin typeface="Times"/>
                <a:ea typeface="Times New Roman"/>
                <a:cs typeface="Times New Roman"/>
              </a:rPr>
              <a:t>ne </a:t>
            </a:r>
            <a:r>
              <a:rPr lang="fr-FR" dirty="0">
                <a:solidFill>
                  <a:srgbClr val="000000"/>
                </a:solidFill>
                <a:latin typeface="Times"/>
                <a:ea typeface="Times New Roman"/>
                <a:cs typeface="Times New Roman"/>
              </a:rPr>
              <a:t>maîtrise certaine des techniques </a:t>
            </a:r>
            <a:r>
              <a:rPr lang="fr-FR" dirty="0" smtClean="0">
                <a:solidFill>
                  <a:srgbClr val="000000"/>
                </a:solidFill>
                <a:latin typeface="Times"/>
                <a:ea typeface="Times New Roman"/>
                <a:cs typeface="Times New Roman"/>
              </a:rPr>
              <a:t>esthétiques.</a:t>
            </a:r>
          </a:p>
          <a:p>
            <a:r>
              <a:rPr lang="fr-FR" dirty="0" smtClean="0">
                <a:solidFill>
                  <a:srgbClr val="000000"/>
                </a:solidFill>
                <a:latin typeface="Times"/>
                <a:ea typeface="Times New Roman"/>
                <a:cs typeface="Times New Roman"/>
              </a:rPr>
              <a:t>Cette </a:t>
            </a:r>
            <a:r>
              <a:rPr lang="fr-FR" dirty="0">
                <a:solidFill>
                  <a:srgbClr val="000000"/>
                </a:solidFill>
                <a:latin typeface="Times"/>
                <a:ea typeface="Times New Roman"/>
                <a:cs typeface="Times New Roman"/>
              </a:rPr>
              <a:t>profession demande un esprit ouvert aux nouvelles technologies en raison de l’évolution permanente des produits, des techniques et de l’apparition de nouveaux </a:t>
            </a:r>
            <a:r>
              <a:rPr lang="fr-FR" dirty="0" smtClean="0">
                <a:solidFill>
                  <a:srgbClr val="000000"/>
                </a:solidFill>
                <a:latin typeface="Times"/>
                <a:ea typeface="Times New Roman"/>
                <a:cs typeface="Times New Roman"/>
              </a:rPr>
              <a:t>équipements.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accent1"/>
                </a:solidFill>
              </a:rPr>
              <a:t>L’enseignement scientifique en première année :</a:t>
            </a:r>
            <a:endParaRPr lang="fr-FR" dirty="0">
              <a:solidFill>
                <a:schemeClr val="accent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Un groupe de compétences </a:t>
            </a:r>
          </a:p>
          <a:p>
            <a:pPr marL="0" indent="0">
              <a:buNone/>
            </a:pPr>
            <a:r>
              <a:rPr lang="fr-FR" dirty="0" smtClean="0"/>
              <a:t>communes :</a:t>
            </a:r>
          </a:p>
          <a:p>
            <a:r>
              <a:rPr lang="fr-FR" dirty="0" smtClean="0"/>
              <a:t>Physique appliquée,</a:t>
            </a:r>
          </a:p>
          <a:p>
            <a:r>
              <a:rPr lang="fr-FR" dirty="0" smtClean="0"/>
              <a:t>Chimie appliquée.</a:t>
            </a:r>
          </a:p>
          <a:p>
            <a:r>
              <a:rPr lang="fr-FR" dirty="0" smtClean="0"/>
              <a:t>Biologie appliquée</a:t>
            </a:r>
          </a:p>
          <a:p>
            <a:pPr marL="0" indent="0">
              <a:buNone/>
            </a:pPr>
            <a:r>
              <a:rPr lang="fr-FR" dirty="0" smtClean="0"/>
              <a:t>(biologie cutanée, dermatologie)</a:t>
            </a:r>
          </a:p>
          <a:p>
            <a:r>
              <a:rPr lang="fr-FR" dirty="0" smtClean="0"/>
              <a:t>Le produit cosmétique.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1527048"/>
            <a:ext cx="3654152" cy="4872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047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1"/>
                </a:solidFill>
              </a:rPr>
              <a:t>Les autres enseignements</a:t>
            </a:r>
            <a:endParaRPr lang="fr-FR" dirty="0">
              <a:solidFill>
                <a:schemeClr val="accent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Techniques esthétiques et environnement esthétique.</a:t>
            </a:r>
          </a:p>
          <a:p>
            <a:r>
              <a:rPr lang="fr-FR" dirty="0" smtClean="0"/>
              <a:t>Économie, droit, gestion.</a:t>
            </a:r>
          </a:p>
          <a:p>
            <a:r>
              <a:rPr lang="fr-FR" dirty="0" smtClean="0"/>
              <a:t>Communication.</a:t>
            </a:r>
          </a:p>
          <a:p>
            <a:r>
              <a:rPr lang="fr-FR" dirty="0" smtClean="0"/>
              <a:t>Art appliqué.</a:t>
            </a:r>
          </a:p>
          <a:p>
            <a:r>
              <a:rPr lang="fr-FR" dirty="0" smtClean="0"/>
              <a:t>LV1 et LV2.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2941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1"/>
                </a:solidFill>
              </a:rPr>
              <a:t>Les options du BTS MECP</a:t>
            </a:r>
            <a:endParaRPr lang="fr-FR" dirty="0">
              <a:solidFill>
                <a:schemeClr val="accent1"/>
              </a:solidFill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sz="2800" dirty="0">
                <a:solidFill>
                  <a:srgbClr val="000000"/>
                </a:solidFill>
                <a:latin typeface="Times"/>
                <a:ea typeface="Times New Roman"/>
                <a:cs typeface="Times New Roman"/>
              </a:rPr>
              <a:t>Compte tenu des trois perspectives d’insertion du futur technicien supérieur, le choix entre trois options est proposé en deuxième année </a:t>
            </a:r>
            <a:r>
              <a:rPr lang="fr-FR" sz="2800" dirty="0" smtClean="0">
                <a:solidFill>
                  <a:srgbClr val="000000"/>
                </a:solidFill>
                <a:latin typeface="Times"/>
                <a:ea typeface="Times New Roman"/>
                <a:cs typeface="Times New Roman"/>
              </a:rPr>
              <a:t>:</a:t>
            </a:r>
          </a:p>
          <a:p>
            <a:r>
              <a:rPr lang="fr-FR" sz="2800" dirty="0" smtClean="0">
                <a:solidFill>
                  <a:srgbClr val="000000"/>
                </a:solidFill>
                <a:latin typeface="Times"/>
                <a:ea typeface="Times New Roman"/>
                <a:cs typeface="Times New Roman"/>
              </a:rPr>
              <a:t>Option A : management</a:t>
            </a:r>
            <a:r>
              <a:rPr lang="fr-FR" sz="2800" dirty="0">
                <a:solidFill>
                  <a:srgbClr val="000000"/>
                </a:solidFill>
                <a:latin typeface="Times"/>
                <a:ea typeface="Times New Roman"/>
                <a:cs typeface="Times New Roman"/>
              </a:rPr>
              <a:t>, </a:t>
            </a:r>
            <a:endParaRPr lang="fr-FR" sz="2800" dirty="0" smtClean="0">
              <a:solidFill>
                <a:srgbClr val="000000"/>
              </a:solidFill>
              <a:latin typeface="Times"/>
              <a:ea typeface="Times New Roman"/>
              <a:cs typeface="Times New Roman"/>
            </a:endParaRPr>
          </a:p>
          <a:p>
            <a:r>
              <a:rPr lang="fr-FR" sz="2800" dirty="0" smtClean="0">
                <a:solidFill>
                  <a:srgbClr val="000000"/>
                </a:solidFill>
                <a:latin typeface="Times"/>
                <a:ea typeface="Times New Roman"/>
                <a:cs typeface="Times New Roman"/>
              </a:rPr>
              <a:t>Option B : formation </a:t>
            </a:r>
            <a:r>
              <a:rPr lang="fr-FR" sz="2800" dirty="0">
                <a:solidFill>
                  <a:srgbClr val="000000"/>
                </a:solidFill>
                <a:latin typeface="Times"/>
                <a:ea typeface="Times New Roman"/>
                <a:cs typeface="Times New Roman"/>
              </a:rPr>
              <a:t>marque(s), </a:t>
            </a:r>
            <a:endParaRPr lang="fr-FR" sz="2800" dirty="0" smtClean="0">
              <a:solidFill>
                <a:srgbClr val="000000"/>
              </a:solidFill>
              <a:latin typeface="Times"/>
              <a:ea typeface="Times New Roman"/>
              <a:cs typeface="Times New Roman"/>
            </a:endParaRPr>
          </a:p>
          <a:p>
            <a:r>
              <a:rPr lang="fr-FR" sz="2800" dirty="0" smtClean="0">
                <a:solidFill>
                  <a:srgbClr val="000000"/>
                </a:solidFill>
                <a:latin typeface="Times"/>
                <a:ea typeface="Times New Roman"/>
                <a:cs typeface="Times New Roman"/>
              </a:rPr>
              <a:t>Option C : cosmétologie</a:t>
            </a:r>
            <a:r>
              <a:rPr lang="fr-FR" sz="2800" dirty="0">
                <a:solidFill>
                  <a:srgbClr val="000000"/>
                </a:solidFill>
                <a:latin typeface="Times"/>
                <a:ea typeface="Times New Roman"/>
                <a:cs typeface="Times New Roman"/>
              </a:rPr>
              <a:t>.  </a:t>
            </a:r>
            <a:endParaRPr lang="fr-FR" sz="2800" dirty="0" smtClean="0">
              <a:solidFill>
                <a:srgbClr val="000000"/>
              </a:solidFill>
              <a:latin typeface="Times"/>
              <a:ea typeface="Times New Roman"/>
              <a:cs typeface="Times New Roman"/>
            </a:endParaRPr>
          </a:p>
          <a:p>
            <a:r>
              <a:rPr lang="fr-FR" sz="2800" dirty="0" smtClean="0">
                <a:solidFill>
                  <a:srgbClr val="000000"/>
                </a:solidFill>
                <a:latin typeface="Times"/>
                <a:ea typeface="Times New Roman"/>
                <a:cs typeface="Times New Roman"/>
              </a:rPr>
              <a:t>Les options B et C sont proposées au lycée Jean Rostand</a:t>
            </a:r>
            <a:r>
              <a:rPr lang="fr-FR" sz="2800" dirty="0">
                <a:solidFill>
                  <a:srgbClr val="000000"/>
                </a:solidFill>
                <a:latin typeface="Times"/>
                <a:ea typeface="Times New Roman"/>
                <a:cs typeface="Times New Roman"/>
              </a:rPr>
              <a:t/>
            </a:r>
            <a:br>
              <a:rPr lang="fr-FR" sz="2800" dirty="0">
                <a:solidFill>
                  <a:srgbClr val="000000"/>
                </a:solidFill>
                <a:latin typeface="Times"/>
                <a:ea typeface="Times New Roman"/>
                <a:cs typeface="Times New Roman"/>
              </a:rPr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60648"/>
            <a:ext cx="8534400" cy="987552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accent1"/>
                </a:solidFill>
              </a:rPr>
              <a:t>Le BTS permet d’accéder à des postes de responsable</a:t>
            </a:r>
            <a:endParaRPr lang="fr-FR" dirty="0">
              <a:solidFill>
                <a:schemeClr val="accent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Pour l’option formation-marques : spa, centres de bien-être, instituts, entreprises de distribution (pharmacies, parapharmacies, grands magasins</a:t>
            </a:r>
            <a:r>
              <a:rPr lang="fr-FR" smtClean="0"/>
              <a:t>), entreprises </a:t>
            </a:r>
            <a:r>
              <a:rPr lang="fr-FR" dirty="0" smtClean="0"/>
              <a:t>de distribution de matériel professionnel.</a:t>
            </a:r>
          </a:p>
          <a:p>
            <a:r>
              <a:rPr lang="fr-FR" dirty="0" smtClean="0"/>
              <a:t>Pour l’option cosmétologie : entreprises de fabrication de produits cosmétiques, laboratoires de recherche et développement, laboratoires d’analyse sensorielle et les entreprises chargées d’évaluation cosmétique.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90917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323528" y="0"/>
            <a:ext cx="8512624" cy="1268760"/>
          </a:xfrm>
        </p:spPr>
        <p:txBody>
          <a:bodyPr>
            <a:noAutofit/>
          </a:bodyPr>
          <a:lstStyle/>
          <a:p>
            <a:r>
              <a:rPr lang="en-GB" sz="2000" b="1" dirty="0">
                <a:solidFill>
                  <a:schemeClr val="accent1"/>
                </a:solidFill>
                <a:latin typeface="Georgia" panose="02040502050405020303" pitchFamily="18" charset="0"/>
                <a:ea typeface="Times New Roman"/>
                <a:cs typeface="Times New Roman"/>
              </a:rPr>
              <a:t>L’ENSEIGNEMENT SCIENTIFIQUE EN DEUXIÈME ANNÉE </a:t>
            </a:r>
            <a:br>
              <a:rPr lang="en-GB" sz="2000" b="1" dirty="0">
                <a:solidFill>
                  <a:schemeClr val="accent1"/>
                </a:solidFill>
                <a:latin typeface="Georgia" panose="02040502050405020303" pitchFamily="18" charset="0"/>
                <a:ea typeface="Times New Roman"/>
                <a:cs typeface="Times New Roman"/>
              </a:rPr>
            </a:br>
            <a:r>
              <a:rPr lang="en-GB" sz="2000" b="1" dirty="0" smtClean="0">
                <a:solidFill>
                  <a:schemeClr val="accent1"/>
                </a:solidFill>
                <a:latin typeface="Georgia" panose="02040502050405020303" pitchFamily="18" charset="0"/>
                <a:ea typeface="Times New Roman"/>
                <a:cs typeface="Times New Roman"/>
              </a:rPr>
              <a:t>OPTION COSMÉTOLOGIE </a:t>
            </a:r>
            <a:r>
              <a:rPr lang="en-GB" sz="2000" b="1" dirty="0">
                <a:solidFill>
                  <a:schemeClr val="accent1"/>
                </a:solidFill>
                <a:latin typeface="Georgia" panose="02040502050405020303" pitchFamily="18" charset="0"/>
                <a:ea typeface="Times New Roman"/>
                <a:cs typeface="Times New Roman"/>
              </a:rPr>
              <a:t>:</a:t>
            </a:r>
            <a:br>
              <a:rPr lang="en-GB" sz="2000" b="1" dirty="0">
                <a:solidFill>
                  <a:schemeClr val="accent1"/>
                </a:solidFill>
                <a:latin typeface="Georgia" panose="02040502050405020303" pitchFamily="18" charset="0"/>
                <a:ea typeface="Times New Roman"/>
                <a:cs typeface="Times New Roman"/>
              </a:rPr>
            </a:br>
            <a:endParaRPr lang="fr-FR" sz="2000" dirty="0">
              <a:solidFill>
                <a:schemeClr val="accent1"/>
              </a:solidFill>
              <a:latin typeface="Georgia" panose="02040502050405020303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27584" y="1700808"/>
            <a:ext cx="6984776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880" fontAlgn="t">
              <a:spcBef>
                <a:spcPts val="600"/>
              </a:spcBef>
              <a:spcAft>
                <a:spcPts val="600"/>
              </a:spcAft>
            </a:pP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  <a:cs typeface="Times New Roman" pitchFamily="18" charset="0"/>
              </a:rPr>
              <a:t>Documentation </a:t>
            </a:r>
            <a:r>
              <a:rPr lang="en-GB" sz="2400" dirty="0" smtClean="0">
                <a:solidFill>
                  <a:srgbClr val="000000"/>
                </a:solidFill>
                <a:latin typeface="Georgia" panose="02040502050405020303" pitchFamily="18" charset="0"/>
                <a:cs typeface="Times New Roman" pitchFamily="18" charset="0"/>
              </a:rPr>
              <a:t>- Réglementation </a:t>
            </a: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  <a:cs typeface="Times New Roman" pitchFamily="18" charset="0"/>
              </a:rPr>
              <a:t>– </a:t>
            </a:r>
            <a:r>
              <a:rPr lang="en-GB" sz="2400" dirty="0" smtClean="0">
                <a:solidFill>
                  <a:srgbClr val="000000"/>
                </a:solidFill>
                <a:latin typeface="Georgia" panose="02040502050405020303" pitchFamily="18" charset="0"/>
                <a:cs typeface="Times New Roman" pitchFamily="18" charset="0"/>
              </a:rPr>
              <a:t>Expertise </a:t>
            </a: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  <a:cs typeface="Times New Roman" pitchFamily="18" charset="0"/>
              </a:rPr>
              <a:t>– Cosmétovigilance</a:t>
            </a:r>
          </a:p>
          <a:p>
            <a:pPr marL="182880" fontAlgn="t">
              <a:spcBef>
                <a:spcPts val="600"/>
              </a:spcBef>
              <a:spcAft>
                <a:spcPts val="600"/>
              </a:spcAft>
            </a:pPr>
            <a:r>
              <a:rPr lang="fr-FR" sz="2400" dirty="0">
                <a:solidFill>
                  <a:srgbClr val="000000"/>
                </a:solidFill>
                <a:latin typeface="Georgia" panose="02040502050405020303" pitchFamily="18" charset="0"/>
                <a:cs typeface="Times New Roman" pitchFamily="18" charset="0"/>
              </a:rPr>
              <a:t>Sécurité, innocuité du produit cosmétique</a:t>
            </a:r>
          </a:p>
          <a:p>
            <a:pPr marL="182880" fontAlgn="t">
              <a:spcBef>
                <a:spcPts val="600"/>
              </a:spcBef>
              <a:spcAft>
                <a:spcPts val="600"/>
              </a:spcAft>
            </a:pP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  <a:cs typeface="Times New Roman" pitchFamily="18" charset="0"/>
              </a:rPr>
              <a:t>Efficacité des produits cosmétiques</a:t>
            </a:r>
          </a:p>
          <a:p>
            <a:pPr marL="182880" fontAlgn="t">
              <a:spcBef>
                <a:spcPts val="600"/>
              </a:spcBef>
              <a:spcAft>
                <a:spcPts val="600"/>
              </a:spcAft>
            </a:pP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  <a:cs typeface="Times New Roman" pitchFamily="18" charset="0"/>
              </a:rPr>
              <a:t>Conception - Élaboration – Production</a:t>
            </a:r>
          </a:p>
          <a:p>
            <a:pPr marL="182880" fontAlgn="t">
              <a:spcBef>
                <a:spcPts val="600"/>
              </a:spcBef>
              <a:spcAft>
                <a:spcPts val="600"/>
              </a:spcAft>
            </a:pP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  <a:cs typeface="Times New Roman" pitchFamily="18" charset="0"/>
              </a:rPr>
              <a:t>Techniques cosmétiques</a:t>
            </a:r>
          </a:p>
          <a:p>
            <a:pPr marL="182880" fontAlgn="t">
              <a:spcBef>
                <a:spcPts val="600"/>
              </a:spcBef>
              <a:spcAft>
                <a:spcPts val="600"/>
              </a:spcAft>
            </a:pPr>
            <a:r>
              <a:rPr lang="fr-FR" sz="2400" dirty="0">
                <a:solidFill>
                  <a:srgbClr val="000000"/>
                </a:solidFill>
                <a:latin typeface="Georgia" panose="02040502050405020303" pitchFamily="18" charset="0"/>
                <a:cs typeface="Times New Roman" pitchFamily="18" charset="0"/>
              </a:rPr>
              <a:t>Fondements physico-chimiques de la cosmétologie</a:t>
            </a:r>
            <a:endParaRPr lang="fr-FR" sz="2400" dirty="0">
              <a:latin typeface="Georgia" panose="02040502050405020303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000" b="1" dirty="0">
                <a:solidFill>
                  <a:schemeClr val="accent1"/>
                </a:solidFill>
                <a:latin typeface="Georgia" panose="02040502050405020303" pitchFamily="18" charset="0"/>
                <a:ea typeface="Times New Roman"/>
                <a:cs typeface="Times New Roman"/>
              </a:rPr>
              <a:t>L’ENSEIGNEMENT SCIENTIFIQUE EN DEUXIÈME ANNÉE </a:t>
            </a:r>
            <a:br>
              <a:rPr lang="en-GB" sz="2000" b="1" dirty="0">
                <a:solidFill>
                  <a:schemeClr val="accent1"/>
                </a:solidFill>
                <a:latin typeface="Georgia" panose="02040502050405020303" pitchFamily="18" charset="0"/>
                <a:ea typeface="Times New Roman"/>
                <a:cs typeface="Times New Roman"/>
              </a:rPr>
            </a:br>
            <a:r>
              <a:rPr lang="en-GB" sz="2000" b="1" dirty="0">
                <a:solidFill>
                  <a:schemeClr val="accent1"/>
                </a:solidFill>
                <a:latin typeface="Georgia" panose="02040502050405020303" pitchFamily="18" charset="0"/>
                <a:ea typeface="Times New Roman"/>
                <a:cs typeface="Times New Roman"/>
              </a:rPr>
              <a:t>OPTION </a:t>
            </a:r>
            <a:r>
              <a:rPr lang="en-GB" sz="2000" b="1" dirty="0" smtClean="0">
                <a:solidFill>
                  <a:schemeClr val="accent1"/>
                </a:solidFill>
                <a:latin typeface="Georgia" panose="02040502050405020303" pitchFamily="18" charset="0"/>
                <a:ea typeface="Times New Roman"/>
                <a:cs typeface="Times New Roman"/>
              </a:rPr>
              <a:t>FORMATION-MARQUES </a:t>
            </a:r>
            <a:r>
              <a:rPr lang="en-GB" sz="2000" b="1" dirty="0">
                <a:solidFill>
                  <a:schemeClr val="accent1"/>
                </a:solidFill>
                <a:latin typeface="Georgia" panose="02040502050405020303" pitchFamily="18" charset="0"/>
                <a:ea typeface="Times New Roman"/>
                <a:cs typeface="Times New Roman"/>
              </a:rPr>
              <a:t>:</a:t>
            </a:r>
            <a:endParaRPr lang="fr-FR" sz="2000" dirty="0"/>
          </a:p>
        </p:txBody>
      </p:sp>
      <p:sp>
        <p:nvSpPr>
          <p:cNvPr id="3" name="Rectangle 2"/>
          <p:cNvSpPr/>
          <p:nvPr/>
        </p:nvSpPr>
        <p:spPr>
          <a:xfrm>
            <a:off x="179512" y="1412776"/>
            <a:ext cx="5625258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Techniques de formation et d’animation</a:t>
            </a:r>
          </a:p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179512" y="2204864"/>
            <a:ext cx="58785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Techniques de négociation- relation client</a:t>
            </a:r>
            <a:endParaRPr lang="fr-FR" sz="2400" dirty="0"/>
          </a:p>
        </p:txBody>
      </p:sp>
      <p:sp>
        <p:nvSpPr>
          <p:cNvPr id="5" name="Rectangle 4"/>
          <p:cNvSpPr/>
          <p:nvPr/>
        </p:nvSpPr>
        <p:spPr>
          <a:xfrm>
            <a:off x="179512" y="2636912"/>
            <a:ext cx="232087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/>
              <a:t>Gestion commerciale</a:t>
            </a:r>
            <a:endParaRPr lang="fr-FR" sz="2400" dirty="0"/>
          </a:p>
        </p:txBody>
      </p:sp>
      <p:sp>
        <p:nvSpPr>
          <p:cNvPr id="6" name="Rectangle 5"/>
          <p:cNvSpPr/>
          <p:nvPr/>
        </p:nvSpPr>
        <p:spPr>
          <a:xfrm>
            <a:off x="179512" y="3501008"/>
            <a:ext cx="29915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/>
              <a:t>Technologies commerciales</a:t>
            </a:r>
            <a:endParaRPr lang="fr-FR" sz="2400" dirty="0"/>
          </a:p>
        </p:txBody>
      </p:sp>
      <p:sp>
        <p:nvSpPr>
          <p:cNvPr id="7" name="Rectangle 6"/>
          <p:cNvSpPr/>
          <p:nvPr/>
        </p:nvSpPr>
        <p:spPr>
          <a:xfrm>
            <a:off x="179512" y="4437112"/>
            <a:ext cx="457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/>
              <a:t>Évolution de l’environnement professionnel</a:t>
            </a:r>
            <a:endParaRPr lang="fr-FR" sz="2400" dirty="0"/>
          </a:p>
        </p:txBody>
      </p:sp>
      <p:sp>
        <p:nvSpPr>
          <p:cNvPr id="8" name="Rectangle 7"/>
          <p:cNvSpPr/>
          <p:nvPr/>
        </p:nvSpPr>
        <p:spPr>
          <a:xfrm>
            <a:off x="251520" y="5445224"/>
            <a:ext cx="51523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Image et mise en scène de la marque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481251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1"/>
                </a:solidFill>
              </a:rPr>
              <a:t>Les stages</a:t>
            </a:r>
            <a:endParaRPr lang="fr-FR" dirty="0">
              <a:solidFill>
                <a:schemeClr val="accent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En fin de première année et d’une durée de 4 à 5 semaines dans le secteur de l’esthétique,</a:t>
            </a:r>
          </a:p>
          <a:p>
            <a:r>
              <a:rPr lang="fr-FR" dirty="0" smtClean="0"/>
              <a:t>En cours de deuxième année et d’une durée de 7 semaines en relation avec l’option choisie, cosmétologie ou formation-marques.</a:t>
            </a:r>
          </a:p>
        </p:txBody>
      </p:sp>
    </p:spTree>
    <p:extLst>
      <p:ext uri="{BB962C8B-B14F-4D97-AF65-F5344CB8AC3E}">
        <p14:creationId xmlns:p14="http://schemas.microsoft.com/office/powerpoint/2010/main" val="2713923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401</TotalTime>
  <Words>449</Words>
  <Application>Microsoft Office PowerPoint</Application>
  <PresentationFormat>Affichage à l'écran (4:3)</PresentationFormat>
  <Paragraphs>53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6" baseType="lpstr">
      <vt:lpstr>Georgia</vt:lpstr>
      <vt:lpstr>Times</vt:lpstr>
      <vt:lpstr>Times New Roman</vt:lpstr>
      <vt:lpstr>Wingdings</vt:lpstr>
      <vt:lpstr>Wingdings 2</vt:lpstr>
      <vt:lpstr>Civil</vt:lpstr>
      <vt:lpstr>BTS MECP : Métier de l’esthétique, de la cosmétique et de la parfumerie </vt:lpstr>
      <vt:lpstr>      L’intitulé du BTS MECP souligne la double dimension de ce diplôme :  </vt:lpstr>
      <vt:lpstr>L’enseignement scientifique en première année :</vt:lpstr>
      <vt:lpstr>Les autres enseignements</vt:lpstr>
      <vt:lpstr>Les options du BTS MECP</vt:lpstr>
      <vt:lpstr>Le BTS permet d’accéder à des postes de responsable</vt:lpstr>
      <vt:lpstr>L’ENSEIGNEMENT SCIENTIFIQUE EN DEUXIÈME ANNÉE  OPTION COSMÉTOLOGIE : </vt:lpstr>
      <vt:lpstr>L’ENSEIGNEMENT SCIENTIFIQUE EN DEUXIÈME ANNÉE  OPTION FORMATION-MARQUES :</vt:lpstr>
      <vt:lpstr>Les stages</vt:lpstr>
      <vt:lpstr>Les évaluations</vt:lpstr>
    </vt:vector>
  </TitlesOfParts>
  <Company>TELINDUS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BTS MECP</dc:title>
  <dc:creator>Malika ABDESSLEM</dc:creator>
  <cp:lastModifiedBy>Eric BOUVIER</cp:lastModifiedBy>
  <cp:revision>43</cp:revision>
  <dcterms:created xsi:type="dcterms:W3CDTF">2012-10-07T21:17:02Z</dcterms:created>
  <dcterms:modified xsi:type="dcterms:W3CDTF">2015-05-28T15:16:06Z</dcterms:modified>
</cp:coreProperties>
</file>