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9" r:id="rId2"/>
    <p:sldId id="275" r:id="rId3"/>
    <p:sldId id="278" r:id="rId4"/>
    <p:sldId id="273" r:id="rId5"/>
    <p:sldId id="300" r:id="rId6"/>
    <p:sldId id="271" r:id="rId7"/>
    <p:sldId id="301" r:id="rId8"/>
    <p:sldId id="302" r:id="rId9"/>
    <p:sldId id="303" r:id="rId10"/>
    <p:sldId id="267" r:id="rId11"/>
    <p:sldId id="305" r:id="rId12"/>
    <p:sldId id="288" r:id="rId13"/>
    <p:sldId id="270" r:id="rId14"/>
    <p:sldId id="281" r:id="rId15"/>
    <p:sldId id="297" r:id="rId16"/>
    <p:sldId id="259" r:id="rId17"/>
    <p:sldId id="269" r:id="rId18"/>
    <p:sldId id="258" r:id="rId19"/>
    <p:sldId id="263" r:id="rId20"/>
    <p:sldId id="298" r:id="rId21"/>
    <p:sldId id="272" r:id="rId22"/>
    <p:sldId id="257" r:id="rId23"/>
    <p:sldId id="265" r:id="rId24"/>
    <p:sldId id="264" r:id="rId25"/>
    <p:sldId id="266" r:id="rId26"/>
    <p:sldId id="308" r:id="rId27"/>
    <p:sldId id="274" r:id="rId28"/>
    <p:sldId id="313" r:id="rId29"/>
    <p:sldId id="312" r:id="rId30"/>
    <p:sldId id="315" r:id="rId31"/>
    <p:sldId id="316"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45848" autoAdjust="0"/>
  </p:normalViewPr>
  <p:slideViewPr>
    <p:cSldViewPr snapToGrid="0">
      <p:cViewPr varScale="1">
        <p:scale>
          <a:sx n="52" d="100"/>
          <a:sy n="52" d="100"/>
        </p:scale>
        <p:origin x="2874" y="72"/>
      </p:cViewPr>
      <p:guideLst/>
    </p:cSldViewPr>
  </p:slideViewPr>
  <p:notesTextViewPr>
    <p:cViewPr>
      <p:scale>
        <a:sx n="1" d="1"/>
        <a:sy n="1" d="1"/>
      </p:scale>
      <p:origin x="0" y="0"/>
    </p:cViewPr>
  </p:notesTextViewPr>
  <p:notesViewPr>
    <p:cSldViewPr snapToGrid="0">
      <p:cViewPr>
        <p:scale>
          <a:sx n="88" d="100"/>
          <a:sy n="88" d="100"/>
        </p:scale>
        <p:origin x="1652" y="-4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dirty="0"/>
              <a:t>Les épreuves du baccalauréat ST2S et STL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0.30016585808074869"/>
          <c:y val="0.2203931832464604"/>
          <c:w val="0.35375795506742796"/>
          <c:h val="0.69057528372333743"/>
        </c:manualLayout>
      </c:layout>
      <c:pieChart>
        <c:varyColors val="1"/>
        <c:ser>
          <c:idx val="0"/>
          <c:order val="0"/>
          <c:explosion val="11"/>
          <c:dPt>
            <c:idx val="0"/>
            <c:bubble3D val="0"/>
            <c:explosion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375-43F2-9A52-01D50F045F8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375-43F2-9A52-01D50F045F84}"/>
              </c:ext>
            </c:extLst>
          </c:dPt>
          <c:dLbls>
            <c:dLbl>
              <c:idx val="0"/>
              <c:layout>
                <c:manualLayout>
                  <c:x val="-8.2188656711413288E-2"/>
                  <c:y val="0.1691506830743194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375-43F2-9A52-01D50F045F84}"/>
                </c:ext>
              </c:extLst>
            </c:dLbl>
            <c:dLbl>
              <c:idx val="1"/>
              <c:layout>
                <c:manualLayout>
                  <c:x val="9.6850083667225598E-2"/>
                  <c:y val="-0.242213981255631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375-43F2-9A52-01D50F045F8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Feuil1!$A$3:$A$4</c:f>
              <c:strCache>
                <c:ptCount val="2"/>
                <c:pt idx="0">
                  <c:v>Contrôle continu</c:v>
                </c:pt>
                <c:pt idx="1">
                  <c:v>Epreuves ponctuelles </c:v>
                </c:pt>
              </c:strCache>
            </c:strRef>
          </c:cat>
          <c:val>
            <c:numRef>
              <c:f>Feuil1!$B$3:$B$4</c:f>
              <c:numCache>
                <c:formatCode>0%</c:formatCode>
                <c:ptCount val="2"/>
                <c:pt idx="0">
                  <c:v>0.4</c:v>
                </c:pt>
                <c:pt idx="1">
                  <c:v>0.6</c:v>
                </c:pt>
              </c:numCache>
            </c:numRef>
          </c:val>
          <c:extLst>
            <c:ext xmlns:c16="http://schemas.microsoft.com/office/drawing/2014/chart" uri="{C3380CC4-5D6E-409C-BE32-E72D297353CC}">
              <c16:uniqueId val="{00000004-0375-43F2-9A52-01D50F045F84}"/>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2.0811019009267353E-3"/>
          <c:y val="0.86042804649418825"/>
          <c:w val="0.18443848828570494"/>
          <c:h val="0.1267614505933237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4AA37D-B0AB-41EF-9492-F0F04AF83FA2}" type="doc">
      <dgm:prSet loTypeId="urn:microsoft.com/office/officeart/2005/8/layout/chevron2" loCatId="process" qsTypeId="urn:microsoft.com/office/officeart/2005/8/quickstyle/simple1" qsCatId="simple" csTypeId="urn:microsoft.com/office/officeart/2005/8/colors/accent1_3" csCatId="accent1" phldr="1"/>
      <dgm:spPr/>
    </dgm:pt>
    <dgm:pt modelId="{D6F582F9-BE0E-4C97-902A-346EC8879992}">
      <dgm:prSet phldrT="[Texte]"/>
      <dgm:spPr/>
      <dgm:t>
        <a:bodyPr/>
        <a:lstStyle/>
        <a:p>
          <a:endParaRPr lang="fr-FR" dirty="0"/>
        </a:p>
      </dgm:t>
    </dgm:pt>
    <dgm:pt modelId="{A27926EC-F8E4-46DC-A438-4AB03DB2A184}" type="parTrans" cxnId="{B17CBCC7-941B-4FD0-96DA-1F1D377601AF}">
      <dgm:prSet/>
      <dgm:spPr/>
      <dgm:t>
        <a:bodyPr/>
        <a:lstStyle/>
        <a:p>
          <a:endParaRPr lang="fr-FR"/>
        </a:p>
      </dgm:t>
    </dgm:pt>
    <dgm:pt modelId="{36CF2E0A-4F55-45E2-B174-9A017532821C}" type="sibTrans" cxnId="{B17CBCC7-941B-4FD0-96DA-1F1D377601AF}">
      <dgm:prSet/>
      <dgm:spPr/>
      <dgm:t>
        <a:bodyPr/>
        <a:lstStyle/>
        <a:p>
          <a:endParaRPr lang="fr-FR"/>
        </a:p>
      </dgm:t>
    </dgm:pt>
    <dgm:pt modelId="{0D059A61-3F26-43EB-B711-B720B6A41AA8}">
      <dgm:prSet phldrT="[Texte]"/>
      <dgm:spPr/>
      <dgm:t>
        <a:bodyPr/>
        <a:lstStyle/>
        <a:p>
          <a:endParaRPr lang="fr-FR" dirty="0"/>
        </a:p>
      </dgm:t>
    </dgm:pt>
    <dgm:pt modelId="{5EA5ED37-7797-401E-8101-52024845B79A}" type="parTrans" cxnId="{6D7A5BB7-DDDA-4035-8F2D-A058C3184EA7}">
      <dgm:prSet/>
      <dgm:spPr/>
      <dgm:t>
        <a:bodyPr/>
        <a:lstStyle/>
        <a:p>
          <a:endParaRPr lang="fr-FR"/>
        </a:p>
      </dgm:t>
    </dgm:pt>
    <dgm:pt modelId="{637EA1E0-3F6D-4018-81A4-A310D7EC37CA}" type="sibTrans" cxnId="{6D7A5BB7-DDDA-4035-8F2D-A058C3184EA7}">
      <dgm:prSet/>
      <dgm:spPr/>
      <dgm:t>
        <a:bodyPr/>
        <a:lstStyle/>
        <a:p>
          <a:endParaRPr lang="fr-FR"/>
        </a:p>
      </dgm:t>
    </dgm:pt>
    <dgm:pt modelId="{AB1B6C08-2953-47DF-AB17-1CC21CA520E8}">
      <dgm:prSet phldrT="[Texte]"/>
      <dgm:spPr/>
      <dgm:t>
        <a:bodyPr/>
        <a:lstStyle/>
        <a:p>
          <a:endParaRPr lang="fr-FR" dirty="0"/>
        </a:p>
      </dgm:t>
    </dgm:pt>
    <dgm:pt modelId="{5617C5BE-E542-4D3B-B638-DE438EB5EA25}" type="parTrans" cxnId="{892132FC-F3D2-4FC9-8FE6-BD01BBD6A446}">
      <dgm:prSet/>
      <dgm:spPr/>
      <dgm:t>
        <a:bodyPr/>
        <a:lstStyle/>
        <a:p>
          <a:endParaRPr lang="fr-FR"/>
        </a:p>
      </dgm:t>
    </dgm:pt>
    <dgm:pt modelId="{BE555235-3034-4FA3-BF5A-9E0BF86B8887}" type="sibTrans" cxnId="{892132FC-F3D2-4FC9-8FE6-BD01BBD6A446}">
      <dgm:prSet/>
      <dgm:spPr/>
      <dgm:t>
        <a:bodyPr/>
        <a:lstStyle/>
        <a:p>
          <a:endParaRPr lang="fr-FR"/>
        </a:p>
      </dgm:t>
    </dgm:pt>
    <dgm:pt modelId="{66A712A2-1DF4-48AD-A292-495BC775026C}">
      <dgm:prSet/>
      <dgm:spPr/>
      <dgm:t>
        <a:bodyPr/>
        <a:lstStyle/>
        <a:p>
          <a:r>
            <a:rPr lang="fr-FR" b="1" dirty="0"/>
            <a:t>Décret n°2021-983 du 27 juillet 2021 </a:t>
          </a:r>
          <a:r>
            <a:rPr lang="fr-FR" dirty="0"/>
            <a:t>modifiant les dispositions du code de l’éducation relatives au baccalauréat général et technologique</a:t>
          </a:r>
        </a:p>
      </dgm:t>
    </dgm:pt>
    <dgm:pt modelId="{51723DC7-46D6-45E9-ACD7-5D16871CA416}" type="parTrans" cxnId="{822ADB3F-9DA9-4AFB-9AE2-856EC36E8790}">
      <dgm:prSet/>
      <dgm:spPr/>
      <dgm:t>
        <a:bodyPr/>
        <a:lstStyle/>
        <a:p>
          <a:endParaRPr lang="fr-FR"/>
        </a:p>
      </dgm:t>
    </dgm:pt>
    <dgm:pt modelId="{02B0373C-6CCC-4FF7-8B4A-5D6DB725BD34}" type="sibTrans" cxnId="{822ADB3F-9DA9-4AFB-9AE2-856EC36E8790}">
      <dgm:prSet/>
      <dgm:spPr/>
      <dgm:t>
        <a:bodyPr/>
        <a:lstStyle/>
        <a:p>
          <a:endParaRPr lang="fr-FR"/>
        </a:p>
      </dgm:t>
    </dgm:pt>
    <dgm:pt modelId="{A9303F81-6183-4762-8734-90770AA2EC4D}">
      <dgm:prSet/>
      <dgm:spPr/>
      <dgm:t>
        <a:bodyPr/>
        <a:lstStyle/>
        <a:p>
          <a:r>
            <a:rPr lang="fr-FR" b="1" dirty="0"/>
            <a:t>Arrêté du 27 juillet 2021 </a:t>
          </a:r>
          <a:r>
            <a:rPr lang="fr-FR" dirty="0"/>
            <a:t>portant adaptations des modalités d’organisation du baccalauréat général et technologique à compter de la session 2022</a:t>
          </a:r>
        </a:p>
      </dgm:t>
    </dgm:pt>
    <dgm:pt modelId="{7BF0CBC2-4C8E-434C-B06F-5FE96BFD2C1C}" type="parTrans" cxnId="{C68A6A94-2A80-4D31-9FB4-E123759F1415}">
      <dgm:prSet/>
      <dgm:spPr/>
      <dgm:t>
        <a:bodyPr/>
        <a:lstStyle/>
        <a:p>
          <a:endParaRPr lang="fr-FR"/>
        </a:p>
      </dgm:t>
    </dgm:pt>
    <dgm:pt modelId="{BBDE294D-4D6C-404E-B7D9-7D7BA412D6D5}" type="sibTrans" cxnId="{C68A6A94-2A80-4D31-9FB4-E123759F1415}">
      <dgm:prSet/>
      <dgm:spPr/>
      <dgm:t>
        <a:bodyPr/>
        <a:lstStyle/>
        <a:p>
          <a:endParaRPr lang="fr-FR"/>
        </a:p>
      </dgm:t>
    </dgm:pt>
    <dgm:pt modelId="{8844EFEF-04AA-4BB4-B5D0-C5A32A141F99}">
      <dgm:prSet/>
      <dgm:spPr/>
      <dgm:t>
        <a:bodyPr/>
        <a:lstStyle/>
        <a:p>
          <a:r>
            <a:rPr lang="fr-FR" b="1" dirty="0"/>
            <a:t>Note de service du 28 juillet 2021 </a:t>
          </a:r>
          <a:r>
            <a:rPr lang="fr-FR" dirty="0"/>
            <a:t>sur les modalités d’évaluation des candidats à compter de la session 2022</a:t>
          </a:r>
        </a:p>
      </dgm:t>
    </dgm:pt>
    <dgm:pt modelId="{B52FF27C-9D8F-4BFF-827D-361C8490D46F}" type="parTrans" cxnId="{A6503B24-772C-4074-B3E4-FBDABC64DCF0}">
      <dgm:prSet/>
      <dgm:spPr/>
      <dgm:t>
        <a:bodyPr/>
        <a:lstStyle/>
        <a:p>
          <a:endParaRPr lang="fr-FR"/>
        </a:p>
      </dgm:t>
    </dgm:pt>
    <dgm:pt modelId="{99C77CBB-BDD0-4207-9287-A8672E3503B1}" type="sibTrans" cxnId="{A6503B24-772C-4074-B3E4-FBDABC64DCF0}">
      <dgm:prSet/>
      <dgm:spPr/>
      <dgm:t>
        <a:bodyPr/>
        <a:lstStyle/>
        <a:p>
          <a:endParaRPr lang="fr-FR"/>
        </a:p>
      </dgm:t>
    </dgm:pt>
    <dgm:pt modelId="{C74D2005-35B4-4EA2-A1B1-E39CFB29890C}" type="pres">
      <dgm:prSet presAssocID="{0C4AA37D-B0AB-41EF-9492-F0F04AF83FA2}" presName="linearFlow" presStyleCnt="0">
        <dgm:presLayoutVars>
          <dgm:dir/>
          <dgm:animLvl val="lvl"/>
          <dgm:resizeHandles val="exact"/>
        </dgm:presLayoutVars>
      </dgm:prSet>
      <dgm:spPr/>
    </dgm:pt>
    <dgm:pt modelId="{A3423E84-9DE2-46BB-9287-C58EFA982826}" type="pres">
      <dgm:prSet presAssocID="{D6F582F9-BE0E-4C97-902A-346EC8879992}" presName="composite" presStyleCnt="0"/>
      <dgm:spPr/>
    </dgm:pt>
    <dgm:pt modelId="{1722B20F-0F6A-4CC1-BA39-982E2087B5D9}" type="pres">
      <dgm:prSet presAssocID="{D6F582F9-BE0E-4C97-902A-346EC8879992}" presName="parentText" presStyleLbl="alignNode1" presStyleIdx="0" presStyleCnt="3">
        <dgm:presLayoutVars>
          <dgm:chMax val="1"/>
          <dgm:bulletEnabled val="1"/>
        </dgm:presLayoutVars>
      </dgm:prSet>
      <dgm:spPr/>
    </dgm:pt>
    <dgm:pt modelId="{A6FE340C-FBE7-4029-8C55-EAA19D639A00}" type="pres">
      <dgm:prSet presAssocID="{D6F582F9-BE0E-4C97-902A-346EC8879992}" presName="descendantText" presStyleLbl="alignAcc1" presStyleIdx="0" presStyleCnt="3">
        <dgm:presLayoutVars>
          <dgm:bulletEnabled val="1"/>
        </dgm:presLayoutVars>
      </dgm:prSet>
      <dgm:spPr/>
    </dgm:pt>
    <dgm:pt modelId="{49154377-BE22-4F92-AA10-54024055C070}" type="pres">
      <dgm:prSet presAssocID="{36CF2E0A-4F55-45E2-B174-9A017532821C}" presName="sp" presStyleCnt="0"/>
      <dgm:spPr/>
    </dgm:pt>
    <dgm:pt modelId="{18BA0D56-905D-4C11-BD79-33E79459C4CC}" type="pres">
      <dgm:prSet presAssocID="{0D059A61-3F26-43EB-B711-B720B6A41AA8}" presName="composite" presStyleCnt="0"/>
      <dgm:spPr/>
    </dgm:pt>
    <dgm:pt modelId="{01FCCA48-3A9B-4760-89C9-BE2A04AE0693}" type="pres">
      <dgm:prSet presAssocID="{0D059A61-3F26-43EB-B711-B720B6A41AA8}" presName="parentText" presStyleLbl="alignNode1" presStyleIdx="1" presStyleCnt="3">
        <dgm:presLayoutVars>
          <dgm:chMax val="1"/>
          <dgm:bulletEnabled val="1"/>
        </dgm:presLayoutVars>
      </dgm:prSet>
      <dgm:spPr/>
    </dgm:pt>
    <dgm:pt modelId="{F1CFC826-5934-4B3E-AE6A-AC6B68BFACDE}" type="pres">
      <dgm:prSet presAssocID="{0D059A61-3F26-43EB-B711-B720B6A41AA8}" presName="descendantText" presStyleLbl="alignAcc1" presStyleIdx="1" presStyleCnt="3">
        <dgm:presLayoutVars>
          <dgm:bulletEnabled val="1"/>
        </dgm:presLayoutVars>
      </dgm:prSet>
      <dgm:spPr/>
    </dgm:pt>
    <dgm:pt modelId="{018B8BC9-81FB-48B4-A4BD-4E7718A4FADF}" type="pres">
      <dgm:prSet presAssocID="{637EA1E0-3F6D-4018-81A4-A310D7EC37CA}" presName="sp" presStyleCnt="0"/>
      <dgm:spPr/>
    </dgm:pt>
    <dgm:pt modelId="{DD8F5D07-712F-41B6-B09A-7C849DA512F4}" type="pres">
      <dgm:prSet presAssocID="{AB1B6C08-2953-47DF-AB17-1CC21CA520E8}" presName="composite" presStyleCnt="0"/>
      <dgm:spPr/>
    </dgm:pt>
    <dgm:pt modelId="{36A9EE92-4DA9-46EE-BD38-ED49714BEAF6}" type="pres">
      <dgm:prSet presAssocID="{AB1B6C08-2953-47DF-AB17-1CC21CA520E8}" presName="parentText" presStyleLbl="alignNode1" presStyleIdx="2" presStyleCnt="3">
        <dgm:presLayoutVars>
          <dgm:chMax val="1"/>
          <dgm:bulletEnabled val="1"/>
        </dgm:presLayoutVars>
      </dgm:prSet>
      <dgm:spPr/>
    </dgm:pt>
    <dgm:pt modelId="{735E8B2B-FFB0-494D-AFF1-650E4C41D591}" type="pres">
      <dgm:prSet presAssocID="{AB1B6C08-2953-47DF-AB17-1CC21CA520E8}" presName="descendantText" presStyleLbl="alignAcc1" presStyleIdx="2" presStyleCnt="3">
        <dgm:presLayoutVars>
          <dgm:bulletEnabled val="1"/>
        </dgm:presLayoutVars>
      </dgm:prSet>
      <dgm:spPr/>
    </dgm:pt>
  </dgm:ptLst>
  <dgm:cxnLst>
    <dgm:cxn modelId="{0F6D600E-FFD6-4845-8A46-17FFF6571D68}" type="presOf" srcId="{8844EFEF-04AA-4BB4-B5D0-C5A32A141F99}" destId="{735E8B2B-FFB0-494D-AFF1-650E4C41D591}" srcOrd="0" destOrd="0" presId="urn:microsoft.com/office/officeart/2005/8/layout/chevron2"/>
    <dgm:cxn modelId="{88A50512-00CB-4939-AD8B-495BF99AF07F}" type="presOf" srcId="{0D059A61-3F26-43EB-B711-B720B6A41AA8}" destId="{01FCCA48-3A9B-4760-89C9-BE2A04AE0693}" srcOrd="0" destOrd="0" presId="urn:microsoft.com/office/officeart/2005/8/layout/chevron2"/>
    <dgm:cxn modelId="{151F4520-6649-4CCB-83D4-5203E93023A8}" type="presOf" srcId="{66A712A2-1DF4-48AD-A292-495BC775026C}" destId="{A6FE340C-FBE7-4029-8C55-EAA19D639A00}" srcOrd="0" destOrd="0" presId="urn:microsoft.com/office/officeart/2005/8/layout/chevron2"/>
    <dgm:cxn modelId="{A6503B24-772C-4074-B3E4-FBDABC64DCF0}" srcId="{AB1B6C08-2953-47DF-AB17-1CC21CA520E8}" destId="{8844EFEF-04AA-4BB4-B5D0-C5A32A141F99}" srcOrd="0" destOrd="0" parTransId="{B52FF27C-9D8F-4BFF-827D-361C8490D46F}" sibTransId="{99C77CBB-BDD0-4207-9287-A8672E3503B1}"/>
    <dgm:cxn modelId="{822ADB3F-9DA9-4AFB-9AE2-856EC36E8790}" srcId="{D6F582F9-BE0E-4C97-902A-346EC8879992}" destId="{66A712A2-1DF4-48AD-A292-495BC775026C}" srcOrd="0" destOrd="0" parTransId="{51723DC7-46D6-45E9-ACD7-5D16871CA416}" sibTransId="{02B0373C-6CCC-4FF7-8B4A-5D6DB725BD34}"/>
    <dgm:cxn modelId="{C68A6A94-2A80-4D31-9FB4-E123759F1415}" srcId="{0D059A61-3F26-43EB-B711-B720B6A41AA8}" destId="{A9303F81-6183-4762-8734-90770AA2EC4D}" srcOrd="0" destOrd="0" parTransId="{7BF0CBC2-4C8E-434C-B06F-5FE96BFD2C1C}" sibTransId="{BBDE294D-4D6C-404E-B7D9-7D7BA412D6D5}"/>
    <dgm:cxn modelId="{6D7A5BB7-DDDA-4035-8F2D-A058C3184EA7}" srcId="{0C4AA37D-B0AB-41EF-9492-F0F04AF83FA2}" destId="{0D059A61-3F26-43EB-B711-B720B6A41AA8}" srcOrd="1" destOrd="0" parTransId="{5EA5ED37-7797-401E-8101-52024845B79A}" sibTransId="{637EA1E0-3F6D-4018-81A4-A310D7EC37CA}"/>
    <dgm:cxn modelId="{B17CBCC7-941B-4FD0-96DA-1F1D377601AF}" srcId="{0C4AA37D-B0AB-41EF-9492-F0F04AF83FA2}" destId="{D6F582F9-BE0E-4C97-902A-346EC8879992}" srcOrd="0" destOrd="0" parTransId="{A27926EC-F8E4-46DC-A438-4AB03DB2A184}" sibTransId="{36CF2E0A-4F55-45E2-B174-9A017532821C}"/>
    <dgm:cxn modelId="{AB4318E6-083D-41D6-A871-6DCE6B11342F}" type="presOf" srcId="{D6F582F9-BE0E-4C97-902A-346EC8879992}" destId="{1722B20F-0F6A-4CC1-BA39-982E2087B5D9}" srcOrd="0" destOrd="0" presId="urn:microsoft.com/office/officeart/2005/8/layout/chevron2"/>
    <dgm:cxn modelId="{12E7DEEC-CAA8-4618-9D75-A24850469A53}" type="presOf" srcId="{AB1B6C08-2953-47DF-AB17-1CC21CA520E8}" destId="{36A9EE92-4DA9-46EE-BD38-ED49714BEAF6}" srcOrd="0" destOrd="0" presId="urn:microsoft.com/office/officeart/2005/8/layout/chevron2"/>
    <dgm:cxn modelId="{80F12EF5-4B39-4672-A142-A67E6E3C2453}" type="presOf" srcId="{0C4AA37D-B0AB-41EF-9492-F0F04AF83FA2}" destId="{C74D2005-35B4-4EA2-A1B1-E39CFB29890C}" srcOrd="0" destOrd="0" presId="urn:microsoft.com/office/officeart/2005/8/layout/chevron2"/>
    <dgm:cxn modelId="{552EA9FB-A06C-431E-BDB4-F8CD93D50479}" type="presOf" srcId="{A9303F81-6183-4762-8734-90770AA2EC4D}" destId="{F1CFC826-5934-4B3E-AE6A-AC6B68BFACDE}" srcOrd="0" destOrd="0" presId="urn:microsoft.com/office/officeart/2005/8/layout/chevron2"/>
    <dgm:cxn modelId="{892132FC-F3D2-4FC9-8FE6-BD01BBD6A446}" srcId="{0C4AA37D-B0AB-41EF-9492-F0F04AF83FA2}" destId="{AB1B6C08-2953-47DF-AB17-1CC21CA520E8}" srcOrd="2" destOrd="0" parTransId="{5617C5BE-E542-4D3B-B638-DE438EB5EA25}" sibTransId="{BE555235-3034-4FA3-BF5A-9E0BF86B8887}"/>
    <dgm:cxn modelId="{C4FE1946-28E7-4D73-814C-D4E6D6EB4B40}" type="presParOf" srcId="{C74D2005-35B4-4EA2-A1B1-E39CFB29890C}" destId="{A3423E84-9DE2-46BB-9287-C58EFA982826}" srcOrd="0" destOrd="0" presId="urn:microsoft.com/office/officeart/2005/8/layout/chevron2"/>
    <dgm:cxn modelId="{F8B7E806-AF97-43F8-A81B-F0D6B6D10B56}" type="presParOf" srcId="{A3423E84-9DE2-46BB-9287-C58EFA982826}" destId="{1722B20F-0F6A-4CC1-BA39-982E2087B5D9}" srcOrd="0" destOrd="0" presId="urn:microsoft.com/office/officeart/2005/8/layout/chevron2"/>
    <dgm:cxn modelId="{00FEB118-804C-475E-80BC-2B8ECB98709C}" type="presParOf" srcId="{A3423E84-9DE2-46BB-9287-C58EFA982826}" destId="{A6FE340C-FBE7-4029-8C55-EAA19D639A00}" srcOrd="1" destOrd="0" presId="urn:microsoft.com/office/officeart/2005/8/layout/chevron2"/>
    <dgm:cxn modelId="{257F6EEC-6EAA-45C7-9825-AA447F92A0BF}" type="presParOf" srcId="{C74D2005-35B4-4EA2-A1B1-E39CFB29890C}" destId="{49154377-BE22-4F92-AA10-54024055C070}" srcOrd="1" destOrd="0" presId="urn:microsoft.com/office/officeart/2005/8/layout/chevron2"/>
    <dgm:cxn modelId="{ACAEAA75-6115-42A8-87EE-0E3164533534}" type="presParOf" srcId="{C74D2005-35B4-4EA2-A1B1-E39CFB29890C}" destId="{18BA0D56-905D-4C11-BD79-33E79459C4CC}" srcOrd="2" destOrd="0" presId="urn:microsoft.com/office/officeart/2005/8/layout/chevron2"/>
    <dgm:cxn modelId="{DFAA8F3B-0EC9-4D53-A763-DC42090E4279}" type="presParOf" srcId="{18BA0D56-905D-4C11-BD79-33E79459C4CC}" destId="{01FCCA48-3A9B-4760-89C9-BE2A04AE0693}" srcOrd="0" destOrd="0" presId="urn:microsoft.com/office/officeart/2005/8/layout/chevron2"/>
    <dgm:cxn modelId="{32E12599-6054-4783-B9CE-3926EDD92BE9}" type="presParOf" srcId="{18BA0D56-905D-4C11-BD79-33E79459C4CC}" destId="{F1CFC826-5934-4B3E-AE6A-AC6B68BFACDE}" srcOrd="1" destOrd="0" presId="urn:microsoft.com/office/officeart/2005/8/layout/chevron2"/>
    <dgm:cxn modelId="{B667D1A5-8F29-4034-B20E-F817FC8E6D1C}" type="presParOf" srcId="{C74D2005-35B4-4EA2-A1B1-E39CFB29890C}" destId="{018B8BC9-81FB-48B4-A4BD-4E7718A4FADF}" srcOrd="3" destOrd="0" presId="urn:microsoft.com/office/officeart/2005/8/layout/chevron2"/>
    <dgm:cxn modelId="{B502C31B-3C42-4EBC-9D4A-A748A5DCF32C}" type="presParOf" srcId="{C74D2005-35B4-4EA2-A1B1-E39CFB29890C}" destId="{DD8F5D07-712F-41B6-B09A-7C849DA512F4}" srcOrd="4" destOrd="0" presId="urn:microsoft.com/office/officeart/2005/8/layout/chevron2"/>
    <dgm:cxn modelId="{221CCBD5-EDC5-4444-AE9B-2564BDE69611}" type="presParOf" srcId="{DD8F5D07-712F-41B6-B09A-7C849DA512F4}" destId="{36A9EE92-4DA9-46EE-BD38-ED49714BEAF6}" srcOrd="0" destOrd="0" presId="urn:microsoft.com/office/officeart/2005/8/layout/chevron2"/>
    <dgm:cxn modelId="{00A593D9-965F-48EF-9F02-4F651A09C160}" type="presParOf" srcId="{DD8F5D07-712F-41B6-B09A-7C849DA512F4}" destId="{735E8B2B-FFB0-494D-AFF1-650E4C41D59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2C42D7-2FCE-4C27-843F-7305B3758BD2}" type="doc">
      <dgm:prSet loTypeId="urn:microsoft.com/office/officeart/2005/8/layout/chart3" loCatId="cycle" qsTypeId="urn:microsoft.com/office/officeart/2005/8/quickstyle/simple4" qsCatId="simple" csTypeId="urn:microsoft.com/office/officeart/2005/8/colors/accent1_2" csCatId="accent1" phldr="1"/>
      <dgm:spPr/>
    </dgm:pt>
    <dgm:pt modelId="{F55BADCD-F0FD-486C-9E6C-0706476C2FC8}" type="pres">
      <dgm:prSet presAssocID="{D02C42D7-2FCE-4C27-843F-7305B3758BD2}" presName="compositeShape" presStyleCnt="0">
        <dgm:presLayoutVars>
          <dgm:chMax val="7"/>
          <dgm:dir/>
          <dgm:resizeHandles val="exact"/>
        </dgm:presLayoutVars>
      </dgm:prSet>
      <dgm:spPr/>
    </dgm:pt>
  </dgm:ptLst>
  <dgm:cxnLst>
    <dgm:cxn modelId="{B7861305-FE04-4711-AF0C-1C76A87E13A9}" type="presOf" srcId="{D02C42D7-2FCE-4C27-843F-7305B3758BD2}" destId="{F55BADCD-F0FD-486C-9E6C-0706476C2FC8}" srcOrd="0"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3732C2-241F-4031-A13E-E0DB4CEF4519}"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fr-FR"/>
        </a:p>
      </dgm:t>
    </dgm:pt>
    <dgm:pt modelId="{97A385C0-E071-4379-A5B3-4BB4565C6EFB}">
      <dgm:prSet phldrT="[Texte]" custT="1"/>
      <dgm:spPr>
        <a:solidFill>
          <a:srgbClr val="FFC000"/>
        </a:solidFill>
      </dgm:spPr>
      <dgm:t>
        <a:bodyPr/>
        <a:lstStyle/>
        <a:p>
          <a:r>
            <a:rPr lang="fr-FR" sz="1600" kern="1200" dirty="0">
              <a:solidFill>
                <a:schemeClr val="tx1"/>
              </a:solidFill>
              <a:latin typeface="Calibri" panose="020F0502020204030204"/>
              <a:ea typeface="+mn-ea"/>
              <a:cs typeface="+mn-cs"/>
            </a:rPr>
            <a:t>Viser l’égalité de traitement des élèves</a:t>
          </a:r>
        </a:p>
      </dgm:t>
    </dgm:pt>
    <dgm:pt modelId="{8149C5E1-DD85-4298-AD65-D676E2668711}" type="parTrans" cxnId="{1E7FA286-1DFF-461A-A101-3CFABEE7EBCF}">
      <dgm:prSet/>
      <dgm:spPr/>
      <dgm:t>
        <a:bodyPr/>
        <a:lstStyle/>
        <a:p>
          <a:endParaRPr lang="fr-FR"/>
        </a:p>
      </dgm:t>
    </dgm:pt>
    <dgm:pt modelId="{FA193913-8703-4D97-B903-563D2D637B3A}" type="sibTrans" cxnId="{1E7FA286-1DFF-461A-A101-3CFABEE7EBCF}">
      <dgm:prSet/>
      <dgm:spPr/>
      <dgm:t>
        <a:bodyPr/>
        <a:lstStyle/>
        <a:p>
          <a:endParaRPr lang="fr-FR"/>
        </a:p>
      </dgm:t>
    </dgm:pt>
    <dgm:pt modelId="{3D171361-4331-4422-9041-5FA555D2EB18}">
      <dgm:prSet phldrT="[Texte]" custT="1"/>
      <dgm:spPr/>
      <dgm:t>
        <a:bodyPr/>
        <a:lstStyle/>
        <a:p>
          <a:r>
            <a:rPr lang="fr-FR" sz="2000" dirty="0">
              <a:solidFill>
                <a:srgbClr val="00B050"/>
              </a:solidFill>
            </a:rPr>
            <a:t>Évaluation équitable et juste</a:t>
          </a:r>
        </a:p>
      </dgm:t>
    </dgm:pt>
    <dgm:pt modelId="{94A6AEAE-198A-4FC3-8D81-B700F5CEC767}" type="parTrans" cxnId="{FA7DDF4A-96B4-48E3-842A-4BF337AE89DB}">
      <dgm:prSet/>
      <dgm:spPr/>
      <dgm:t>
        <a:bodyPr/>
        <a:lstStyle/>
        <a:p>
          <a:endParaRPr lang="fr-FR"/>
        </a:p>
      </dgm:t>
    </dgm:pt>
    <dgm:pt modelId="{3DA0564E-35DE-4DBD-9FC8-4677375CEEB1}" type="sibTrans" cxnId="{FA7DDF4A-96B4-48E3-842A-4BF337AE89DB}">
      <dgm:prSet/>
      <dgm:spPr/>
      <dgm:t>
        <a:bodyPr/>
        <a:lstStyle/>
        <a:p>
          <a:endParaRPr lang="fr-FR"/>
        </a:p>
      </dgm:t>
    </dgm:pt>
    <dgm:pt modelId="{27C7107C-7250-4325-A787-9D7A8103CCE6}">
      <dgm:prSet phldrT="[Texte]" custT="1"/>
      <dgm:spPr>
        <a:solidFill>
          <a:srgbClr val="FFC000"/>
        </a:solidFill>
        <a:ln w="12700" cap="flat" cmpd="sng" algn="ctr">
          <a:solidFill>
            <a:prstClr val="white">
              <a:hueOff val="0"/>
              <a:satOff val="0"/>
              <a:lumOff val="0"/>
              <a:alphaOff val="0"/>
            </a:prstClr>
          </a:solidFill>
          <a:prstDash val="solid"/>
          <a:miter lim="800000"/>
        </a:ln>
        <a:effectLst/>
      </dgm:spPr>
      <dgm:t>
        <a:bodyPr spcFirstLastPara="0" vert="horz" wrap="square" lIns="92456" tIns="92456" rIns="92456" bIns="92456" numCol="1" spcCol="1270" anchor="ctr" anchorCtr="0"/>
        <a:lstStyle/>
        <a:p>
          <a:pPr marL="0" lvl="0" indent="0" algn="ctr" defTabSz="577850">
            <a:lnSpc>
              <a:spcPct val="90000"/>
            </a:lnSpc>
            <a:spcBef>
              <a:spcPct val="0"/>
            </a:spcBef>
            <a:spcAft>
              <a:spcPct val="35000"/>
            </a:spcAft>
            <a:buNone/>
          </a:pPr>
          <a:r>
            <a:rPr lang="fr-FR" sz="1600" kern="1200" dirty="0">
              <a:solidFill>
                <a:schemeClr val="tx1"/>
              </a:solidFill>
              <a:latin typeface="Calibri" panose="020F0502020204030204"/>
              <a:ea typeface="+mn-ea"/>
              <a:cs typeface="+mn-cs"/>
            </a:rPr>
            <a:t>Clarifier le processus</a:t>
          </a:r>
        </a:p>
      </dgm:t>
    </dgm:pt>
    <dgm:pt modelId="{1A09FC37-1F56-4FD4-8974-67F0A5CFB1F1}" type="parTrans" cxnId="{BBA44838-F97D-4CEC-8317-646E72104386}">
      <dgm:prSet/>
      <dgm:spPr/>
      <dgm:t>
        <a:bodyPr/>
        <a:lstStyle/>
        <a:p>
          <a:endParaRPr lang="fr-FR"/>
        </a:p>
      </dgm:t>
    </dgm:pt>
    <dgm:pt modelId="{D9980322-A6F9-4478-A914-D40D54A12D8E}" type="sibTrans" cxnId="{BBA44838-F97D-4CEC-8317-646E72104386}">
      <dgm:prSet/>
      <dgm:spPr/>
      <dgm:t>
        <a:bodyPr/>
        <a:lstStyle/>
        <a:p>
          <a:endParaRPr lang="fr-FR"/>
        </a:p>
      </dgm:t>
    </dgm:pt>
    <dgm:pt modelId="{A3101FA0-5B2A-4085-BD8B-EC04953904DA}">
      <dgm:prSet phldrT="[Texte]" custT="1"/>
      <dgm:spPr/>
      <dgm:t>
        <a:bodyPr/>
        <a:lstStyle/>
        <a:p>
          <a:r>
            <a:rPr lang="fr-FR" sz="2000" dirty="0">
              <a:solidFill>
                <a:srgbClr val="00B050"/>
              </a:solidFill>
            </a:rPr>
            <a:t>La clarification permettra la transparence et contribue sereinement au parcours de                    chaque lycéen.</a:t>
          </a:r>
        </a:p>
      </dgm:t>
    </dgm:pt>
    <dgm:pt modelId="{07E22130-9F46-4D69-BE83-1B7260B03A6B}" type="parTrans" cxnId="{3542A36E-482F-46DF-BC81-8E40D2B84FEA}">
      <dgm:prSet/>
      <dgm:spPr/>
      <dgm:t>
        <a:bodyPr/>
        <a:lstStyle/>
        <a:p>
          <a:endParaRPr lang="fr-FR"/>
        </a:p>
      </dgm:t>
    </dgm:pt>
    <dgm:pt modelId="{C026454B-C731-4463-9194-20D17D3A4C80}" type="sibTrans" cxnId="{3542A36E-482F-46DF-BC81-8E40D2B84FEA}">
      <dgm:prSet/>
      <dgm:spPr/>
      <dgm:t>
        <a:bodyPr/>
        <a:lstStyle/>
        <a:p>
          <a:endParaRPr lang="fr-FR"/>
        </a:p>
      </dgm:t>
    </dgm:pt>
    <dgm:pt modelId="{813A724A-221E-49E7-A18E-DC52F025F717}">
      <dgm:prSet phldrT="[Texte]" custT="1"/>
      <dgm:spPr>
        <a:solidFill>
          <a:srgbClr val="FFC000"/>
        </a:solidFill>
        <a:ln w="12700" cap="flat" cmpd="sng" algn="ctr">
          <a:solidFill>
            <a:prstClr val="white">
              <a:hueOff val="0"/>
              <a:satOff val="0"/>
              <a:lumOff val="0"/>
              <a:alphaOff val="0"/>
            </a:prstClr>
          </a:solidFill>
          <a:prstDash val="solid"/>
          <a:miter lim="800000"/>
        </a:ln>
        <a:effectLst/>
      </dgm:spPr>
      <dgm:t>
        <a:bodyPr spcFirstLastPara="0" vert="horz" wrap="square" lIns="92456" tIns="92456" rIns="92456" bIns="92456" numCol="1" spcCol="1270" anchor="ctr" anchorCtr="0"/>
        <a:lstStyle/>
        <a:p>
          <a:r>
            <a:rPr lang="fr-FR" sz="1600" dirty="0">
              <a:solidFill>
                <a:schemeClr val="tx1"/>
              </a:solidFill>
            </a:rPr>
            <a:t>Donner du sens</a:t>
          </a:r>
        </a:p>
      </dgm:t>
    </dgm:pt>
    <dgm:pt modelId="{6CECADE0-34FC-44C0-BACC-83B6A08FBEF8}" type="parTrans" cxnId="{3F7B45B4-DCB7-43A2-A92F-741102A7B3F1}">
      <dgm:prSet/>
      <dgm:spPr/>
      <dgm:t>
        <a:bodyPr/>
        <a:lstStyle/>
        <a:p>
          <a:endParaRPr lang="fr-FR"/>
        </a:p>
      </dgm:t>
    </dgm:pt>
    <dgm:pt modelId="{4A4FE781-4229-4E87-BBDF-567E508547F6}" type="sibTrans" cxnId="{3F7B45B4-DCB7-43A2-A92F-741102A7B3F1}">
      <dgm:prSet/>
      <dgm:spPr/>
      <dgm:t>
        <a:bodyPr/>
        <a:lstStyle/>
        <a:p>
          <a:endParaRPr lang="fr-FR"/>
        </a:p>
      </dgm:t>
    </dgm:pt>
    <dgm:pt modelId="{6A226A43-1563-43B7-9366-0F0E68C62627}">
      <dgm:prSet phldrT="[Texte]" custT="1"/>
      <dgm:spPr/>
      <dgm:t>
        <a:bodyPr/>
        <a:lstStyle/>
        <a:p>
          <a:r>
            <a:rPr lang="fr-FR" sz="2000" dirty="0">
              <a:solidFill>
                <a:srgbClr val="00B050"/>
              </a:solidFill>
            </a:rPr>
            <a:t>   Ne pas réduire le projet           d'évaluation à une dimension comptable</a:t>
          </a:r>
        </a:p>
      </dgm:t>
    </dgm:pt>
    <dgm:pt modelId="{A4ABACC6-227D-41DF-AE10-DEB2A6E73B20}" type="parTrans" cxnId="{90CE2E88-BAB0-4E9D-8818-806A807A7371}">
      <dgm:prSet/>
      <dgm:spPr/>
      <dgm:t>
        <a:bodyPr/>
        <a:lstStyle/>
        <a:p>
          <a:endParaRPr lang="fr-FR"/>
        </a:p>
      </dgm:t>
    </dgm:pt>
    <dgm:pt modelId="{628C000F-624D-437A-8D85-DBA31B93A626}" type="sibTrans" cxnId="{90CE2E88-BAB0-4E9D-8818-806A807A7371}">
      <dgm:prSet/>
      <dgm:spPr/>
      <dgm:t>
        <a:bodyPr/>
        <a:lstStyle/>
        <a:p>
          <a:endParaRPr lang="fr-FR"/>
        </a:p>
      </dgm:t>
    </dgm:pt>
    <dgm:pt modelId="{CED8D75A-9739-448E-AC4A-D4241FEE8BFC}">
      <dgm:prSet phldrT="[Texte]" custT="1"/>
      <dgm:spPr>
        <a:solidFill>
          <a:srgbClr val="FFC000"/>
        </a:solidFill>
        <a:ln w="12700" cap="flat" cmpd="sng" algn="ctr">
          <a:solidFill>
            <a:prstClr val="white">
              <a:hueOff val="0"/>
              <a:satOff val="0"/>
              <a:lumOff val="0"/>
              <a:alphaOff val="0"/>
            </a:prstClr>
          </a:solidFill>
          <a:prstDash val="solid"/>
          <a:miter lim="800000"/>
        </a:ln>
        <a:effectLst/>
      </dgm:spPr>
      <dgm:t>
        <a:bodyPr spcFirstLastPara="0" vert="horz" wrap="square" lIns="92456" tIns="92456" rIns="92456" bIns="92456" numCol="1" spcCol="1270" anchor="ctr" anchorCtr="0"/>
        <a:lstStyle/>
        <a:p>
          <a:pPr marL="0" lvl="0" indent="0" algn="ctr" defTabSz="577850">
            <a:lnSpc>
              <a:spcPct val="90000"/>
            </a:lnSpc>
            <a:spcBef>
              <a:spcPct val="0"/>
            </a:spcBef>
            <a:spcAft>
              <a:spcPct val="35000"/>
            </a:spcAft>
            <a:buNone/>
          </a:pPr>
          <a:r>
            <a:rPr lang="fr-FR" sz="1600" kern="1200" dirty="0">
              <a:solidFill>
                <a:schemeClr val="tx1"/>
              </a:solidFill>
              <a:latin typeface="Calibri" panose="020F0502020204030204"/>
              <a:ea typeface="+mn-ea"/>
              <a:cs typeface="+mn-cs"/>
            </a:rPr>
            <a:t>Apporter de la transparence</a:t>
          </a:r>
        </a:p>
      </dgm:t>
    </dgm:pt>
    <dgm:pt modelId="{3EF69333-EDF9-4195-9B84-D3E03EA3CF9A}" type="parTrans" cxnId="{76979BE6-545C-44E6-BFC2-4B84E50B2597}">
      <dgm:prSet/>
      <dgm:spPr/>
      <dgm:t>
        <a:bodyPr/>
        <a:lstStyle/>
        <a:p>
          <a:endParaRPr lang="fr-FR"/>
        </a:p>
      </dgm:t>
    </dgm:pt>
    <dgm:pt modelId="{8121AB2D-2E85-4776-A8FD-0FFD7C2C6FD4}" type="sibTrans" cxnId="{76979BE6-545C-44E6-BFC2-4B84E50B2597}">
      <dgm:prSet/>
      <dgm:spPr/>
      <dgm:t>
        <a:bodyPr/>
        <a:lstStyle/>
        <a:p>
          <a:endParaRPr lang="fr-FR"/>
        </a:p>
      </dgm:t>
    </dgm:pt>
    <dgm:pt modelId="{03378E37-1125-4EF5-92D5-C2035A346ADD}">
      <dgm:prSet phldrT="[Texte]" custT="1"/>
      <dgm:spPr/>
      <dgm:t>
        <a:bodyPr/>
        <a:lstStyle/>
        <a:p>
          <a:r>
            <a:rPr lang="fr-FR" sz="2000" dirty="0">
              <a:solidFill>
                <a:srgbClr val="00B050"/>
              </a:solidFill>
            </a:rPr>
            <a:t>Communication de la        démarche d’évaluation</a:t>
          </a:r>
        </a:p>
      </dgm:t>
    </dgm:pt>
    <dgm:pt modelId="{70A5287E-E579-496E-9730-AEEF36DC915B}" type="sibTrans" cxnId="{8096770A-3DB5-4455-B240-342C3A6C78B8}">
      <dgm:prSet/>
      <dgm:spPr/>
      <dgm:t>
        <a:bodyPr/>
        <a:lstStyle/>
        <a:p>
          <a:endParaRPr lang="fr-FR"/>
        </a:p>
      </dgm:t>
    </dgm:pt>
    <dgm:pt modelId="{1A73D0FE-BE3E-454D-84B9-530FC5C778B6}" type="parTrans" cxnId="{8096770A-3DB5-4455-B240-342C3A6C78B8}">
      <dgm:prSet/>
      <dgm:spPr/>
      <dgm:t>
        <a:bodyPr/>
        <a:lstStyle/>
        <a:p>
          <a:endParaRPr lang="fr-FR"/>
        </a:p>
      </dgm:t>
    </dgm:pt>
    <dgm:pt modelId="{5870FA7D-3A4B-4341-97AA-608E0B9FC2A8}">
      <dgm:prSet phldrT="[Texte]" custT="1"/>
      <dgm:spPr/>
      <dgm:t>
        <a:bodyPr/>
        <a:lstStyle/>
        <a:p>
          <a:r>
            <a:rPr lang="fr-FR" sz="2000" dirty="0">
              <a:solidFill>
                <a:srgbClr val="00B050"/>
              </a:solidFill>
            </a:rPr>
            <a:t>Rappel des objectifs propres à chaque type d’évaluation</a:t>
          </a:r>
        </a:p>
      </dgm:t>
    </dgm:pt>
    <dgm:pt modelId="{DC4F4306-BA8A-4B8C-9A97-D98860F3E873}" type="parTrans" cxnId="{AC505590-BE27-4061-A406-33074B587272}">
      <dgm:prSet/>
      <dgm:spPr/>
      <dgm:t>
        <a:bodyPr/>
        <a:lstStyle/>
        <a:p>
          <a:endParaRPr lang="fr-FR"/>
        </a:p>
      </dgm:t>
    </dgm:pt>
    <dgm:pt modelId="{361B65AC-F2B8-453F-90FC-E3A8F6C098D8}" type="sibTrans" cxnId="{AC505590-BE27-4061-A406-33074B587272}">
      <dgm:prSet/>
      <dgm:spPr/>
      <dgm:t>
        <a:bodyPr/>
        <a:lstStyle/>
        <a:p>
          <a:endParaRPr lang="fr-FR"/>
        </a:p>
      </dgm:t>
    </dgm:pt>
    <dgm:pt modelId="{B0818D25-AAEE-4925-82F4-A1C220E55F6E}">
      <dgm:prSet phldrT="[Texte]" custT="1"/>
      <dgm:spPr/>
      <dgm:t>
        <a:bodyPr/>
        <a:lstStyle/>
        <a:p>
          <a:r>
            <a:rPr lang="fr-FR" sz="2000" dirty="0">
              <a:solidFill>
                <a:srgbClr val="00B050"/>
              </a:solidFill>
            </a:rPr>
            <a:t>Liée aux compétences du LSL, références principales à croiser avec les attendus de fin de cycle</a:t>
          </a:r>
        </a:p>
      </dgm:t>
    </dgm:pt>
    <dgm:pt modelId="{64BD3DB0-7353-40E8-BE62-0D61570D8956}" type="parTrans" cxnId="{9976E7C2-6FE4-429C-9BF5-67E686A168AD}">
      <dgm:prSet/>
      <dgm:spPr/>
      <dgm:t>
        <a:bodyPr/>
        <a:lstStyle/>
        <a:p>
          <a:endParaRPr lang="fr-FR"/>
        </a:p>
      </dgm:t>
    </dgm:pt>
    <dgm:pt modelId="{80BBE7B6-C387-4C08-88AF-D351AD80A91C}" type="sibTrans" cxnId="{9976E7C2-6FE4-429C-9BF5-67E686A168AD}">
      <dgm:prSet/>
      <dgm:spPr/>
      <dgm:t>
        <a:bodyPr/>
        <a:lstStyle/>
        <a:p>
          <a:endParaRPr lang="fr-FR"/>
        </a:p>
      </dgm:t>
    </dgm:pt>
    <dgm:pt modelId="{81E624BC-3DEA-41F4-8573-4AE73A043874}">
      <dgm:prSet phldrT="[Texte]" custT="1"/>
      <dgm:spPr/>
      <dgm:t>
        <a:bodyPr/>
        <a:lstStyle/>
        <a:p>
          <a:endParaRPr lang="fr-FR" sz="2000" dirty="0">
            <a:solidFill>
              <a:srgbClr val="00B050"/>
            </a:solidFill>
          </a:endParaRPr>
        </a:p>
      </dgm:t>
    </dgm:pt>
    <dgm:pt modelId="{29B8569E-F788-4C5C-9178-E6DF56D28EEB}" type="parTrans" cxnId="{EC09C424-B802-46F6-AE33-07CA5B0623BC}">
      <dgm:prSet/>
      <dgm:spPr/>
      <dgm:t>
        <a:bodyPr/>
        <a:lstStyle/>
        <a:p>
          <a:endParaRPr lang="fr-FR"/>
        </a:p>
      </dgm:t>
    </dgm:pt>
    <dgm:pt modelId="{111CF8B1-0D22-4F22-AED8-1382247A5A03}" type="sibTrans" cxnId="{EC09C424-B802-46F6-AE33-07CA5B0623BC}">
      <dgm:prSet/>
      <dgm:spPr/>
      <dgm:t>
        <a:bodyPr/>
        <a:lstStyle/>
        <a:p>
          <a:endParaRPr lang="fr-FR"/>
        </a:p>
      </dgm:t>
    </dgm:pt>
    <dgm:pt modelId="{775C03B1-064F-4370-B09B-0D3468FAA699}">
      <dgm:prSet phldrT="[Texte]" custT="1"/>
      <dgm:spPr/>
      <dgm:t>
        <a:bodyPr/>
        <a:lstStyle/>
        <a:p>
          <a:r>
            <a:rPr lang="fr-FR" sz="2000" dirty="0">
              <a:solidFill>
                <a:srgbClr val="00B050"/>
              </a:solidFill>
            </a:rPr>
            <a:t>Progressivité </a:t>
          </a:r>
        </a:p>
      </dgm:t>
    </dgm:pt>
    <dgm:pt modelId="{A61B8989-FD72-4CCF-86A7-B6D3DF4E35D7}" type="parTrans" cxnId="{747FECE1-F1A3-4BEE-B642-C76E08B42DDA}">
      <dgm:prSet/>
      <dgm:spPr/>
      <dgm:t>
        <a:bodyPr/>
        <a:lstStyle/>
        <a:p>
          <a:endParaRPr lang="fr-FR"/>
        </a:p>
      </dgm:t>
    </dgm:pt>
    <dgm:pt modelId="{E134F507-6358-4D24-9F3E-114E01727FD9}" type="sibTrans" cxnId="{747FECE1-F1A3-4BEE-B642-C76E08B42DDA}">
      <dgm:prSet/>
      <dgm:spPr/>
      <dgm:t>
        <a:bodyPr/>
        <a:lstStyle/>
        <a:p>
          <a:endParaRPr lang="fr-FR"/>
        </a:p>
      </dgm:t>
    </dgm:pt>
    <dgm:pt modelId="{E1DCE231-69CF-4B25-964C-1A69C6FCB8C2}">
      <dgm:prSet phldrT="[Texte]" custT="1"/>
      <dgm:spPr/>
      <dgm:t>
        <a:bodyPr/>
        <a:lstStyle/>
        <a:p>
          <a:r>
            <a:rPr lang="fr-FR" sz="2000" dirty="0">
              <a:solidFill>
                <a:srgbClr val="00B050"/>
              </a:solidFill>
            </a:rPr>
            <a:t>Situations d’évaluation diversifiées</a:t>
          </a:r>
        </a:p>
      </dgm:t>
    </dgm:pt>
    <dgm:pt modelId="{C358D94D-60E3-45DB-8355-71B05F6AE001}" type="parTrans" cxnId="{5FFDFEF2-E833-48B4-AF7E-3601A1A97AE8}">
      <dgm:prSet/>
      <dgm:spPr/>
      <dgm:t>
        <a:bodyPr/>
        <a:lstStyle/>
        <a:p>
          <a:endParaRPr lang="fr-FR"/>
        </a:p>
      </dgm:t>
    </dgm:pt>
    <dgm:pt modelId="{2AC4AEF0-C78C-44BA-9DA7-7D6CB994AEBF}" type="sibTrans" cxnId="{5FFDFEF2-E833-48B4-AF7E-3601A1A97AE8}">
      <dgm:prSet/>
      <dgm:spPr/>
      <dgm:t>
        <a:bodyPr/>
        <a:lstStyle/>
        <a:p>
          <a:endParaRPr lang="fr-FR"/>
        </a:p>
      </dgm:t>
    </dgm:pt>
    <dgm:pt modelId="{F8947746-131D-4FE2-AE0A-699B6CF3ECB1}" type="pres">
      <dgm:prSet presAssocID="{D43732C2-241F-4031-A13E-E0DB4CEF4519}" presName="cycleMatrixDiagram" presStyleCnt="0">
        <dgm:presLayoutVars>
          <dgm:chMax val="1"/>
          <dgm:dir/>
          <dgm:animLvl val="lvl"/>
          <dgm:resizeHandles val="exact"/>
        </dgm:presLayoutVars>
      </dgm:prSet>
      <dgm:spPr/>
    </dgm:pt>
    <dgm:pt modelId="{6DD188A7-128A-4A1D-919F-137108C633A8}" type="pres">
      <dgm:prSet presAssocID="{D43732C2-241F-4031-A13E-E0DB4CEF4519}" presName="children" presStyleCnt="0"/>
      <dgm:spPr/>
    </dgm:pt>
    <dgm:pt modelId="{9475895C-96A4-401F-9AD1-8F173B436FC8}" type="pres">
      <dgm:prSet presAssocID="{D43732C2-241F-4031-A13E-E0DB4CEF4519}" presName="child1group" presStyleCnt="0"/>
      <dgm:spPr/>
    </dgm:pt>
    <dgm:pt modelId="{A6E964FD-22EF-4BC3-B5E7-7CFC69FFB303}" type="pres">
      <dgm:prSet presAssocID="{D43732C2-241F-4031-A13E-E0DB4CEF4519}" presName="child1" presStyleLbl="bgAcc1" presStyleIdx="0" presStyleCnt="4" custScaleX="235152" custLinFactNeighborX="-48117" custLinFactNeighborY="7846"/>
      <dgm:spPr/>
    </dgm:pt>
    <dgm:pt modelId="{929042A4-8D3E-4EAD-94C9-5812F03800C3}" type="pres">
      <dgm:prSet presAssocID="{D43732C2-241F-4031-A13E-E0DB4CEF4519}" presName="child1Text" presStyleLbl="bgAcc1" presStyleIdx="0" presStyleCnt="4">
        <dgm:presLayoutVars>
          <dgm:bulletEnabled val="1"/>
        </dgm:presLayoutVars>
      </dgm:prSet>
      <dgm:spPr/>
    </dgm:pt>
    <dgm:pt modelId="{6049E6F0-46CB-4A91-9F0C-468C8A422C14}" type="pres">
      <dgm:prSet presAssocID="{D43732C2-241F-4031-A13E-E0DB4CEF4519}" presName="child2group" presStyleCnt="0"/>
      <dgm:spPr/>
    </dgm:pt>
    <dgm:pt modelId="{F0524083-93D5-42B6-9787-DCEC9067C69D}" type="pres">
      <dgm:prSet presAssocID="{D43732C2-241F-4031-A13E-E0DB4CEF4519}" presName="child2" presStyleLbl="bgAcc1" presStyleIdx="1" presStyleCnt="4" custScaleX="240060" custLinFactNeighborX="52170" custLinFactNeighborY="7846"/>
      <dgm:spPr/>
    </dgm:pt>
    <dgm:pt modelId="{9687EF99-86DF-4EBB-A2C2-28DE9C229C97}" type="pres">
      <dgm:prSet presAssocID="{D43732C2-241F-4031-A13E-E0DB4CEF4519}" presName="child2Text" presStyleLbl="bgAcc1" presStyleIdx="1" presStyleCnt="4">
        <dgm:presLayoutVars>
          <dgm:bulletEnabled val="1"/>
        </dgm:presLayoutVars>
      </dgm:prSet>
      <dgm:spPr/>
    </dgm:pt>
    <dgm:pt modelId="{52143897-419E-425B-B90A-645074E74091}" type="pres">
      <dgm:prSet presAssocID="{D43732C2-241F-4031-A13E-E0DB4CEF4519}" presName="child3group" presStyleCnt="0"/>
      <dgm:spPr/>
    </dgm:pt>
    <dgm:pt modelId="{66EC6883-793B-42F0-A9A9-D470FBEB6DEA}" type="pres">
      <dgm:prSet presAssocID="{D43732C2-241F-4031-A13E-E0DB4CEF4519}" presName="child3" presStyleLbl="bgAcc1" presStyleIdx="2" presStyleCnt="4" custScaleX="231002" custScaleY="176915" custLinFactNeighborX="45988" custLinFactNeighborY="-18274"/>
      <dgm:spPr/>
    </dgm:pt>
    <dgm:pt modelId="{988D075A-C79E-4CA8-A025-9450A631FB21}" type="pres">
      <dgm:prSet presAssocID="{D43732C2-241F-4031-A13E-E0DB4CEF4519}" presName="child3Text" presStyleLbl="bgAcc1" presStyleIdx="2" presStyleCnt="4">
        <dgm:presLayoutVars>
          <dgm:bulletEnabled val="1"/>
        </dgm:presLayoutVars>
      </dgm:prSet>
      <dgm:spPr/>
    </dgm:pt>
    <dgm:pt modelId="{4861F423-C18D-4B62-82A7-CA9E539E5CDE}" type="pres">
      <dgm:prSet presAssocID="{D43732C2-241F-4031-A13E-E0DB4CEF4519}" presName="child4group" presStyleCnt="0"/>
      <dgm:spPr/>
    </dgm:pt>
    <dgm:pt modelId="{7689F027-2AEE-4B37-994A-9D6547C27B12}" type="pres">
      <dgm:prSet presAssocID="{D43732C2-241F-4031-A13E-E0DB4CEF4519}" presName="child4" presStyleLbl="bgAcc1" presStyleIdx="3" presStyleCnt="4" custScaleX="216243" custScaleY="127187" custLinFactNeighborX="-40181" custLinFactNeighborY="-16277"/>
      <dgm:spPr/>
    </dgm:pt>
    <dgm:pt modelId="{DCC84503-9CD2-498A-8FAD-7E420063505D}" type="pres">
      <dgm:prSet presAssocID="{D43732C2-241F-4031-A13E-E0DB4CEF4519}" presName="child4Text" presStyleLbl="bgAcc1" presStyleIdx="3" presStyleCnt="4">
        <dgm:presLayoutVars>
          <dgm:bulletEnabled val="1"/>
        </dgm:presLayoutVars>
      </dgm:prSet>
      <dgm:spPr/>
    </dgm:pt>
    <dgm:pt modelId="{2896044B-9664-4A12-9761-9175A12D4DA3}" type="pres">
      <dgm:prSet presAssocID="{D43732C2-241F-4031-A13E-E0DB4CEF4519}" presName="childPlaceholder" presStyleCnt="0"/>
      <dgm:spPr/>
    </dgm:pt>
    <dgm:pt modelId="{DFB3C994-B9CF-4465-BD71-AA9D5380F1F0}" type="pres">
      <dgm:prSet presAssocID="{D43732C2-241F-4031-A13E-E0DB4CEF4519}" presName="circle" presStyleCnt="0"/>
      <dgm:spPr/>
    </dgm:pt>
    <dgm:pt modelId="{21239593-B064-41E3-8A55-E939E1986D90}" type="pres">
      <dgm:prSet presAssocID="{D43732C2-241F-4031-A13E-E0DB4CEF4519}" presName="quadrant1" presStyleLbl="node1" presStyleIdx="0" presStyleCnt="4">
        <dgm:presLayoutVars>
          <dgm:chMax val="1"/>
          <dgm:bulletEnabled val="1"/>
        </dgm:presLayoutVars>
      </dgm:prSet>
      <dgm:spPr/>
    </dgm:pt>
    <dgm:pt modelId="{1804DFF2-BF87-4CD8-AC23-843AC529FEAE}" type="pres">
      <dgm:prSet presAssocID="{D43732C2-241F-4031-A13E-E0DB4CEF4519}" presName="quadrant2" presStyleLbl="node1" presStyleIdx="1" presStyleCnt="4">
        <dgm:presLayoutVars>
          <dgm:chMax val="1"/>
          <dgm:bulletEnabled val="1"/>
        </dgm:presLayoutVars>
      </dgm:prSet>
      <dgm:spPr>
        <a:xfrm rot="5400000">
          <a:off x="4900941" y="205246"/>
          <a:ext cx="1559152" cy="1559152"/>
        </a:xfrm>
        <a:prstGeom prst="pieWedge">
          <a:avLst/>
        </a:prstGeom>
      </dgm:spPr>
    </dgm:pt>
    <dgm:pt modelId="{D762C4C1-BF07-4F0C-9FA8-809120B7AAE3}" type="pres">
      <dgm:prSet presAssocID="{D43732C2-241F-4031-A13E-E0DB4CEF4519}" presName="quadrant3" presStyleLbl="node1" presStyleIdx="2" presStyleCnt="4">
        <dgm:presLayoutVars>
          <dgm:chMax val="1"/>
          <dgm:bulletEnabled val="1"/>
        </dgm:presLayoutVars>
      </dgm:prSet>
      <dgm:spPr>
        <a:xfrm rot="10800000">
          <a:off x="4900941" y="1836415"/>
          <a:ext cx="1559152" cy="1559152"/>
        </a:xfrm>
        <a:prstGeom prst="pieWedge">
          <a:avLst/>
        </a:prstGeom>
      </dgm:spPr>
    </dgm:pt>
    <dgm:pt modelId="{4344CBF4-5393-4EA3-8424-4F146783BC25}" type="pres">
      <dgm:prSet presAssocID="{D43732C2-241F-4031-A13E-E0DB4CEF4519}" presName="quadrant4" presStyleLbl="node1" presStyleIdx="3" presStyleCnt="4">
        <dgm:presLayoutVars>
          <dgm:chMax val="1"/>
          <dgm:bulletEnabled val="1"/>
        </dgm:presLayoutVars>
      </dgm:prSet>
      <dgm:spPr>
        <a:xfrm rot="16200000">
          <a:off x="3269772" y="1836415"/>
          <a:ext cx="1559152" cy="1559152"/>
        </a:xfrm>
        <a:prstGeom prst="pieWedge">
          <a:avLst/>
        </a:prstGeom>
      </dgm:spPr>
    </dgm:pt>
    <dgm:pt modelId="{BB5E1159-5661-468B-A52E-497D6BD61AC2}" type="pres">
      <dgm:prSet presAssocID="{D43732C2-241F-4031-A13E-E0DB4CEF4519}" presName="quadrantPlaceholder" presStyleCnt="0"/>
      <dgm:spPr/>
    </dgm:pt>
    <dgm:pt modelId="{C6B2A839-DE3D-43BC-B010-FAEBD08915CE}" type="pres">
      <dgm:prSet presAssocID="{D43732C2-241F-4031-A13E-E0DB4CEF4519}" presName="center1" presStyleLbl="fgShp" presStyleIdx="0" presStyleCnt="2"/>
      <dgm:spPr/>
    </dgm:pt>
    <dgm:pt modelId="{671878E3-C000-4771-BD91-CC5C6D9E9CBD}" type="pres">
      <dgm:prSet presAssocID="{D43732C2-241F-4031-A13E-E0DB4CEF4519}" presName="center2" presStyleLbl="fgShp" presStyleIdx="1" presStyleCnt="2"/>
      <dgm:spPr/>
    </dgm:pt>
  </dgm:ptLst>
  <dgm:cxnLst>
    <dgm:cxn modelId="{C179E709-8335-473B-B57B-E2AF550D7F81}" type="presOf" srcId="{03378E37-1125-4EF5-92D5-C2035A346ADD}" destId="{DCC84503-9CD2-498A-8FAD-7E420063505D}" srcOrd="1" destOrd="0" presId="urn:microsoft.com/office/officeart/2005/8/layout/cycle4"/>
    <dgm:cxn modelId="{8096770A-3DB5-4455-B240-342C3A6C78B8}" srcId="{CED8D75A-9739-448E-AC4A-D4241FEE8BFC}" destId="{03378E37-1125-4EF5-92D5-C2035A346ADD}" srcOrd="0" destOrd="0" parTransId="{1A73D0FE-BE3E-454D-84B9-530FC5C778B6}" sibTransId="{70A5287E-E579-496E-9730-AEEF36DC915B}"/>
    <dgm:cxn modelId="{FFB2601D-D774-4C6D-95A2-8F9DF1C6B6FB}" type="presOf" srcId="{03378E37-1125-4EF5-92D5-C2035A346ADD}" destId="{7689F027-2AEE-4B37-994A-9D6547C27B12}" srcOrd="0" destOrd="0" presId="urn:microsoft.com/office/officeart/2005/8/layout/cycle4"/>
    <dgm:cxn modelId="{7F7AB920-9AA1-4223-BC45-4A4D28582FD2}" type="presOf" srcId="{6A226A43-1563-43B7-9366-0F0E68C62627}" destId="{66EC6883-793B-42F0-A9A9-D470FBEB6DEA}" srcOrd="0" destOrd="0" presId="urn:microsoft.com/office/officeart/2005/8/layout/cycle4"/>
    <dgm:cxn modelId="{EC09C424-B802-46F6-AE33-07CA5B0623BC}" srcId="{27C7107C-7250-4325-A787-9D7A8103CCE6}" destId="{81E624BC-3DEA-41F4-8573-4AE73A043874}" srcOrd="1" destOrd="0" parTransId="{29B8569E-F788-4C5C-9178-E6DF56D28EEB}" sibTransId="{111CF8B1-0D22-4F22-AED8-1382247A5A03}"/>
    <dgm:cxn modelId="{DB509C32-47EE-4B25-9905-915B62A0636A}" type="presOf" srcId="{813A724A-221E-49E7-A18E-DC52F025F717}" destId="{D762C4C1-BF07-4F0C-9FA8-809120B7AAE3}" srcOrd="0" destOrd="0" presId="urn:microsoft.com/office/officeart/2005/8/layout/cycle4"/>
    <dgm:cxn modelId="{30E3F334-3026-42D6-8AB8-A371E6B3D929}" type="presOf" srcId="{B0818D25-AAEE-4925-82F4-A1C220E55F6E}" destId="{A6E964FD-22EF-4BC3-B5E7-7CFC69FFB303}" srcOrd="0" destOrd="1" presId="urn:microsoft.com/office/officeart/2005/8/layout/cycle4"/>
    <dgm:cxn modelId="{BBA44838-F97D-4CEC-8317-646E72104386}" srcId="{D43732C2-241F-4031-A13E-E0DB4CEF4519}" destId="{27C7107C-7250-4325-A787-9D7A8103CCE6}" srcOrd="1" destOrd="0" parTransId="{1A09FC37-1F56-4FD4-8974-67F0A5CFB1F1}" sibTransId="{D9980322-A6F9-4478-A914-D40D54A12D8E}"/>
    <dgm:cxn modelId="{E57AD340-2E92-4642-929B-D01BC6AB099E}" type="presOf" srcId="{B0818D25-AAEE-4925-82F4-A1C220E55F6E}" destId="{929042A4-8D3E-4EAD-94C9-5812F03800C3}" srcOrd="1" destOrd="1" presId="urn:microsoft.com/office/officeart/2005/8/layout/cycle4"/>
    <dgm:cxn modelId="{662DE25B-A284-461B-BA6A-7DB150BD565B}" type="presOf" srcId="{A3101FA0-5B2A-4085-BD8B-EC04953904DA}" destId="{9687EF99-86DF-4EBB-A2C2-28DE9C229C97}" srcOrd="1" destOrd="0" presId="urn:microsoft.com/office/officeart/2005/8/layout/cycle4"/>
    <dgm:cxn modelId="{70A57260-B8E1-42C5-B087-816EDB04E10A}" type="presOf" srcId="{A3101FA0-5B2A-4085-BD8B-EC04953904DA}" destId="{F0524083-93D5-42B6-9787-DCEC9067C69D}" srcOrd="0" destOrd="0" presId="urn:microsoft.com/office/officeart/2005/8/layout/cycle4"/>
    <dgm:cxn modelId="{BF364D45-693C-464B-B8EB-6D0355CDCEC7}" type="presOf" srcId="{5870FA7D-3A4B-4341-97AA-608E0B9FC2A8}" destId="{7689F027-2AEE-4B37-994A-9D6547C27B12}" srcOrd="0" destOrd="1" presId="urn:microsoft.com/office/officeart/2005/8/layout/cycle4"/>
    <dgm:cxn modelId="{FA7DDF4A-96B4-48E3-842A-4BF337AE89DB}" srcId="{97A385C0-E071-4379-A5B3-4BB4565C6EFB}" destId="{3D171361-4331-4422-9041-5FA555D2EB18}" srcOrd="0" destOrd="0" parTransId="{94A6AEAE-198A-4FC3-8D81-B700F5CEC767}" sibTransId="{3DA0564E-35DE-4DBD-9FC8-4677375CEEB1}"/>
    <dgm:cxn modelId="{3542A36E-482F-46DF-BC81-8E40D2B84FEA}" srcId="{27C7107C-7250-4325-A787-9D7A8103CCE6}" destId="{A3101FA0-5B2A-4085-BD8B-EC04953904DA}" srcOrd="0" destOrd="0" parTransId="{07E22130-9F46-4D69-BE83-1B7260B03A6B}" sibTransId="{C026454B-C731-4463-9194-20D17D3A4C80}"/>
    <dgm:cxn modelId="{A1559D73-32B5-41B9-A751-16436C302838}" type="presOf" srcId="{81E624BC-3DEA-41F4-8573-4AE73A043874}" destId="{F0524083-93D5-42B6-9787-DCEC9067C69D}" srcOrd="0" destOrd="1" presId="urn:microsoft.com/office/officeart/2005/8/layout/cycle4"/>
    <dgm:cxn modelId="{EF5EA777-B28C-4447-903C-F33786EDDF9A}" type="presOf" srcId="{E1DCE231-69CF-4B25-964C-1A69C6FCB8C2}" destId="{66EC6883-793B-42F0-A9A9-D470FBEB6DEA}" srcOrd="0" destOrd="2" presId="urn:microsoft.com/office/officeart/2005/8/layout/cycle4"/>
    <dgm:cxn modelId="{117EA779-8A73-4A7D-85A1-3520CF1570F0}" type="presOf" srcId="{D43732C2-241F-4031-A13E-E0DB4CEF4519}" destId="{F8947746-131D-4FE2-AE0A-699B6CF3ECB1}" srcOrd="0" destOrd="0" presId="urn:microsoft.com/office/officeart/2005/8/layout/cycle4"/>
    <dgm:cxn modelId="{FB37EF59-E6B4-4046-B331-C60B500B0215}" type="presOf" srcId="{775C03B1-064F-4370-B09B-0D3468FAA699}" destId="{66EC6883-793B-42F0-A9A9-D470FBEB6DEA}" srcOrd="0" destOrd="1" presId="urn:microsoft.com/office/officeart/2005/8/layout/cycle4"/>
    <dgm:cxn modelId="{DA253A5A-AF1E-4F70-99C5-58AF509A33ED}" type="presOf" srcId="{5870FA7D-3A4B-4341-97AA-608E0B9FC2A8}" destId="{DCC84503-9CD2-498A-8FAD-7E420063505D}" srcOrd="1" destOrd="1" presId="urn:microsoft.com/office/officeart/2005/8/layout/cycle4"/>
    <dgm:cxn modelId="{509B7A5A-27C3-4F65-A429-A8635DD71D91}" type="presOf" srcId="{E1DCE231-69CF-4B25-964C-1A69C6FCB8C2}" destId="{988D075A-C79E-4CA8-A025-9450A631FB21}" srcOrd="1" destOrd="2" presId="urn:microsoft.com/office/officeart/2005/8/layout/cycle4"/>
    <dgm:cxn modelId="{1E7FA286-1DFF-461A-A101-3CFABEE7EBCF}" srcId="{D43732C2-241F-4031-A13E-E0DB4CEF4519}" destId="{97A385C0-E071-4379-A5B3-4BB4565C6EFB}" srcOrd="0" destOrd="0" parTransId="{8149C5E1-DD85-4298-AD65-D676E2668711}" sibTransId="{FA193913-8703-4D97-B903-563D2D637B3A}"/>
    <dgm:cxn modelId="{90CE2E88-BAB0-4E9D-8818-806A807A7371}" srcId="{813A724A-221E-49E7-A18E-DC52F025F717}" destId="{6A226A43-1563-43B7-9366-0F0E68C62627}" srcOrd="0" destOrd="0" parTransId="{A4ABACC6-227D-41DF-AE10-DEB2A6E73B20}" sibTransId="{628C000F-624D-437A-8D85-DBA31B93A626}"/>
    <dgm:cxn modelId="{2C7E6B8C-F1DA-4A1D-BFD3-A343D30C00BB}" type="presOf" srcId="{CED8D75A-9739-448E-AC4A-D4241FEE8BFC}" destId="{4344CBF4-5393-4EA3-8424-4F146783BC25}" srcOrd="0" destOrd="0" presId="urn:microsoft.com/office/officeart/2005/8/layout/cycle4"/>
    <dgm:cxn modelId="{AC505590-BE27-4061-A406-33074B587272}" srcId="{CED8D75A-9739-448E-AC4A-D4241FEE8BFC}" destId="{5870FA7D-3A4B-4341-97AA-608E0B9FC2A8}" srcOrd="1" destOrd="0" parTransId="{DC4F4306-BA8A-4B8C-9A97-D98860F3E873}" sibTransId="{361B65AC-F2B8-453F-90FC-E3A8F6C098D8}"/>
    <dgm:cxn modelId="{244D6FA0-B242-4925-9BFD-DCE87C65A013}" type="presOf" srcId="{775C03B1-064F-4370-B09B-0D3468FAA699}" destId="{988D075A-C79E-4CA8-A025-9450A631FB21}" srcOrd="1" destOrd="1" presId="urn:microsoft.com/office/officeart/2005/8/layout/cycle4"/>
    <dgm:cxn modelId="{F3AE42A9-833D-4114-950E-21A1BFD06268}" type="presOf" srcId="{6A226A43-1563-43B7-9366-0F0E68C62627}" destId="{988D075A-C79E-4CA8-A025-9450A631FB21}" srcOrd="1" destOrd="0" presId="urn:microsoft.com/office/officeart/2005/8/layout/cycle4"/>
    <dgm:cxn modelId="{386C2BB0-911B-4DB9-B6BC-5583126C64FE}" type="presOf" srcId="{3D171361-4331-4422-9041-5FA555D2EB18}" destId="{929042A4-8D3E-4EAD-94C9-5812F03800C3}" srcOrd="1" destOrd="0" presId="urn:microsoft.com/office/officeart/2005/8/layout/cycle4"/>
    <dgm:cxn modelId="{3F7B45B4-DCB7-43A2-A92F-741102A7B3F1}" srcId="{D43732C2-241F-4031-A13E-E0DB4CEF4519}" destId="{813A724A-221E-49E7-A18E-DC52F025F717}" srcOrd="2" destOrd="0" parTransId="{6CECADE0-34FC-44C0-BACC-83B6A08FBEF8}" sibTransId="{4A4FE781-4229-4E87-BBDF-567E508547F6}"/>
    <dgm:cxn modelId="{9976E7C2-6FE4-429C-9BF5-67E686A168AD}" srcId="{97A385C0-E071-4379-A5B3-4BB4565C6EFB}" destId="{B0818D25-AAEE-4925-82F4-A1C220E55F6E}" srcOrd="1" destOrd="0" parTransId="{64BD3DB0-7353-40E8-BE62-0D61570D8956}" sibTransId="{80BBE7B6-C387-4C08-88AF-D351AD80A91C}"/>
    <dgm:cxn modelId="{764C9BCA-8EF8-4F1E-A9F7-4E5FD26429A9}" type="presOf" srcId="{27C7107C-7250-4325-A787-9D7A8103CCE6}" destId="{1804DFF2-BF87-4CD8-AC23-843AC529FEAE}" srcOrd="0" destOrd="0" presId="urn:microsoft.com/office/officeart/2005/8/layout/cycle4"/>
    <dgm:cxn modelId="{39BE16D0-B706-4D7E-90A0-C4F3B0A9C8D2}" type="presOf" srcId="{3D171361-4331-4422-9041-5FA555D2EB18}" destId="{A6E964FD-22EF-4BC3-B5E7-7CFC69FFB303}" srcOrd="0" destOrd="0" presId="urn:microsoft.com/office/officeart/2005/8/layout/cycle4"/>
    <dgm:cxn modelId="{EE4435D9-E1FD-4BD2-B255-4894CD18B03E}" type="presOf" srcId="{97A385C0-E071-4379-A5B3-4BB4565C6EFB}" destId="{21239593-B064-41E3-8A55-E939E1986D90}" srcOrd="0" destOrd="0" presId="urn:microsoft.com/office/officeart/2005/8/layout/cycle4"/>
    <dgm:cxn modelId="{747FECE1-F1A3-4BEE-B642-C76E08B42DDA}" srcId="{813A724A-221E-49E7-A18E-DC52F025F717}" destId="{775C03B1-064F-4370-B09B-0D3468FAA699}" srcOrd="1" destOrd="0" parTransId="{A61B8989-FD72-4CCF-86A7-B6D3DF4E35D7}" sibTransId="{E134F507-6358-4D24-9F3E-114E01727FD9}"/>
    <dgm:cxn modelId="{F340C8E4-8754-4894-BD24-AD031DF75E16}" type="presOf" srcId="{81E624BC-3DEA-41F4-8573-4AE73A043874}" destId="{9687EF99-86DF-4EBB-A2C2-28DE9C229C97}" srcOrd="1" destOrd="1" presId="urn:microsoft.com/office/officeart/2005/8/layout/cycle4"/>
    <dgm:cxn modelId="{76979BE6-545C-44E6-BFC2-4B84E50B2597}" srcId="{D43732C2-241F-4031-A13E-E0DB4CEF4519}" destId="{CED8D75A-9739-448E-AC4A-D4241FEE8BFC}" srcOrd="3" destOrd="0" parTransId="{3EF69333-EDF9-4195-9B84-D3E03EA3CF9A}" sibTransId="{8121AB2D-2E85-4776-A8FD-0FFD7C2C6FD4}"/>
    <dgm:cxn modelId="{5FFDFEF2-E833-48B4-AF7E-3601A1A97AE8}" srcId="{813A724A-221E-49E7-A18E-DC52F025F717}" destId="{E1DCE231-69CF-4B25-964C-1A69C6FCB8C2}" srcOrd="2" destOrd="0" parTransId="{C358D94D-60E3-45DB-8355-71B05F6AE001}" sibTransId="{2AC4AEF0-C78C-44BA-9DA7-7D6CB994AEBF}"/>
    <dgm:cxn modelId="{4BCD1BFA-C973-4D36-99AD-B1B2D78CE906}" type="presParOf" srcId="{F8947746-131D-4FE2-AE0A-699B6CF3ECB1}" destId="{6DD188A7-128A-4A1D-919F-137108C633A8}" srcOrd="0" destOrd="0" presId="urn:microsoft.com/office/officeart/2005/8/layout/cycle4"/>
    <dgm:cxn modelId="{86CEA3C8-C072-4941-A008-02ABA0530B6A}" type="presParOf" srcId="{6DD188A7-128A-4A1D-919F-137108C633A8}" destId="{9475895C-96A4-401F-9AD1-8F173B436FC8}" srcOrd="0" destOrd="0" presId="urn:microsoft.com/office/officeart/2005/8/layout/cycle4"/>
    <dgm:cxn modelId="{7E91DAAD-3675-48D0-ADD0-F4DDE331E050}" type="presParOf" srcId="{9475895C-96A4-401F-9AD1-8F173B436FC8}" destId="{A6E964FD-22EF-4BC3-B5E7-7CFC69FFB303}" srcOrd="0" destOrd="0" presId="urn:microsoft.com/office/officeart/2005/8/layout/cycle4"/>
    <dgm:cxn modelId="{83771B49-BC4F-4D6E-A932-49FC19818851}" type="presParOf" srcId="{9475895C-96A4-401F-9AD1-8F173B436FC8}" destId="{929042A4-8D3E-4EAD-94C9-5812F03800C3}" srcOrd="1" destOrd="0" presId="urn:microsoft.com/office/officeart/2005/8/layout/cycle4"/>
    <dgm:cxn modelId="{560BD9E0-7AF6-4FEF-8B9D-01AC2D221622}" type="presParOf" srcId="{6DD188A7-128A-4A1D-919F-137108C633A8}" destId="{6049E6F0-46CB-4A91-9F0C-468C8A422C14}" srcOrd="1" destOrd="0" presId="urn:microsoft.com/office/officeart/2005/8/layout/cycle4"/>
    <dgm:cxn modelId="{8ADC7804-B5D6-4AB6-9A3E-A83B7D36924B}" type="presParOf" srcId="{6049E6F0-46CB-4A91-9F0C-468C8A422C14}" destId="{F0524083-93D5-42B6-9787-DCEC9067C69D}" srcOrd="0" destOrd="0" presId="urn:microsoft.com/office/officeart/2005/8/layout/cycle4"/>
    <dgm:cxn modelId="{C46DB744-9F2A-4E49-8265-84DEB53E897A}" type="presParOf" srcId="{6049E6F0-46CB-4A91-9F0C-468C8A422C14}" destId="{9687EF99-86DF-4EBB-A2C2-28DE9C229C97}" srcOrd="1" destOrd="0" presId="urn:microsoft.com/office/officeart/2005/8/layout/cycle4"/>
    <dgm:cxn modelId="{4E2F71EE-4583-49FF-BE24-4BBAFAF0636B}" type="presParOf" srcId="{6DD188A7-128A-4A1D-919F-137108C633A8}" destId="{52143897-419E-425B-B90A-645074E74091}" srcOrd="2" destOrd="0" presId="urn:microsoft.com/office/officeart/2005/8/layout/cycle4"/>
    <dgm:cxn modelId="{37E700DC-A095-4D6E-8A97-E5686B3D6436}" type="presParOf" srcId="{52143897-419E-425B-B90A-645074E74091}" destId="{66EC6883-793B-42F0-A9A9-D470FBEB6DEA}" srcOrd="0" destOrd="0" presId="urn:microsoft.com/office/officeart/2005/8/layout/cycle4"/>
    <dgm:cxn modelId="{4D6493C1-583A-41A6-A903-BED52EA8F7C5}" type="presParOf" srcId="{52143897-419E-425B-B90A-645074E74091}" destId="{988D075A-C79E-4CA8-A025-9450A631FB21}" srcOrd="1" destOrd="0" presId="urn:microsoft.com/office/officeart/2005/8/layout/cycle4"/>
    <dgm:cxn modelId="{6FBF8769-6C67-415B-B404-FE718709E46E}" type="presParOf" srcId="{6DD188A7-128A-4A1D-919F-137108C633A8}" destId="{4861F423-C18D-4B62-82A7-CA9E539E5CDE}" srcOrd="3" destOrd="0" presId="urn:microsoft.com/office/officeart/2005/8/layout/cycle4"/>
    <dgm:cxn modelId="{9D8E777C-FFF6-4A19-8A4B-C86C564087F2}" type="presParOf" srcId="{4861F423-C18D-4B62-82A7-CA9E539E5CDE}" destId="{7689F027-2AEE-4B37-994A-9D6547C27B12}" srcOrd="0" destOrd="0" presId="urn:microsoft.com/office/officeart/2005/8/layout/cycle4"/>
    <dgm:cxn modelId="{F27CD583-90C8-48D4-88EF-D54E30B41782}" type="presParOf" srcId="{4861F423-C18D-4B62-82A7-CA9E539E5CDE}" destId="{DCC84503-9CD2-498A-8FAD-7E420063505D}" srcOrd="1" destOrd="0" presId="urn:microsoft.com/office/officeart/2005/8/layout/cycle4"/>
    <dgm:cxn modelId="{DA79E9ED-45D4-4248-A97D-90ACCCAFED4F}" type="presParOf" srcId="{6DD188A7-128A-4A1D-919F-137108C633A8}" destId="{2896044B-9664-4A12-9761-9175A12D4DA3}" srcOrd="4" destOrd="0" presId="urn:microsoft.com/office/officeart/2005/8/layout/cycle4"/>
    <dgm:cxn modelId="{DA08AD3B-6AD1-4F3F-A1EF-D3D9B1B17925}" type="presParOf" srcId="{F8947746-131D-4FE2-AE0A-699B6CF3ECB1}" destId="{DFB3C994-B9CF-4465-BD71-AA9D5380F1F0}" srcOrd="1" destOrd="0" presId="urn:microsoft.com/office/officeart/2005/8/layout/cycle4"/>
    <dgm:cxn modelId="{CC17F701-C35F-4730-9B66-539A3040D8DB}" type="presParOf" srcId="{DFB3C994-B9CF-4465-BD71-AA9D5380F1F0}" destId="{21239593-B064-41E3-8A55-E939E1986D90}" srcOrd="0" destOrd="0" presId="urn:microsoft.com/office/officeart/2005/8/layout/cycle4"/>
    <dgm:cxn modelId="{D277CA60-76FA-4D47-A285-3A7B68FA735E}" type="presParOf" srcId="{DFB3C994-B9CF-4465-BD71-AA9D5380F1F0}" destId="{1804DFF2-BF87-4CD8-AC23-843AC529FEAE}" srcOrd="1" destOrd="0" presId="urn:microsoft.com/office/officeart/2005/8/layout/cycle4"/>
    <dgm:cxn modelId="{A82FC00E-8F73-4A02-979B-EE44A5C194D6}" type="presParOf" srcId="{DFB3C994-B9CF-4465-BD71-AA9D5380F1F0}" destId="{D762C4C1-BF07-4F0C-9FA8-809120B7AAE3}" srcOrd="2" destOrd="0" presId="urn:microsoft.com/office/officeart/2005/8/layout/cycle4"/>
    <dgm:cxn modelId="{795FC5CC-CA20-4092-AD8B-2E9094EF4F0E}" type="presParOf" srcId="{DFB3C994-B9CF-4465-BD71-AA9D5380F1F0}" destId="{4344CBF4-5393-4EA3-8424-4F146783BC25}" srcOrd="3" destOrd="0" presId="urn:microsoft.com/office/officeart/2005/8/layout/cycle4"/>
    <dgm:cxn modelId="{6343D76C-7582-411E-9A60-B872A17DFFC9}" type="presParOf" srcId="{DFB3C994-B9CF-4465-BD71-AA9D5380F1F0}" destId="{BB5E1159-5661-468B-A52E-497D6BD61AC2}" srcOrd="4" destOrd="0" presId="urn:microsoft.com/office/officeart/2005/8/layout/cycle4"/>
    <dgm:cxn modelId="{91809046-B9C1-48B2-AB2F-02D01254C16E}" type="presParOf" srcId="{F8947746-131D-4FE2-AE0A-699B6CF3ECB1}" destId="{C6B2A839-DE3D-43BC-B010-FAEBD08915CE}" srcOrd="2" destOrd="0" presId="urn:microsoft.com/office/officeart/2005/8/layout/cycle4"/>
    <dgm:cxn modelId="{3FF626AE-4B48-42FC-A40F-AC41EAA0A0DC}" type="presParOf" srcId="{F8947746-131D-4FE2-AE0A-699B6CF3ECB1}" destId="{671878E3-C000-4771-BD91-CC5C6D9E9CB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DD98BD-B5A0-4490-8271-38E0734024F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8A7BB45D-A34E-4AE0-98B9-8A17C650F348}">
      <dgm:prSet phldrT="[Texte]" custT="1"/>
      <dgm:spPr/>
      <dgm:t>
        <a:bodyPr/>
        <a:lstStyle/>
        <a:p>
          <a:pPr algn="ctr"/>
          <a:r>
            <a:rPr lang="fr-FR" sz="2800" b="1" dirty="0"/>
            <a:t>Le tabagisme</a:t>
          </a:r>
        </a:p>
        <a:p>
          <a:pPr algn="l"/>
          <a:r>
            <a:rPr lang="fr-FR" sz="1800" dirty="0"/>
            <a:t>Contexte :  Préparation de la journée sans tabac</a:t>
          </a:r>
        </a:p>
      </dgm:t>
    </dgm:pt>
    <dgm:pt modelId="{D774C859-57DD-4DB8-AE64-B6A37E812EF2}" type="parTrans" cxnId="{23BA78B4-3B72-4311-B453-9043BC652602}">
      <dgm:prSet/>
      <dgm:spPr/>
      <dgm:t>
        <a:bodyPr/>
        <a:lstStyle/>
        <a:p>
          <a:endParaRPr lang="fr-FR"/>
        </a:p>
      </dgm:t>
    </dgm:pt>
    <dgm:pt modelId="{FA9EAA85-6555-472F-BBD0-8CF469A20177}" type="sibTrans" cxnId="{23BA78B4-3B72-4311-B453-9043BC652602}">
      <dgm:prSet/>
      <dgm:spPr/>
      <dgm:t>
        <a:bodyPr/>
        <a:lstStyle/>
        <a:p>
          <a:endParaRPr lang="fr-FR"/>
        </a:p>
      </dgm:t>
    </dgm:pt>
    <dgm:pt modelId="{247A4F74-907B-4B4F-AEA8-C1F2106A0449}">
      <dgm:prSet phldrT="[Texte]"/>
      <dgm:spPr/>
      <dgm:t>
        <a:bodyPr/>
        <a:lstStyle/>
        <a:p>
          <a:pPr>
            <a:buNone/>
          </a:pPr>
          <a:r>
            <a:rPr lang="fr-FR" dirty="0"/>
            <a:t>des groupes de 4 à 5 élèves</a:t>
          </a:r>
        </a:p>
      </dgm:t>
    </dgm:pt>
    <dgm:pt modelId="{9AF20B2D-9112-4823-BB38-D3D5411D39B6}" type="parTrans" cxnId="{017F3C18-E94F-49A4-BFA5-2C6F442A4DB7}">
      <dgm:prSet/>
      <dgm:spPr/>
      <dgm:t>
        <a:bodyPr/>
        <a:lstStyle/>
        <a:p>
          <a:endParaRPr lang="fr-FR"/>
        </a:p>
      </dgm:t>
    </dgm:pt>
    <dgm:pt modelId="{5AF63193-DC31-409B-9C9D-BE0D4F59A80B}" type="sibTrans" cxnId="{017F3C18-E94F-49A4-BFA5-2C6F442A4DB7}">
      <dgm:prSet/>
      <dgm:spPr/>
      <dgm:t>
        <a:bodyPr/>
        <a:lstStyle/>
        <a:p>
          <a:endParaRPr lang="fr-FR"/>
        </a:p>
      </dgm:t>
    </dgm:pt>
    <dgm:pt modelId="{AC50A8F2-4C47-40E7-B27E-3BBE8C2FA43D}">
      <dgm:prSet phldrT="[Texte]"/>
      <dgm:spPr/>
      <dgm:t>
        <a:bodyPr/>
        <a:lstStyle/>
        <a:p>
          <a:r>
            <a:rPr lang="fr-FR" dirty="0"/>
            <a:t>Substances irritantes</a:t>
          </a:r>
        </a:p>
      </dgm:t>
    </dgm:pt>
    <dgm:pt modelId="{2BB2582A-EAA1-4ED8-9EA7-E59CF458F425}" type="parTrans" cxnId="{28C715E7-D1AE-439B-A708-35455B77A961}">
      <dgm:prSet/>
      <dgm:spPr/>
      <dgm:t>
        <a:bodyPr/>
        <a:lstStyle/>
        <a:p>
          <a:endParaRPr lang="fr-FR"/>
        </a:p>
      </dgm:t>
    </dgm:pt>
    <dgm:pt modelId="{5D244AF8-85CD-4A2B-B970-CA2DE3CC44D8}" type="sibTrans" cxnId="{28C715E7-D1AE-439B-A708-35455B77A961}">
      <dgm:prSet/>
      <dgm:spPr/>
      <dgm:t>
        <a:bodyPr/>
        <a:lstStyle/>
        <a:p>
          <a:endParaRPr lang="fr-FR"/>
        </a:p>
      </dgm:t>
    </dgm:pt>
    <dgm:pt modelId="{7EA9C375-317D-40B4-9101-AC4A8D43BFFC}">
      <dgm:prSet phldrT="[Texte]"/>
      <dgm:spPr/>
      <dgm:t>
        <a:bodyPr/>
        <a:lstStyle/>
        <a:p>
          <a:r>
            <a:rPr lang="fr-FR" dirty="0"/>
            <a:t>Présentation orale réalisée par chaque groupe</a:t>
          </a:r>
        </a:p>
      </dgm:t>
    </dgm:pt>
    <dgm:pt modelId="{48E87825-F1CB-4CE9-B829-09363FE73A7E}" type="parTrans" cxnId="{0B84E409-38AD-40E5-BC73-B3F5E487F8A5}">
      <dgm:prSet/>
      <dgm:spPr/>
      <dgm:t>
        <a:bodyPr/>
        <a:lstStyle/>
        <a:p>
          <a:endParaRPr lang="fr-FR"/>
        </a:p>
      </dgm:t>
    </dgm:pt>
    <dgm:pt modelId="{6D6035B3-E11F-40E6-9169-18108A3D73A3}" type="sibTrans" cxnId="{0B84E409-38AD-40E5-BC73-B3F5E487F8A5}">
      <dgm:prSet/>
      <dgm:spPr/>
      <dgm:t>
        <a:bodyPr/>
        <a:lstStyle/>
        <a:p>
          <a:endParaRPr lang="fr-FR"/>
        </a:p>
      </dgm:t>
    </dgm:pt>
    <dgm:pt modelId="{CA08675F-B4D1-4AB2-9C0A-C448F16AF897}">
      <dgm:prSet phldrT="[Texte]"/>
      <dgm:spPr/>
      <dgm:t>
        <a:bodyPr/>
        <a:lstStyle/>
        <a:p>
          <a:r>
            <a:rPr lang="fr-FR" dirty="0"/>
            <a:t>Substances cancérigènes</a:t>
          </a:r>
        </a:p>
      </dgm:t>
    </dgm:pt>
    <dgm:pt modelId="{FDA5AE77-6C18-4A90-901F-D00B05084272}" type="parTrans" cxnId="{AFB40465-90EA-49AC-89FF-8DD1D337E3E2}">
      <dgm:prSet/>
      <dgm:spPr/>
      <dgm:t>
        <a:bodyPr/>
        <a:lstStyle/>
        <a:p>
          <a:endParaRPr lang="fr-FR"/>
        </a:p>
      </dgm:t>
    </dgm:pt>
    <dgm:pt modelId="{6F8C1ACF-5055-4BFE-8A8C-A1C9CACB2AD5}" type="sibTrans" cxnId="{AFB40465-90EA-49AC-89FF-8DD1D337E3E2}">
      <dgm:prSet/>
      <dgm:spPr/>
      <dgm:t>
        <a:bodyPr/>
        <a:lstStyle/>
        <a:p>
          <a:endParaRPr lang="fr-FR"/>
        </a:p>
      </dgm:t>
    </dgm:pt>
    <dgm:pt modelId="{28A91909-3C3C-4AA8-9D94-9AC29977E834}">
      <dgm:prSet phldrT="[Texte]"/>
      <dgm:spPr/>
      <dgm:t>
        <a:bodyPr/>
        <a:lstStyle/>
        <a:p>
          <a:r>
            <a:rPr lang="fr-FR" dirty="0"/>
            <a:t> Monoxyde de carbone</a:t>
          </a:r>
        </a:p>
      </dgm:t>
    </dgm:pt>
    <dgm:pt modelId="{168E94CC-3270-4393-9D82-54D724E734E5}" type="parTrans" cxnId="{E61D95D5-CE6E-44F7-B988-5AC2B748FC02}">
      <dgm:prSet/>
      <dgm:spPr/>
      <dgm:t>
        <a:bodyPr/>
        <a:lstStyle/>
        <a:p>
          <a:endParaRPr lang="fr-FR"/>
        </a:p>
      </dgm:t>
    </dgm:pt>
    <dgm:pt modelId="{91E8FFCA-3CE9-4B8E-80AF-027229C09E69}" type="sibTrans" cxnId="{E61D95D5-CE6E-44F7-B988-5AC2B748FC02}">
      <dgm:prSet/>
      <dgm:spPr/>
      <dgm:t>
        <a:bodyPr/>
        <a:lstStyle/>
        <a:p>
          <a:endParaRPr lang="fr-FR"/>
        </a:p>
      </dgm:t>
    </dgm:pt>
    <dgm:pt modelId="{F56D8725-9B2A-429B-9149-0BFC388B195E}">
      <dgm:prSet phldrT="[Texte]"/>
      <dgm:spPr/>
      <dgm:t>
        <a:bodyPr/>
        <a:lstStyle/>
        <a:p>
          <a:r>
            <a:rPr lang="fr-FR" dirty="0"/>
            <a:t>Nicotine</a:t>
          </a:r>
        </a:p>
      </dgm:t>
    </dgm:pt>
    <dgm:pt modelId="{F2411889-A01C-401B-9269-5089D0F78FAD}" type="parTrans" cxnId="{23C27087-08CE-4790-BD8D-7A5D06F09CB5}">
      <dgm:prSet/>
      <dgm:spPr/>
      <dgm:t>
        <a:bodyPr/>
        <a:lstStyle/>
        <a:p>
          <a:endParaRPr lang="fr-FR"/>
        </a:p>
      </dgm:t>
    </dgm:pt>
    <dgm:pt modelId="{E52D3E13-2588-414A-875D-A3A7B30EA321}" type="sibTrans" cxnId="{23C27087-08CE-4790-BD8D-7A5D06F09CB5}">
      <dgm:prSet/>
      <dgm:spPr/>
      <dgm:t>
        <a:bodyPr/>
        <a:lstStyle/>
        <a:p>
          <a:endParaRPr lang="fr-FR"/>
        </a:p>
      </dgm:t>
    </dgm:pt>
    <dgm:pt modelId="{84EF912B-7E6C-4D21-8245-A401647DA9DC}">
      <dgm:prSet phldrT="[Texte]"/>
      <dgm:spPr/>
      <dgm:t>
        <a:bodyPr/>
        <a:lstStyle/>
        <a:p>
          <a:r>
            <a:rPr lang="fr-FR" dirty="0"/>
            <a:t>   Réalisation d’une carte mentale à partir des notes prises</a:t>
          </a:r>
        </a:p>
      </dgm:t>
    </dgm:pt>
    <dgm:pt modelId="{E4961563-F459-4201-A274-12F7F7203E90}" type="parTrans" cxnId="{4787D427-7673-479D-BFC3-D8972800F23D}">
      <dgm:prSet/>
      <dgm:spPr/>
      <dgm:t>
        <a:bodyPr/>
        <a:lstStyle/>
        <a:p>
          <a:endParaRPr lang="fr-FR"/>
        </a:p>
      </dgm:t>
    </dgm:pt>
    <dgm:pt modelId="{1D774475-6F06-45BC-8802-887F159389C5}" type="sibTrans" cxnId="{4787D427-7673-479D-BFC3-D8972800F23D}">
      <dgm:prSet/>
      <dgm:spPr/>
      <dgm:t>
        <a:bodyPr/>
        <a:lstStyle/>
        <a:p>
          <a:endParaRPr lang="fr-FR"/>
        </a:p>
      </dgm:t>
    </dgm:pt>
    <dgm:pt modelId="{3D6F5F59-084A-43E8-95BE-5BC1EB9E0D9E}" type="pres">
      <dgm:prSet presAssocID="{C0DD98BD-B5A0-4490-8271-38E0734024FD}" presName="outerComposite" presStyleCnt="0">
        <dgm:presLayoutVars>
          <dgm:chMax val="5"/>
          <dgm:dir/>
          <dgm:resizeHandles val="exact"/>
        </dgm:presLayoutVars>
      </dgm:prSet>
      <dgm:spPr/>
    </dgm:pt>
    <dgm:pt modelId="{9093CD7F-0A36-4EDB-B9F2-A97C95A93D04}" type="pres">
      <dgm:prSet presAssocID="{C0DD98BD-B5A0-4490-8271-38E0734024FD}" presName="dummyMaxCanvas" presStyleCnt="0">
        <dgm:presLayoutVars/>
      </dgm:prSet>
      <dgm:spPr/>
    </dgm:pt>
    <dgm:pt modelId="{2688B7D4-A247-41A9-9FA3-4BD5C8793A6F}" type="pres">
      <dgm:prSet presAssocID="{C0DD98BD-B5A0-4490-8271-38E0734024FD}" presName="FourNodes_1" presStyleLbl="node1" presStyleIdx="0" presStyleCnt="4" custScaleY="62461" custLinFactNeighborX="1467" custLinFactNeighborY="68010">
        <dgm:presLayoutVars>
          <dgm:bulletEnabled val="1"/>
        </dgm:presLayoutVars>
      </dgm:prSet>
      <dgm:spPr/>
    </dgm:pt>
    <dgm:pt modelId="{F7209C0F-50DF-486B-8D44-C140DCED5257}" type="pres">
      <dgm:prSet presAssocID="{C0DD98BD-B5A0-4490-8271-38E0734024FD}" presName="FourNodes_2" presStyleLbl="node1" presStyleIdx="1" presStyleCnt="4" custLinFactNeighborX="2757" custLinFactNeighborY="42707">
        <dgm:presLayoutVars>
          <dgm:bulletEnabled val="1"/>
        </dgm:presLayoutVars>
      </dgm:prSet>
      <dgm:spPr/>
    </dgm:pt>
    <dgm:pt modelId="{984AFDAB-ED41-4B04-8AE7-464E50F13318}" type="pres">
      <dgm:prSet presAssocID="{C0DD98BD-B5A0-4490-8271-38E0734024FD}" presName="FourNodes_3" presStyleLbl="node1" presStyleIdx="2" presStyleCnt="4" custScaleY="38151" custLinFactNeighborX="-17" custLinFactNeighborY="38586">
        <dgm:presLayoutVars>
          <dgm:bulletEnabled val="1"/>
        </dgm:presLayoutVars>
      </dgm:prSet>
      <dgm:spPr/>
    </dgm:pt>
    <dgm:pt modelId="{466DC739-73CB-4951-A25B-F22D79E0DA54}" type="pres">
      <dgm:prSet presAssocID="{C0DD98BD-B5A0-4490-8271-38E0734024FD}" presName="FourNodes_4" presStyleLbl="node1" presStyleIdx="3" presStyleCnt="4" custScaleY="47433">
        <dgm:presLayoutVars>
          <dgm:bulletEnabled val="1"/>
        </dgm:presLayoutVars>
      </dgm:prSet>
      <dgm:spPr/>
    </dgm:pt>
    <dgm:pt modelId="{C475C343-808C-4010-B35C-505B7BB5D108}" type="pres">
      <dgm:prSet presAssocID="{C0DD98BD-B5A0-4490-8271-38E0734024FD}" presName="FourConn_1-2" presStyleLbl="fgAccFollowNode1" presStyleIdx="0" presStyleCnt="3" custLinFactNeighborX="-4571" custLinFactNeighborY="78305">
        <dgm:presLayoutVars>
          <dgm:bulletEnabled val="1"/>
        </dgm:presLayoutVars>
      </dgm:prSet>
      <dgm:spPr/>
    </dgm:pt>
    <dgm:pt modelId="{EE93DC28-52B4-4FBA-A5A3-1188D3E4FBD3}" type="pres">
      <dgm:prSet presAssocID="{C0DD98BD-B5A0-4490-8271-38E0734024FD}" presName="FourConn_2-3" presStyleLbl="fgAccFollowNode1" presStyleIdx="1" presStyleCnt="3" custScaleY="48387" custLinFactNeighborX="26655" custLinFactNeighborY="74249">
        <dgm:presLayoutVars>
          <dgm:bulletEnabled val="1"/>
        </dgm:presLayoutVars>
      </dgm:prSet>
      <dgm:spPr/>
    </dgm:pt>
    <dgm:pt modelId="{4475E2E3-437B-4901-9BC0-D86DD41E8E3F}" type="pres">
      <dgm:prSet presAssocID="{C0DD98BD-B5A0-4490-8271-38E0734024FD}" presName="FourConn_3-4" presStyleLbl="fgAccFollowNode1" presStyleIdx="2" presStyleCnt="3" custScaleY="53452" custLinFactNeighborX="-1004" custLinFactNeighborY="23057">
        <dgm:presLayoutVars>
          <dgm:bulletEnabled val="1"/>
        </dgm:presLayoutVars>
      </dgm:prSet>
      <dgm:spPr/>
    </dgm:pt>
    <dgm:pt modelId="{B858CE3B-80D6-4327-9A52-B322E3F59D06}" type="pres">
      <dgm:prSet presAssocID="{C0DD98BD-B5A0-4490-8271-38E0734024FD}" presName="FourNodes_1_text" presStyleLbl="node1" presStyleIdx="3" presStyleCnt="4">
        <dgm:presLayoutVars>
          <dgm:bulletEnabled val="1"/>
        </dgm:presLayoutVars>
      </dgm:prSet>
      <dgm:spPr/>
    </dgm:pt>
    <dgm:pt modelId="{D10942A7-CE77-4D17-80D6-00270EAE644F}" type="pres">
      <dgm:prSet presAssocID="{C0DD98BD-B5A0-4490-8271-38E0734024FD}" presName="FourNodes_2_text" presStyleLbl="node1" presStyleIdx="3" presStyleCnt="4">
        <dgm:presLayoutVars>
          <dgm:bulletEnabled val="1"/>
        </dgm:presLayoutVars>
      </dgm:prSet>
      <dgm:spPr/>
    </dgm:pt>
    <dgm:pt modelId="{7462DF34-4DC5-4499-8310-723FD33F7FF1}" type="pres">
      <dgm:prSet presAssocID="{C0DD98BD-B5A0-4490-8271-38E0734024FD}" presName="FourNodes_3_text" presStyleLbl="node1" presStyleIdx="3" presStyleCnt="4">
        <dgm:presLayoutVars>
          <dgm:bulletEnabled val="1"/>
        </dgm:presLayoutVars>
      </dgm:prSet>
      <dgm:spPr/>
    </dgm:pt>
    <dgm:pt modelId="{04284B5C-04E5-4E87-A5B9-7E1900D3EBDC}" type="pres">
      <dgm:prSet presAssocID="{C0DD98BD-B5A0-4490-8271-38E0734024FD}" presName="FourNodes_4_text" presStyleLbl="node1" presStyleIdx="3" presStyleCnt="4">
        <dgm:presLayoutVars>
          <dgm:bulletEnabled val="1"/>
        </dgm:presLayoutVars>
      </dgm:prSet>
      <dgm:spPr/>
    </dgm:pt>
  </dgm:ptLst>
  <dgm:cxnLst>
    <dgm:cxn modelId="{0B84E409-38AD-40E5-BC73-B3F5E487F8A5}" srcId="{C0DD98BD-B5A0-4490-8271-38E0734024FD}" destId="{7EA9C375-317D-40B4-9101-AC4A8D43BFFC}" srcOrd="2" destOrd="0" parTransId="{48E87825-F1CB-4CE9-B829-09363FE73A7E}" sibTransId="{6D6035B3-E11F-40E6-9169-18108A3D73A3}"/>
    <dgm:cxn modelId="{0A77C40E-D70E-46E5-AB75-481E6355373F}" type="presOf" srcId="{F56D8725-9B2A-429B-9149-0BFC388B195E}" destId="{F7209C0F-50DF-486B-8D44-C140DCED5257}" srcOrd="0" destOrd="4" presId="urn:microsoft.com/office/officeart/2005/8/layout/vProcess5"/>
    <dgm:cxn modelId="{F6A65A14-A067-4880-8915-E462AE163E57}" type="presOf" srcId="{247A4F74-907B-4B4F-AEA8-C1F2106A0449}" destId="{F7209C0F-50DF-486B-8D44-C140DCED5257}" srcOrd="0" destOrd="0" presId="urn:microsoft.com/office/officeart/2005/8/layout/vProcess5"/>
    <dgm:cxn modelId="{017F3C18-E94F-49A4-BFA5-2C6F442A4DB7}" srcId="{C0DD98BD-B5A0-4490-8271-38E0734024FD}" destId="{247A4F74-907B-4B4F-AEA8-C1F2106A0449}" srcOrd="1" destOrd="0" parTransId="{9AF20B2D-9112-4823-BB38-D3D5411D39B6}" sibTransId="{5AF63193-DC31-409B-9C9D-BE0D4F59A80B}"/>
    <dgm:cxn modelId="{4787D427-7673-479D-BFC3-D8972800F23D}" srcId="{C0DD98BD-B5A0-4490-8271-38E0734024FD}" destId="{84EF912B-7E6C-4D21-8245-A401647DA9DC}" srcOrd="3" destOrd="0" parTransId="{E4961563-F459-4201-A274-12F7F7203E90}" sibTransId="{1D774475-6F06-45BC-8802-887F159389C5}"/>
    <dgm:cxn modelId="{D19DCF2A-27C9-4CCE-BB6C-7E00E653FD01}" type="presOf" srcId="{AC50A8F2-4C47-40E7-B27E-3BBE8C2FA43D}" destId="{D10942A7-CE77-4D17-80D6-00270EAE644F}" srcOrd="1" destOrd="1" presId="urn:microsoft.com/office/officeart/2005/8/layout/vProcess5"/>
    <dgm:cxn modelId="{98926531-2E0E-41BD-984A-807DF625D4EC}" type="presOf" srcId="{247A4F74-907B-4B4F-AEA8-C1F2106A0449}" destId="{D10942A7-CE77-4D17-80D6-00270EAE644F}" srcOrd="1" destOrd="0" presId="urn:microsoft.com/office/officeart/2005/8/layout/vProcess5"/>
    <dgm:cxn modelId="{C6E34035-5B14-43B1-85E7-97E30318A085}" type="presOf" srcId="{CA08675F-B4D1-4AB2-9C0A-C448F16AF897}" destId="{F7209C0F-50DF-486B-8D44-C140DCED5257}" srcOrd="0" destOrd="2" presId="urn:microsoft.com/office/officeart/2005/8/layout/vProcess5"/>
    <dgm:cxn modelId="{B92F5339-4CCE-483C-BFD6-CF8445BF34F8}" type="presOf" srcId="{84EF912B-7E6C-4D21-8245-A401647DA9DC}" destId="{466DC739-73CB-4951-A25B-F22D79E0DA54}" srcOrd="0" destOrd="0" presId="urn:microsoft.com/office/officeart/2005/8/layout/vProcess5"/>
    <dgm:cxn modelId="{E0602C40-AA7B-463D-923E-E699AB10878D}" type="presOf" srcId="{8A7BB45D-A34E-4AE0-98B9-8A17C650F348}" destId="{B858CE3B-80D6-4327-9A52-B322E3F59D06}" srcOrd="1" destOrd="0" presId="urn:microsoft.com/office/officeart/2005/8/layout/vProcess5"/>
    <dgm:cxn modelId="{AFB40465-90EA-49AC-89FF-8DD1D337E3E2}" srcId="{247A4F74-907B-4B4F-AEA8-C1F2106A0449}" destId="{CA08675F-B4D1-4AB2-9C0A-C448F16AF897}" srcOrd="1" destOrd="0" parTransId="{FDA5AE77-6C18-4A90-901F-D00B05084272}" sibTransId="{6F8C1ACF-5055-4BFE-8A8C-A1C9CACB2AD5}"/>
    <dgm:cxn modelId="{A71C964E-3409-48C5-B9D9-742A279F9931}" type="presOf" srcId="{8A7BB45D-A34E-4AE0-98B9-8A17C650F348}" destId="{2688B7D4-A247-41A9-9FA3-4BD5C8793A6F}" srcOrd="0" destOrd="0" presId="urn:microsoft.com/office/officeart/2005/8/layout/vProcess5"/>
    <dgm:cxn modelId="{12F7F676-FD20-49A3-A614-8A2808C7E710}" type="presOf" srcId="{7EA9C375-317D-40B4-9101-AC4A8D43BFFC}" destId="{7462DF34-4DC5-4499-8310-723FD33F7FF1}" srcOrd="1" destOrd="0" presId="urn:microsoft.com/office/officeart/2005/8/layout/vProcess5"/>
    <dgm:cxn modelId="{0A8C8A78-E2C4-4DB5-B07F-8B170478C0CB}" type="presOf" srcId="{28A91909-3C3C-4AA8-9D94-9AC29977E834}" destId="{F7209C0F-50DF-486B-8D44-C140DCED5257}" srcOrd="0" destOrd="3" presId="urn:microsoft.com/office/officeart/2005/8/layout/vProcess5"/>
    <dgm:cxn modelId="{2BDC4C80-F9CB-40D6-B2C7-9000469BB89B}" type="presOf" srcId="{C0DD98BD-B5A0-4490-8271-38E0734024FD}" destId="{3D6F5F59-084A-43E8-95BE-5BC1EB9E0D9E}" srcOrd="0" destOrd="0" presId="urn:microsoft.com/office/officeart/2005/8/layout/vProcess5"/>
    <dgm:cxn modelId="{23C27087-08CE-4790-BD8D-7A5D06F09CB5}" srcId="{247A4F74-907B-4B4F-AEA8-C1F2106A0449}" destId="{F56D8725-9B2A-429B-9149-0BFC388B195E}" srcOrd="3" destOrd="0" parTransId="{F2411889-A01C-401B-9269-5089D0F78FAD}" sibTransId="{E52D3E13-2588-414A-875D-A3A7B30EA321}"/>
    <dgm:cxn modelId="{A00DA3A8-2EE7-4DFA-8336-0747B4F752BA}" type="presOf" srcId="{84EF912B-7E6C-4D21-8245-A401647DA9DC}" destId="{04284B5C-04E5-4E87-A5B9-7E1900D3EBDC}" srcOrd="1" destOrd="0" presId="urn:microsoft.com/office/officeart/2005/8/layout/vProcess5"/>
    <dgm:cxn modelId="{F0BE77B1-736F-4514-A07A-BB265E17B3AA}" type="presOf" srcId="{5AF63193-DC31-409B-9C9D-BE0D4F59A80B}" destId="{EE93DC28-52B4-4FBA-A5A3-1188D3E4FBD3}" srcOrd="0" destOrd="0" presId="urn:microsoft.com/office/officeart/2005/8/layout/vProcess5"/>
    <dgm:cxn modelId="{23BA78B4-3B72-4311-B453-9043BC652602}" srcId="{C0DD98BD-B5A0-4490-8271-38E0734024FD}" destId="{8A7BB45D-A34E-4AE0-98B9-8A17C650F348}" srcOrd="0" destOrd="0" parTransId="{D774C859-57DD-4DB8-AE64-B6A37E812EF2}" sibTransId="{FA9EAA85-6555-472F-BBD0-8CF469A20177}"/>
    <dgm:cxn modelId="{5C9F45BE-7090-4147-A49D-5E91B7057260}" type="presOf" srcId="{6D6035B3-E11F-40E6-9169-18108A3D73A3}" destId="{4475E2E3-437B-4901-9BC0-D86DD41E8E3F}" srcOrd="0" destOrd="0" presId="urn:microsoft.com/office/officeart/2005/8/layout/vProcess5"/>
    <dgm:cxn modelId="{C3FDFCC2-7C67-40E1-BBB3-95D4C1EC5EBF}" type="presOf" srcId="{AC50A8F2-4C47-40E7-B27E-3BBE8C2FA43D}" destId="{F7209C0F-50DF-486B-8D44-C140DCED5257}" srcOrd="0" destOrd="1" presId="urn:microsoft.com/office/officeart/2005/8/layout/vProcess5"/>
    <dgm:cxn modelId="{AEA817C5-99F8-4291-8922-03BE820433E1}" type="presOf" srcId="{28A91909-3C3C-4AA8-9D94-9AC29977E834}" destId="{D10942A7-CE77-4D17-80D6-00270EAE644F}" srcOrd="1" destOrd="3" presId="urn:microsoft.com/office/officeart/2005/8/layout/vProcess5"/>
    <dgm:cxn modelId="{B7C507D5-7F37-4720-B9A4-E2E4D426E857}" type="presOf" srcId="{7EA9C375-317D-40B4-9101-AC4A8D43BFFC}" destId="{984AFDAB-ED41-4B04-8AE7-464E50F13318}" srcOrd="0" destOrd="0" presId="urn:microsoft.com/office/officeart/2005/8/layout/vProcess5"/>
    <dgm:cxn modelId="{E61D95D5-CE6E-44F7-B988-5AC2B748FC02}" srcId="{247A4F74-907B-4B4F-AEA8-C1F2106A0449}" destId="{28A91909-3C3C-4AA8-9D94-9AC29977E834}" srcOrd="2" destOrd="0" parTransId="{168E94CC-3270-4393-9D82-54D724E734E5}" sibTransId="{91E8FFCA-3CE9-4B8E-80AF-027229C09E69}"/>
    <dgm:cxn modelId="{D904ECDC-B810-4AA2-9D29-D2F3EA3A326B}" type="presOf" srcId="{F56D8725-9B2A-429B-9149-0BFC388B195E}" destId="{D10942A7-CE77-4D17-80D6-00270EAE644F}" srcOrd="1" destOrd="4" presId="urn:microsoft.com/office/officeart/2005/8/layout/vProcess5"/>
    <dgm:cxn modelId="{28C715E7-D1AE-439B-A708-35455B77A961}" srcId="{247A4F74-907B-4B4F-AEA8-C1F2106A0449}" destId="{AC50A8F2-4C47-40E7-B27E-3BBE8C2FA43D}" srcOrd="0" destOrd="0" parTransId="{2BB2582A-EAA1-4ED8-9EA7-E59CF458F425}" sibTransId="{5D244AF8-85CD-4A2B-B970-CA2DE3CC44D8}"/>
    <dgm:cxn modelId="{3DCC7DEF-F95A-4C06-87B8-826C578EF6B0}" type="presOf" srcId="{CA08675F-B4D1-4AB2-9C0A-C448F16AF897}" destId="{D10942A7-CE77-4D17-80D6-00270EAE644F}" srcOrd="1" destOrd="2" presId="urn:microsoft.com/office/officeart/2005/8/layout/vProcess5"/>
    <dgm:cxn modelId="{1B4E9AF7-7BAC-431F-BC8D-502776FFA40D}" type="presOf" srcId="{FA9EAA85-6555-472F-BBD0-8CF469A20177}" destId="{C475C343-808C-4010-B35C-505B7BB5D108}" srcOrd="0" destOrd="0" presId="urn:microsoft.com/office/officeart/2005/8/layout/vProcess5"/>
    <dgm:cxn modelId="{C8CD53B4-CF98-4C39-8F2F-CB97686C5AFB}" type="presParOf" srcId="{3D6F5F59-084A-43E8-95BE-5BC1EB9E0D9E}" destId="{9093CD7F-0A36-4EDB-B9F2-A97C95A93D04}" srcOrd="0" destOrd="0" presId="urn:microsoft.com/office/officeart/2005/8/layout/vProcess5"/>
    <dgm:cxn modelId="{48456115-F399-4D39-95B6-A0AE4042A438}" type="presParOf" srcId="{3D6F5F59-084A-43E8-95BE-5BC1EB9E0D9E}" destId="{2688B7D4-A247-41A9-9FA3-4BD5C8793A6F}" srcOrd="1" destOrd="0" presId="urn:microsoft.com/office/officeart/2005/8/layout/vProcess5"/>
    <dgm:cxn modelId="{734A24BC-A48E-47D2-B117-6EE86405ACD2}" type="presParOf" srcId="{3D6F5F59-084A-43E8-95BE-5BC1EB9E0D9E}" destId="{F7209C0F-50DF-486B-8D44-C140DCED5257}" srcOrd="2" destOrd="0" presId="urn:microsoft.com/office/officeart/2005/8/layout/vProcess5"/>
    <dgm:cxn modelId="{0865E14D-921A-4E3B-992B-9655B9838F21}" type="presParOf" srcId="{3D6F5F59-084A-43E8-95BE-5BC1EB9E0D9E}" destId="{984AFDAB-ED41-4B04-8AE7-464E50F13318}" srcOrd="3" destOrd="0" presId="urn:microsoft.com/office/officeart/2005/8/layout/vProcess5"/>
    <dgm:cxn modelId="{CF536E45-F7C1-4245-ACEB-1293E0E4C1B1}" type="presParOf" srcId="{3D6F5F59-084A-43E8-95BE-5BC1EB9E0D9E}" destId="{466DC739-73CB-4951-A25B-F22D79E0DA54}" srcOrd="4" destOrd="0" presId="urn:microsoft.com/office/officeart/2005/8/layout/vProcess5"/>
    <dgm:cxn modelId="{DDD1EFA1-FF8B-4EF7-9FF5-FD2CA3AD078E}" type="presParOf" srcId="{3D6F5F59-084A-43E8-95BE-5BC1EB9E0D9E}" destId="{C475C343-808C-4010-B35C-505B7BB5D108}" srcOrd="5" destOrd="0" presId="urn:microsoft.com/office/officeart/2005/8/layout/vProcess5"/>
    <dgm:cxn modelId="{904B6311-9DA4-41D3-93C3-8142336BFDE2}" type="presParOf" srcId="{3D6F5F59-084A-43E8-95BE-5BC1EB9E0D9E}" destId="{EE93DC28-52B4-4FBA-A5A3-1188D3E4FBD3}" srcOrd="6" destOrd="0" presId="urn:microsoft.com/office/officeart/2005/8/layout/vProcess5"/>
    <dgm:cxn modelId="{CC5CD90D-C30B-4F02-98E1-44EDCE31162A}" type="presParOf" srcId="{3D6F5F59-084A-43E8-95BE-5BC1EB9E0D9E}" destId="{4475E2E3-437B-4901-9BC0-D86DD41E8E3F}" srcOrd="7" destOrd="0" presId="urn:microsoft.com/office/officeart/2005/8/layout/vProcess5"/>
    <dgm:cxn modelId="{EFA5CD2B-5BDC-4599-BEA9-A83D2E500366}" type="presParOf" srcId="{3D6F5F59-084A-43E8-95BE-5BC1EB9E0D9E}" destId="{B858CE3B-80D6-4327-9A52-B322E3F59D06}" srcOrd="8" destOrd="0" presId="urn:microsoft.com/office/officeart/2005/8/layout/vProcess5"/>
    <dgm:cxn modelId="{40B219F4-BA43-499C-88E6-513551B205C7}" type="presParOf" srcId="{3D6F5F59-084A-43E8-95BE-5BC1EB9E0D9E}" destId="{D10942A7-CE77-4D17-80D6-00270EAE644F}" srcOrd="9" destOrd="0" presId="urn:microsoft.com/office/officeart/2005/8/layout/vProcess5"/>
    <dgm:cxn modelId="{BAE8422D-CFBF-4434-A26C-A245E13D9B7C}" type="presParOf" srcId="{3D6F5F59-084A-43E8-95BE-5BC1EB9E0D9E}" destId="{7462DF34-4DC5-4499-8310-723FD33F7FF1}" srcOrd="10" destOrd="0" presId="urn:microsoft.com/office/officeart/2005/8/layout/vProcess5"/>
    <dgm:cxn modelId="{54714B88-EF27-41E9-B0D4-2C0993C04E50}" type="presParOf" srcId="{3D6F5F59-084A-43E8-95BE-5BC1EB9E0D9E}" destId="{04284B5C-04E5-4E87-A5B9-7E1900D3EBD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2B20F-0F6A-4CC1-BA39-982E2087B5D9}">
      <dsp:nvSpPr>
        <dsp:cNvPr id="0" name=""/>
        <dsp:cNvSpPr/>
      </dsp:nvSpPr>
      <dsp:spPr>
        <a:xfrm rot="5400000">
          <a:off x="-236795" y="238852"/>
          <a:ext cx="1578634" cy="1105044"/>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fr-FR" sz="3100" kern="1200" dirty="0"/>
        </a:p>
      </dsp:txBody>
      <dsp:txXfrm rot="-5400000">
        <a:off x="0" y="554579"/>
        <a:ext cx="1105044" cy="473590"/>
      </dsp:txXfrm>
    </dsp:sp>
    <dsp:sp modelId="{A6FE340C-FBE7-4029-8C55-EAA19D639A00}">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fr-FR" sz="2300" b="1" kern="1200" dirty="0"/>
            <a:t>Décret n°2021-983 du 27 juillet 2021 </a:t>
          </a:r>
          <a:r>
            <a:rPr lang="fr-FR" sz="2300" kern="1200" dirty="0"/>
            <a:t>modifiant les dispositions du code de l’éducation relatives au baccalauréat général et technologique</a:t>
          </a:r>
        </a:p>
      </dsp:txBody>
      <dsp:txXfrm rot="-5400000">
        <a:off x="1105044" y="52149"/>
        <a:ext cx="9360464" cy="925930"/>
      </dsp:txXfrm>
    </dsp:sp>
    <dsp:sp modelId="{01FCCA48-3A9B-4760-89C9-BE2A04AE0693}">
      <dsp:nvSpPr>
        <dsp:cNvPr id="0" name=""/>
        <dsp:cNvSpPr/>
      </dsp:nvSpPr>
      <dsp:spPr>
        <a:xfrm rot="5400000">
          <a:off x="-236795" y="1623146"/>
          <a:ext cx="1578634" cy="1105044"/>
        </a:xfrm>
        <a:prstGeom prst="chevron">
          <a:avLst/>
        </a:prstGeom>
        <a:solidFill>
          <a:schemeClr val="accent1">
            <a:shade val="80000"/>
            <a:hueOff val="174641"/>
            <a:satOff val="-3128"/>
            <a:lumOff val="13293"/>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fr-FR" sz="3100" kern="1200" dirty="0"/>
        </a:p>
      </dsp:txBody>
      <dsp:txXfrm rot="-5400000">
        <a:off x="0" y="1938873"/>
        <a:ext cx="1105044" cy="473590"/>
      </dsp:txXfrm>
    </dsp:sp>
    <dsp:sp modelId="{F1CFC826-5934-4B3E-AE6A-AC6B68BFACDE}">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fr-FR" sz="2300" b="1" kern="1200" dirty="0"/>
            <a:t>Arrêté du 27 juillet 2021 </a:t>
          </a:r>
          <a:r>
            <a:rPr lang="fr-FR" sz="2300" kern="1200" dirty="0"/>
            <a:t>portant adaptations des modalités d’organisation du baccalauréat général et technologique à compter de la session 2022</a:t>
          </a:r>
        </a:p>
      </dsp:txBody>
      <dsp:txXfrm rot="-5400000">
        <a:off x="1105044" y="1436443"/>
        <a:ext cx="9360464" cy="925930"/>
      </dsp:txXfrm>
    </dsp:sp>
    <dsp:sp modelId="{36A9EE92-4DA9-46EE-BD38-ED49714BEAF6}">
      <dsp:nvSpPr>
        <dsp:cNvPr id="0" name=""/>
        <dsp:cNvSpPr/>
      </dsp:nvSpPr>
      <dsp:spPr>
        <a:xfrm rot="5400000">
          <a:off x="-236795" y="3007440"/>
          <a:ext cx="1578634" cy="1105044"/>
        </a:xfrm>
        <a:prstGeom prst="chevron">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fr-FR" sz="3100" kern="1200" dirty="0"/>
        </a:p>
      </dsp:txBody>
      <dsp:txXfrm rot="-5400000">
        <a:off x="0" y="3323167"/>
        <a:ext cx="1105044" cy="473590"/>
      </dsp:txXfrm>
    </dsp:sp>
    <dsp:sp modelId="{735E8B2B-FFB0-494D-AFF1-650E4C41D591}">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fr-FR" sz="2300" b="1" kern="1200" dirty="0"/>
            <a:t>Note de service du 28 juillet 2021 </a:t>
          </a:r>
          <a:r>
            <a:rPr lang="fr-FR" sz="2300" kern="1200" dirty="0"/>
            <a:t>sur les modalités d’évaluation des candidats à compter de la session 2022</a:t>
          </a:r>
        </a:p>
      </dsp:txBody>
      <dsp:txXfrm rot="-5400000">
        <a:off x="1105044" y="2820736"/>
        <a:ext cx="9360464" cy="925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C6883-793B-42F0-A9A9-D470FBEB6DEA}">
      <dsp:nvSpPr>
        <dsp:cNvPr id="0" name=""/>
        <dsp:cNvSpPr/>
      </dsp:nvSpPr>
      <dsp:spPr>
        <a:xfrm>
          <a:off x="5347360" y="2235060"/>
          <a:ext cx="5450531" cy="27040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fr-FR" sz="2000" kern="1200" dirty="0">
              <a:solidFill>
                <a:srgbClr val="00B050"/>
              </a:solidFill>
            </a:rPr>
            <a:t>   Ne pas réduire le projet           d'évaluation à une dimension comptable</a:t>
          </a:r>
        </a:p>
        <a:p>
          <a:pPr marL="228600" lvl="1" indent="-228600" algn="l" defTabSz="889000">
            <a:lnSpc>
              <a:spcPct val="90000"/>
            </a:lnSpc>
            <a:spcBef>
              <a:spcPct val="0"/>
            </a:spcBef>
            <a:spcAft>
              <a:spcPct val="15000"/>
            </a:spcAft>
            <a:buChar char="•"/>
          </a:pPr>
          <a:r>
            <a:rPr lang="fr-FR" sz="2000" kern="1200" dirty="0">
              <a:solidFill>
                <a:srgbClr val="00B050"/>
              </a:solidFill>
            </a:rPr>
            <a:t>Progressivité </a:t>
          </a:r>
        </a:p>
        <a:p>
          <a:pPr marL="228600" lvl="1" indent="-228600" algn="l" defTabSz="889000">
            <a:lnSpc>
              <a:spcPct val="90000"/>
            </a:lnSpc>
            <a:spcBef>
              <a:spcPct val="0"/>
            </a:spcBef>
            <a:spcAft>
              <a:spcPct val="15000"/>
            </a:spcAft>
            <a:buChar char="•"/>
          </a:pPr>
          <a:r>
            <a:rPr lang="fr-FR" sz="2000" kern="1200" dirty="0">
              <a:solidFill>
                <a:srgbClr val="00B050"/>
              </a:solidFill>
            </a:rPr>
            <a:t>Situations d’évaluation diversifiées</a:t>
          </a:r>
        </a:p>
      </dsp:txBody>
      <dsp:txXfrm>
        <a:off x="7041918" y="2970466"/>
        <a:ext cx="3696574" cy="1909221"/>
      </dsp:txXfrm>
    </dsp:sp>
    <dsp:sp modelId="{7689F027-2AEE-4B37-994A-9D6547C27B12}">
      <dsp:nvSpPr>
        <dsp:cNvPr id="0" name=""/>
        <dsp:cNvSpPr/>
      </dsp:nvSpPr>
      <dsp:spPr>
        <a:xfrm>
          <a:off x="0" y="2645612"/>
          <a:ext cx="5102290" cy="19439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fr-FR" sz="2000" kern="1200" dirty="0">
              <a:solidFill>
                <a:srgbClr val="00B050"/>
              </a:solidFill>
            </a:rPr>
            <a:t>Communication de la        démarche d’évaluation</a:t>
          </a:r>
        </a:p>
        <a:p>
          <a:pPr marL="228600" lvl="1" indent="-228600" algn="l" defTabSz="889000">
            <a:lnSpc>
              <a:spcPct val="90000"/>
            </a:lnSpc>
            <a:spcBef>
              <a:spcPct val="0"/>
            </a:spcBef>
            <a:spcAft>
              <a:spcPct val="15000"/>
            </a:spcAft>
            <a:buChar char="•"/>
          </a:pPr>
          <a:r>
            <a:rPr lang="fr-FR" sz="2000" kern="1200" dirty="0">
              <a:solidFill>
                <a:srgbClr val="00B050"/>
              </a:solidFill>
            </a:rPr>
            <a:t>Rappel des objectifs propres à chaque type d’évaluation</a:t>
          </a:r>
        </a:p>
      </dsp:txBody>
      <dsp:txXfrm>
        <a:off x="42703" y="3174307"/>
        <a:ext cx="3486197" cy="1372569"/>
      </dsp:txXfrm>
    </dsp:sp>
    <dsp:sp modelId="{F0524083-93D5-42B6-9787-DCEC9067C69D}">
      <dsp:nvSpPr>
        <dsp:cNvPr id="0" name=""/>
        <dsp:cNvSpPr/>
      </dsp:nvSpPr>
      <dsp:spPr>
        <a:xfrm>
          <a:off x="5133635" y="-25834"/>
          <a:ext cx="5664256" cy="15284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fr-FR" sz="2000" kern="1200" dirty="0">
              <a:solidFill>
                <a:srgbClr val="00B050"/>
              </a:solidFill>
            </a:rPr>
            <a:t>La clarification permettra la transparence et contribue sereinement au parcours de                    chaque lycéen.</a:t>
          </a:r>
        </a:p>
        <a:p>
          <a:pPr marL="228600" lvl="1" indent="-228600" algn="l" defTabSz="889000">
            <a:lnSpc>
              <a:spcPct val="90000"/>
            </a:lnSpc>
            <a:spcBef>
              <a:spcPct val="0"/>
            </a:spcBef>
            <a:spcAft>
              <a:spcPct val="15000"/>
            </a:spcAft>
            <a:buChar char="•"/>
          </a:pPr>
          <a:endParaRPr lang="fr-FR" sz="2000" kern="1200" dirty="0">
            <a:solidFill>
              <a:srgbClr val="00B050"/>
            </a:solidFill>
          </a:endParaRPr>
        </a:p>
      </dsp:txBody>
      <dsp:txXfrm>
        <a:off x="6866487" y="7741"/>
        <a:ext cx="3897829" cy="1079174"/>
      </dsp:txXfrm>
    </dsp:sp>
    <dsp:sp modelId="{A6E964FD-22EF-4BC3-B5E7-7CFC69FFB303}">
      <dsp:nvSpPr>
        <dsp:cNvPr id="0" name=""/>
        <dsp:cNvSpPr/>
      </dsp:nvSpPr>
      <dsp:spPr>
        <a:xfrm>
          <a:off x="0" y="-25834"/>
          <a:ext cx="5548451" cy="15284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fr-FR" sz="2000" kern="1200" dirty="0">
              <a:solidFill>
                <a:srgbClr val="00B050"/>
              </a:solidFill>
            </a:rPr>
            <a:t>Évaluation équitable et juste</a:t>
          </a:r>
        </a:p>
        <a:p>
          <a:pPr marL="228600" lvl="1" indent="-228600" algn="l" defTabSz="889000">
            <a:lnSpc>
              <a:spcPct val="90000"/>
            </a:lnSpc>
            <a:spcBef>
              <a:spcPct val="0"/>
            </a:spcBef>
            <a:spcAft>
              <a:spcPct val="15000"/>
            </a:spcAft>
            <a:buChar char="•"/>
          </a:pPr>
          <a:r>
            <a:rPr lang="fr-FR" sz="2000" kern="1200" dirty="0">
              <a:solidFill>
                <a:srgbClr val="00B050"/>
              </a:solidFill>
            </a:rPr>
            <a:t>Liée aux compétences du LSL, références principales à croiser avec les attendus de fin de cycle</a:t>
          </a:r>
        </a:p>
      </dsp:txBody>
      <dsp:txXfrm>
        <a:off x="33575" y="7741"/>
        <a:ext cx="3816766" cy="1079174"/>
      </dsp:txXfrm>
    </dsp:sp>
    <dsp:sp modelId="{21239593-B064-41E3-8A55-E939E1986D90}">
      <dsp:nvSpPr>
        <dsp:cNvPr id="0" name=""/>
        <dsp:cNvSpPr/>
      </dsp:nvSpPr>
      <dsp:spPr>
        <a:xfrm>
          <a:off x="3283022" y="420395"/>
          <a:ext cx="2068159" cy="2068159"/>
        </a:xfrm>
        <a:prstGeom prst="pieWedg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latin typeface="Calibri" panose="020F0502020204030204"/>
              <a:ea typeface="+mn-ea"/>
              <a:cs typeface="+mn-cs"/>
            </a:rPr>
            <a:t>Viser l’égalité de traitement des élèves</a:t>
          </a:r>
        </a:p>
      </dsp:txBody>
      <dsp:txXfrm>
        <a:off x="3888772" y="1026145"/>
        <a:ext cx="1462409" cy="1462409"/>
      </dsp:txXfrm>
    </dsp:sp>
    <dsp:sp modelId="{1804DFF2-BF87-4CD8-AC23-843AC529FEAE}">
      <dsp:nvSpPr>
        <dsp:cNvPr id="0" name=""/>
        <dsp:cNvSpPr/>
      </dsp:nvSpPr>
      <dsp:spPr>
        <a:xfrm rot="5400000">
          <a:off x="5446709" y="420395"/>
          <a:ext cx="2068159" cy="2068159"/>
        </a:xfrm>
        <a:prstGeom prst="pieWedge">
          <a:avLst/>
        </a:prstGeom>
        <a:solidFill>
          <a:srgbClr val="FFC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600" kern="1200" dirty="0">
              <a:solidFill>
                <a:schemeClr val="tx1"/>
              </a:solidFill>
              <a:latin typeface="Calibri" panose="020F0502020204030204"/>
              <a:ea typeface="+mn-ea"/>
              <a:cs typeface="+mn-cs"/>
            </a:rPr>
            <a:t>Clarifier le processus</a:t>
          </a:r>
        </a:p>
      </dsp:txBody>
      <dsp:txXfrm rot="-5400000">
        <a:off x="5446709" y="1026145"/>
        <a:ext cx="1462409" cy="1462409"/>
      </dsp:txXfrm>
    </dsp:sp>
    <dsp:sp modelId="{D762C4C1-BF07-4F0C-9FA8-809120B7AAE3}">
      <dsp:nvSpPr>
        <dsp:cNvPr id="0" name=""/>
        <dsp:cNvSpPr/>
      </dsp:nvSpPr>
      <dsp:spPr>
        <a:xfrm rot="10800000">
          <a:off x="5446709" y="2584082"/>
          <a:ext cx="2068159" cy="2068159"/>
        </a:xfrm>
        <a:prstGeom prst="pieWedge">
          <a:avLst/>
        </a:prstGeom>
        <a:solidFill>
          <a:srgbClr val="FFC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Donner du sens</a:t>
          </a:r>
        </a:p>
      </dsp:txBody>
      <dsp:txXfrm rot="10800000">
        <a:off x="5446709" y="2584082"/>
        <a:ext cx="1462409" cy="1462409"/>
      </dsp:txXfrm>
    </dsp:sp>
    <dsp:sp modelId="{4344CBF4-5393-4EA3-8424-4F146783BC25}">
      <dsp:nvSpPr>
        <dsp:cNvPr id="0" name=""/>
        <dsp:cNvSpPr/>
      </dsp:nvSpPr>
      <dsp:spPr>
        <a:xfrm rot="16200000">
          <a:off x="3283022" y="2584082"/>
          <a:ext cx="2068159" cy="2068159"/>
        </a:xfrm>
        <a:prstGeom prst="pieWedge">
          <a:avLst/>
        </a:prstGeom>
        <a:solidFill>
          <a:srgbClr val="FFC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600" kern="1200" dirty="0">
              <a:solidFill>
                <a:schemeClr val="tx1"/>
              </a:solidFill>
              <a:latin typeface="Calibri" panose="020F0502020204030204"/>
              <a:ea typeface="+mn-ea"/>
              <a:cs typeface="+mn-cs"/>
            </a:rPr>
            <a:t>Apporter de la transparence</a:t>
          </a:r>
        </a:p>
      </dsp:txBody>
      <dsp:txXfrm rot="5400000">
        <a:off x="3888772" y="2584082"/>
        <a:ext cx="1462409" cy="1462409"/>
      </dsp:txXfrm>
    </dsp:sp>
    <dsp:sp modelId="{C6B2A839-DE3D-43BC-B010-FAEBD08915CE}">
      <dsp:nvSpPr>
        <dsp:cNvPr id="0" name=""/>
        <dsp:cNvSpPr/>
      </dsp:nvSpPr>
      <dsp:spPr>
        <a:xfrm>
          <a:off x="5041913" y="2106446"/>
          <a:ext cx="714064" cy="62092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1878E3-C000-4771-BD91-CC5C6D9E9CBD}">
      <dsp:nvSpPr>
        <dsp:cNvPr id="0" name=""/>
        <dsp:cNvSpPr/>
      </dsp:nvSpPr>
      <dsp:spPr>
        <a:xfrm rot="10800000">
          <a:off x="5041913" y="2345264"/>
          <a:ext cx="714064" cy="62092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8B7D4-A247-41A9-9FA3-4BD5C8793A6F}">
      <dsp:nvSpPr>
        <dsp:cNvPr id="0" name=""/>
        <dsp:cNvSpPr/>
      </dsp:nvSpPr>
      <dsp:spPr>
        <a:xfrm>
          <a:off x="130610" y="1262741"/>
          <a:ext cx="8903208" cy="9088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t>Le tabagisme</a:t>
          </a:r>
        </a:p>
        <a:p>
          <a:pPr marL="0" lvl="0" indent="0" algn="l" defTabSz="1244600">
            <a:lnSpc>
              <a:spcPct val="90000"/>
            </a:lnSpc>
            <a:spcBef>
              <a:spcPct val="0"/>
            </a:spcBef>
            <a:spcAft>
              <a:spcPct val="35000"/>
            </a:spcAft>
            <a:buNone/>
          </a:pPr>
          <a:r>
            <a:rPr lang="fr-FR" sz="1800" kern="1200" dirty="0"/>
            <a:t>Contexte :  Préparation de la journée sans tabac</a:t>
          </a:r>
        </a:p>
      </dsp:txBody>
      <dsp:txXfrm>
        <a:off x="157230" y="1289361"/>
        <a:ext cx="7242065" cy="855639"/>
      </dsp:txXfrm>
    </dsp:sp>
    <dsp:sp modelId="{F7209C0F-50DF-486B-8D44-C140DCED5257}">
      <dsp:nvSpPr>
        <dsp:cNvPr id="0" name=""/>
        <dsp:cNvSpPr/>
      </dsp:nvSpPr>
      <dsp:spPr>
        <a:xfrm>
          <a:off x="991105" y="2341117"/>
          <a:ext cx="8903208" cy="14551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des groupes de 4 à 5 élèves</a:t>
          </a:r>
        </a:p>
        <a:p>
          <a:pPr marL="114300" lvl="1" indent="-114300" algn="l" defTabSz="622300">
            <a:lnSpc>
              <a:spcPct val="90000"/>
            </a:lnSpc>
            <a:spcBef>
              <a:spcPct val="0"/>
            </a:spcBef>
            <a:spcAft>
              <a:spcPct val="15000"/>
            </a:spcAft>
            <a:buChar char="•"/>
          </a:pPr>
          <a:r>
            <a:rPr lang="fr-FR" sz="1400" kern="1200" dirty="0"/>
            <a:t>Substances irritantes</a:t>
          </a:r>
        </a:p>
        <a:p>
          <a:pPr marL="114300" lvl="1" indent="-114300" algn="l" defTabSz="622300">
            <a:lnSpc>
              <a:spcPct val="90000"/>
            </a:lnSpc>
            <a:spcBef>
              <a:spcPct val="0"/>
            </a:spcBef>
            <a:spcAft>
              <a:spcPct val="15000"/>
            </a:spcAft>
            <a:buChar char="•"/>
          </a:pPr>
          <a:r>
            <a:rPr lang="fr-FR" sz="1400" kern="1200" dirty="0"/>
            <a:t>Substances cancérigènes</a:t>
          </a:r>
        </a:p>
        <a:p>
          <a:pPr marL="114300" lvl="1" indent="-114300" algn="l" defTabSz="622300">
            <a:lnSpc>
              <a:spcPct val="90000"/>
            </a:lnSpc>
            <a:spcBef>
              <a:spcPct val="0"/>
            </a:spcBef>
            <a:spcAft>
              <a:spcPct val="15000"/>
            </a:spcAft>
            <a:buChar char="•"/>
          </a:pPr>
          <a:r>
            <a:rPr lang="fr-FR" sz="1400" kern="1200" dirty="0"/>
            <a:t> Monoxyde de carbone</a:t>
          </a:r>
        </a:p>
        <a:p>
          <a:pPr marL="114300" lvl="1" indent="-114300" algn="l" defTabSz="622300">
            <a:lnSpc>
              <a:spcPct val="90000"/>
            </a:lnSpc>
            <a:spcBef>
              <a:spcPct val="0"/>
            </a:spcBef>
            <a:spcAft>
              <a:spcPct val="15000"/>
            </a:spcAft>
            <a:buChar char="•"/>
          </a:pPr>
          <a:r>
            <a:rPr lang="fr-FR" sz="1400" kern="1200" dirty="0"/>
            <a:t>Nicotine</a:t>
          </a:r>
        </a:p>
      </dsp:txBody>
      <dsp:txXfrm>
        <a:off x="1033724" y="2383736"/>
        <a:ext cx="7126501" cy="1369877"/>
      </dsp:txXfrm>
    </dsp:sp>
    <dsp:sp modelId="{984AFDAB-ED41-4B04-8AE7-464E50F13318}">
      <dsp:nvSpPr>
        <dsp:cNvPr id="0" name=""/>
        <dsp:cNvSpPr/>
      </dsp:nvSpPr>
      <dsp:spPr>
        <a:xfrm>
          <a:off x="1478644" y="4450821"/>
          <a:ext cx="8903208" cy="5551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Présentation orale réalisée par chaque groupe</a:t>
          </a:r>
        </a:p>
      </dsp:txBody>
      <dsp:txXfrm>
        <a:off x="1494903" y="4467080"/>
        <a:ext cx="7190350" cy="522622"/>
      </dsp:txXfrm>
    </dsp:sp>
    <dsp:sp modelId="{466DC739-73CB-4951-A25B-F22D79E0DA54}">
      <dsp:nvSpPr>
        <dsp:cNvPr id="0" name=""/>
        <dsp:cNvSpPr/>
      </dsp:nvSpPr>
      <dsp:spPr>
        <a:xfrm>
          <a:off x="2225802" y="5541500"/>
          <a:ext cx="8903208" cy="690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   Réalisation d’une carte mentale à partir des notes prises</a:t>
          </a:r>
        </a:p>
      </dsp:txBody>
      <dsp:txXfrm>
        <a:off x="2246017" y="5561715"/>
        <a:ext cx="7171309" cy="649774"/>
      </dsp:txXfrm>
    </dsp:sp>
    <dsp:sp modelId="{C475C343-808C-4010-B35C-505B7BB5D108}">
      <dsp:nvSpPr>
        <dsp:cNvPr id="0" name=""/>
        <dsp:cNvSpPr/>
      </dsp:nvSpPr>
      <dsp:spPr>
        <a:xfrm>
          <a:off x="7914149" y="1855114"/>
          <a:ext cx="945824" cy="94582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a:off x="8126959" y="1855114"/>
        <a:ext cx="520204" cy="711733"/>
      </dsp:txXfrm>
    </dsp:sp>
    <dsp:sp modelId="{EE93DC28-52B4-4FBA-A5A3-1188D3E4FBD3}">
      <dsp:nvSpPr>
        <dsp:cNvPr id="0" name=""/>
        <dsp:cNvSpPr/>
      </dsp:nvSpPr>
      <dsp:spPr>
        <a:xfrm>
          <a:off x="8955136" y="3780517"/>
          <a:ext cx="945824" cy="45765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r-FR" sz="2000" kern="1200"/>
        </a:p>
      </dsp:txBody>
      <dsp:txXfrm>
        <a:off x="9167946" y="3780517"/>
        <a:ext cx="520204" cy="344386"/>
      </dsp:txXfrm>
    </dsp:sp>
    <dsp:sp modelId="{4475E2E3-437B-4901-9BC0-D86DD41E8E3F}">
      <dsp:nvSpPr>
        <dsp:cNvPr id="0" name=""/>
        <dsp:cNvSpPr/>
      </dsp:nvSpPr>
      <dsp:spPr>
        <a:xfrm>
          <a:off x="9428045" y="4992059"/>
          <a:ext cx="945824" cy="50556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fr-FR" sz="2300" kern="1200"/>
        </a:p>
      </dsp:txBody>
      <dsp:txXfrm>
        <a:off x="9640855" y="4992059"/>
        <a:ext cx="520204" cy="3804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0.05779</cdr:x>
      <cdr:y>0.13845</cdr:y>
    </cdr:from>
    <cdr:to>
      <cdr:x>0.42309</cdr:x>
      <cdr:y>0.22478</cdr:y>
    </cdr:to>
    <cdr:sp macro="" textlink="">
      <cdr:nvSpPr>
        <cdr:cNvPr id="2" name="ZoneTexte 7"/>
        <cdr:cNvSpPr txBox="1"/>
      </cdr:nvSpPr>
      <cdr:spPr>
        <a:xfrm xmlns:a="http://schemas.openxmlformats.org/drawingml/2006/main">
          <a:off x="468787" y="592301"/>
          <a:ext cx="296327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dirty="0"/>
            <a:t>Epreuve de spécialité 1=</a:t>
          </a:r>
          <a:r>
            <a:rPr lang="fr-FR" b="1" dirty="0"/>
            <a:t> 16</a:t>
          </a:r>
        </a:p>
      </cdr:txBody>
    </cdr:sp>
  </cdr:relSizeAnchor>
  <cdr:relSizeAnchor xmlns:cdr="http://schemas.openxmlformats.org/drawingml/2006/chartDrawing">
    <cdr:from>
      <cdr:x>0.05451</cdr:x>
      <cdr:y>0.23052</cdr:y>
    </cdr:from>
    <cdr:to>
      <cdr:x>0.42309</cdr:x>
      <cdr:y>0.33894</cdr:y>
    </cdr:to>
    <cdr:sp macro="" textlink="">
      <cdr:nvSpPr>
        <cdr:cNvPr id="5" name="ZoneTexte 4"/>
        <cdr:cNvSpPr txBox="1"/>
      </cdr:nvSpPr>
      <cdr:spPr>
        <a:xfrm xmlns:a="http://schemas.openxmlformats.org/drawingml/2006/main">
          <a:off x="442158" y="986186"/>
          <a:ext cx="2989904" cy="4638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800" dirty="0"/>
            <a:t>Epreuve de spécialité  2 = </a:t>
          </a:r>
          <a:r>
            <a:rPr lang="fr-FR" sz="1800" b="1" dirty="0"/>
            <a:t>16</a:t>
          </a:r>
        </a:p>
      </cdr:txBody>
    </cdr:sp>
  </cdr:relSizeAnchor>
  <cdr:relSizeAnchor xmlns:cdr="http://schemas.openxmlformats.org/drawingml/2006/chartDrawing">
    <cdr:from>
      <cdr:x>0.06012</cdr:x>
      <cdr:y>0.5</cdr:y>
    </cdr:from>
    <cdr:to>
      <cdr:x>0.28726</cdr:x>
      <cdr:y>0.67164</cdr:y>
    </cdr:to>
    <cdr:sp macro="" textlink="">
      <cdr:nvSpPr>
        <cdr:cNvPr id="6" name="ZoneTexte 5"/>
        <cdr:cNvSpPr txBox="1"/>
      </cdr:nvSpPr>
      <cdr:spPr>
        <a:xfrm xmlns:a="http://schemas.openxmlformats.org/drawingml/2006/main">
          <a:off x="487647" y="2139042"/>
          <a:ext cx="1842617" cy="7342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800" dirty="0"/>
            <a:t>Epreuve du Grant Oral  = </a:t>
          </a:r>
          <a:r>
            <a:rPr lang="fr-FR" sz="1800" b="1" dirty="0"/>
            <a:t>14</a:t>
          </a:r>
        </a:p>
      </cdr:txBody>
    </cdr:sp>
  </cdr:relSizeAnchor>
  <cdr:relSizeAnchor xmlns:cdr="http://schemas.openxmlformats.org/drawingml/2006/chartDrawing">
    <cdr:from>
      <cdr:x>0.05348</cdr:x>
      <cdr:y>0.64943</cdr:y>
    </cdr:from>
    <cdr:to>
      <cdr:x>0.26184</cdr:x>
      <cdr:y>0.74371</cdr:y>
    </cdr:to>
    <cdr:sp macro="" textlink="">
      <cdr:nvSpPr>
        <cdr:cNvPr id="7" name="ZoneTexte 6"/>
        <cdr:cNvSpPr txBox="1"/>
      </cdr:nvSpPr>
      <cdr:spPr>
        <a:xfrm xmlns:a="http://schemas.openxmlformats.org/drawingml/2006/main">
          <a:off x="433784" y="2778328"/>
          <a:ext cx="1690195" cy="4033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800" dirty="0"/>
            <a:t>Philosophie </a:t>
          </a:r>
          <a:r>
            <a:rPr lang="fr-FR" sz="1800" b="1" dirty="0"/>
            <a:t>= 4</a:t>
          </a:r>
        </a:p>
      </cdr:txBody>
    </cdr:sp>
  </cdr:relSizeAnchor>
  <cdr:relSizeAnchor xmlns:cdr="http://schemas.openxmlformats.org/drawingml/2006/chartDrawing">
    <cdr:from>
      <cdr:x>0.64828</cdr:x>
      <cdr:y>0.09133</cdr:y>
    </cdr:from>
    <cdr:to>
      <cdr:x>1</cdr:x>
      <cdr:y>0.46973</cdr:y>
    </cdr:to>
    <cdr:sp macro="" textlink="">
      <cdr:nvSpPr>
        <cdr:cNvPr id="8" name="ZoneTexte 7"/>
        <cdr:cNvSpPr txBox="1"/>
      </cdr:nvSpPr>
      <cdr:spPr>
        <a:xfrm xmlns:a="http://schemas.openxmlformats.org/drawingml/2006/main">
          <a:off x="5503750" y="390718"/>
          <a:ext cx="2986087" cy="16188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800" dirty="0"/>
            <a:t>Enseignement de spécialité non conservé en terminale : </a:t>
          </a:r>
          <a:r>
            <a:rPr lang="fr-FR" sz="1800" b="1" dirty="0"/>
            <a:t>8</a:t>
          </a:r>
          <a:r>
            <a:rPr lang="fr-FR" sz="1800" dirty="0"/>
            <a:t> - ST2S : Physique chimie pour la santé </a:t>
          </a:r>
        </a:p>
        <a:p xmlns:a="http://schemas.openxmlformats.org/drawingml/2006/main">
          <a:r>
            <a:rPr lang="fr-FR" sz="1800" dirty="0"/>
            <a:t>- STL : Biochimie-biologie</a:t>
          </a:r>
        </a:p>
        <a:p xmlns:a="http://schemas.openxmlformats.org/drawingml/2006/main">
          <a:endParaRPr lang="fr-FR" sz="1800" b="1" dirty="0"/>
        </a:p>
        <a:p xmlns:a="http://schemas.openxmlformats.org/drawingml/2006/main">
          <a:endParaRPr lang="fr-FR" sz="1100" dirty="0"/>
        </a:p>
      </cdr:txBody>
    </cdr:sp>
  </cdr:relSizeAnchor>
  <cdr:relSizeAnchor xmlns:cdr="http://schemas.openxmlformats.org/drawingml/2006/chartDrawing">
    <cdr:from>
      <cdr:x>0.65819</cdr:x>
      <cdr:y>0.48327</cdr:y>
    </cdr:from>
    <cdr:to>
      <cdr:x>0.96178</cdr:x>
      <cdr:y>0.59076</cdr:y>
    </cdr:to>
    <cdr:sp macro="" textlink="">
      <cdr:nvSpPr>
        <cdr:cNvPr id="9" name="ZoneTexte 8"/>
        <cdr:cNvSpPr txBox="1"/>
      </cdr:nvSpPr>
      <cdr:spPr>
        <a:xfrm xmlns:a="http://schemas.openxmlformats.org/drawingml/2006/main">
          <a:off x="5339203" y="2067491"/>
          <a:ext cx="2462691" cy="4598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800" dirty="0"/>
            <a:t>Histoire-géographie =</a:t>
          </a:r>
          <a:r>
            <a:rPr lang="fr-FR" sz="1800" b="1" dirty="0"/>
            <a:t> 6</a:t>
          </a:r>
        </a:p>
      </cdr:txBody>
    </cdr:sp>
  </cdr:relSizeAnchor>
  <cdr:relSizeAnchor xmlns:cdr="http://schemas.openxmlformats.org/drawingml/2006/chartDrawing">
    <cdr:from>
      <cdr:x>0.66128</cdr:x>
      <cdr:y>0.56719</cdr:y>
    </cdr:from>
    <cdr:to>
      <cdr:x>0.96487</cdr:x>
      <cdr:y>0.67468</cdr:y>
    </cdr:to>
    <cdr:sp macro="" textlink="">
      <cdr:nvSpPr>
        <cdr:cNvPr id="10" name="ZoneTexte 1"/>
        <cdr:cNvSpPr txBox="1"/>
      </cdr:nvSpPr>
      <cdr:spPr>
        <a:xfrm xmlns:a="http://schemas.openxmlformats.org/drawingml/2006/main">
          <a:off x="5364272" y="2426468"/>
          <a:ext cx="2462691" cy="4598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800" dirty="0"/>
            <a:t>LVA =</a:t>
          </a:r>
          <a:r>
            <a:rPr lang="fr-FR" sz="1800" b="1" dirty="0"/>
            <a:t> 6</a:t>
          </a:r>
        </a:p>
      </cdr:txBody>
    </cdr:sp>
  </cdr:relSizeAnchor>
  <cdr:relSizeAnchor xmlns:cdr="http://schemas.openxmlformats.org/drawingml/2006/chartDrawing">
    <cdr:from>
      <cdr:x>0.66128</cdr:x>
      <cdr:y>0.65059</cdr:y>
    </cdr:from>
    <cdr:to>
      <cdr:x>0.96487</cdr:x>
      <cdr:y>0.75808</cdr:y>
    </cdr:to>
    <cdr:sp macro="" textlink="">
      <cdr:nvSpPr>
        <cdr:cNvPr id="11" name="ZoneTexte 1"/>
        <cdr:cNvSpPr txBox="1"/>
      </cdr:nvSpPr>
      <cdr:spPr>
        <a:xfrm xmlns:a="http://schemas.openxmlformats.org/drawingml/2006/main">
          <a:off x="5364272" y="2783293"/>
          <a:ext cx="2462691" cy="4598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800" dirty="0"/>
            <a:t>LVB =</a:t>
          </a:r>
          <a:r>
            <a:rPr lang="fr-FR" sz="1800" b="1" dirty="0"/>
            <a:t> 6</a:t>
          </a:r>
        </a:p>
      </cdr:txBody>
    </cdr:sp>
  </cdr:relSizeAnchor>
  <cdr:relSizeAnchor xmlns:cdr="http://schemas.openxmlformats.org/drawingml/2006/chartDrawing">
    <cdr:from>
      <cdr:x>0.65819</cdr:x>
      <cdr:y>0.72044</cdr:y>
    </cdr:from>
    <cdr:to>
      <cdr:x>0.96178</cdr:x>
      <cdr:y>0.82793</cdr:y>
    </cdr:to>
    <cdr:sp macro="" textlink="">
      <cdr:nvSpPr>
        <cdr:cNvPr id="12" name="ZoneTexte 1"/>
        <cdr:cNvSpPr txBox="1"/>
      </cdr:nvSpPr>
      <cdr:spPr>
        <a:xfrm xmlns:a="http://schemas.openxmlformats.org/drawingml/2006/main">
          <a:off x="5339203" y="3082122"/>
          <a:ext cx="2462692" cy="4598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800" dirty="0"/>
            <a:t>Mathématiques =</a:t>
          </a:r>
          <a:r>
            <a:rPr lang="fr-FR" sz="1800" b="1" dirty="0"/>
            <a:t> 6</a:t>
          </a:r>
        </a:p>
      </cdr:txBody>
    </cdr:sp>
  </cdr:relSizeAnchor>
  <cdr:relSizeAnchor xmlns:cdr="http://schemas.openxmlformats.org/drawingml/2006/chartDrawing">
    <cdr:from>
      <cdr:x>0.65819</cdr:x>
      <cdr:y>0.81242</cdr:y>
    </cdr:from>
    <cdr:to>
      <cdr:x>0.96178</cdr:x>
      <cdr:y>0.91991</cdr:y>
    </cdr:to>
    <cdr:sp macro="" textlink="">
      <cdr:nvSpPr>
        <cdr:cNvPr id="13" name="ZoneTexte 1"/>
        <cdr:cNvSpPr txBox="1"/>
      </cdr:nvSpPr>
      <cdr:spPr>
        <a:xfrm xmlns:a="http://schemas.openxmlformats.org/drawingml/2006/main">
          <a:off x="5339203" y="3475597"/>
          <a:ext cx="2462692" cy="4598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800" dirty="0"/>
            <a:t>EPS =</a:t>
          </a:r>
          <a:r>
            <a:rPr lang="fr-FR" sz="1800" b="1" dirty="0"/>
            <a:t> 6</a:t>
          </a:r>
        </a:p>
      </cdr:txBody>
    </cdr:sp>
  </cdr:relSizeAnchor>
  <cdr:relSizeAnchor xmlns:cdr="http://schemas.openxmlformats.org/drawingml/2006/chartDrawing">
    <cdr:from>
      <cdr:x>0.65485</cdr:x>
      <cdr:y>0.89251</cdr:y>
    </cdr:from>
    <cdr:to>
      <cdr:x>0.95844</cdr:x>
      <cdr:y>1</cdr:y>
    </cdr:to>
    <cdr:sp macro="" textlink="">
      <cdr:nvSpPr>
        <cdr:cNvPr id="14" name="ZoneTexte 1"/>
        <cdr:cNvSpPr txBox="1"/>
      </cdr:nvSpPr>
      <cdr:spPr>
        <a:xfrm xmlns:a="http://schemas.openxmlformats.org/drawingml/2006/main">
          <a:off x="5312095" y="3818246"/>
          <a:ext cx="2462676" cy="4598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800" dirty="0"/>
            <a:t>EMC =</a:t>
          </a:r>
          <a:r>
            <a:rPr lang="fr-FR" sz="1800" b="1" dirty="0"/>
            <a:t> 2</a:t>
          </a:r>
        </a:p>
      </cdr:txBody>
    </cdr:sp>
  </cdr:relSizeAnchor>
  <cdr:relSizeAnchor xmlns:cdr="http://schemas.openxmlformats.org/drawingml/2006/chartDrawing">
    <cdr:from>
      <cdr:x>0.05152</cdr:x>
      <cdr:y>0.76355</cdr:y>
    </cdr:from>
    <cdr:to>
      <cdr:x>0.35511</cdr:x>
      <cdr:y>0.87104</cdr:y>
    </cdr:to>
    <cdr:sp macro="" textlink="">
      <cdr:nvSpPr>
        <cdr:cNvPr id="15" name="ZoneTexte 1"/>
        <cdr:cNvSpPr txBox="1"/>
      </cdr:nvSpPr>
      <cdr:spPr>
        <a:xfrm xmlns:a="http://schemas.openxmlformats.org/drawingml/2006/main">
          <a:off x="417914" y="3266527"/>
          <a:ext cx="2462691" cy="4598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800" dirty="0"/>
            <a:t>Français =</a:t>
          </a:r>
          <a:r>
            <a:rPr lang="fr-FR" sz="1800" b="1" dirty="0"/>
            <a:t> 10</a:t>
          </a:r>
        </a:p>
      </cdr:txBody>
    </cdr:sp>
  </cdr:relSizeAnchor>
  <cdr:relSizeAnchor xmlns:cdr="http://schemas.openxmlformats.org/drawingml/2006/chartDrawing">
    <cdr:from>
      <cdr:x>0.32914</cdr:x>
      <cdr:y>0.56104</cdr:y>
    </cdr:from>
    <cdr:to>
      <cdr:x>0.47377</cdr:x>
      <cdr:y>0.71832</cdr:y>
    </cdr:to>
    <cdr:sp macro="" textlink="">
      <cdr:nvSpPr>
        <cdr:cNvPr id="16" name="ZoneTexte 15"/>
        <cdr:cNvSpPr txBox="1"/>
      </cdr:nvSpPr>
      <cdr:spPr>
        <a:xfrm xmlns:a="http://schemas.openxmlformats.org/drawingml/2006/main">
          <a:off x="2669971" y="2400163"/>
          <a:ext cx="1173193" cy="6728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600" dirty="0"/>
            <a:t>Epreuves terminales </a:t>
          </a:r>
        </a:p>
      </cdr:txBody>
    </cdr:sp>
  </cdr:relSizeAnchor>
  <cdr:relSizeAnchor xmlns:cdr="http://schemas.openxmlformats.org/drawingml/2006/chartDrawing">
    <cdr:from>
      <cdr:x>0.5</cdr:x>
      <cdr:y>0.42392</cdr:y>
    </cdr:from>
    <cdr:to>
      <cdr:x>0.63116</cdr:x>
      <cdr:y>0.56507</cdr:y>
    </cdr:to>
    <cdr:sp macro="" textlink="">
      <cdr:nvSpPr>
        <cdr:cNvPr id="17" name="ZoneTexte 16"/>
        <cdr:cNvSpPr txBox="1"/>
      </cdr:nvSpPr>
      <cdr:spPr>
        <a:xfrm xmlns:a="http://schemas.openxmlformats.org/drawingml/2006/main">
          <a:off x="4055949" y="1813566"/>
          <a:ext cx="1063925" cy="6038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600" dirty="0"/>
            <a:t>Contrôle continu</a:t>
          </a:r>
        </a:p>
      </cdr:txBody>
    </cdr:sp>
  </cdr:relSizeAnchor>
  <cdr:relSizeAnchor xmlns:cdr="http://schemas.openxmlformats.org/drawingml/2006/chartDrawing">
    <cdr:from>
      <cdr:x>0.79057</cdr:x>
      <cdr:y>0.60086</cdr:y>
    </cdr:from>
    <cdr:to>
      <cdr:x>0.92896</cdr:x>
      <cdr:y>0.68636</cdr:y>
    </cdr:to>
    <cdr:sp macro="" textlink="">
      <cdr:nvSpPr>
        <cdr:cNvPr id="3" name="ZoneTexte 2"/>
        <cdr:cNvSpPr txBox="1"/>
      </cdr:nvSpPr>
      <cdr:spPr>
        <a:xfrm xmlns:a="http://schemas.openxmlformats.org/drawingml/2006/main">
          <a:off x="6413005" y="2570516"/>
          <a:ext cx="1122606" cy="365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800" dirty="0"/>
            <a:t>ETLV</a:t>
          </a:r>
          <a:endParaRPr lang="fr-F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266B5-44AE-4F4A-B2DB-6468EAC621C8}" type="datetimeFigureOut">
              <a:rPr lang="fr-FR" smtClean="0"/>
              <a:t>21/09/2021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5B054-E157-4E2B-8025-A541C21ECD91}" type="slidenum">
              <a:rPr lang="fr-FR" smtClean="0"/>
              <a:t>‹N°›</a:t>
            </a:fld>
            <a:endParaRPr lang="fr-FR"/>
          </a:p>
        </p:txBody>
      </p:sp>
    </p:spTree>
    <p:extLst>
      <p:ext uri="{BB962C8B-B14F-4D97-AF65-F5344CB8AC3E}">
        <p14:creationId xmlns:p14="http://schemas.microsoft.com/office/powerpoint/2010/main" val="23704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egifrance.gouv.fr/jorf/id/JORFTEXT000043861610"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education.gouv.fr/pid285/bulletin_officiel.html?pid_bo=40442"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0t3J4p2w-3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legifrance.gouv.fr/jorf/id/JORFTEXT000043861610"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youtu.be/pLt-lai0QGY" TargetMode="External"/><Relationship Id="rId5" Type="http://schemas.openxmlformats.org/officeDocument/2006/relationships/hyperlink" Target="https://www.youtube.com/watch?v=0t3J4p2w-3k" TargetMode="External"/><Relationship Id="rId4" Type="http://schemas.openxmlformats.org/officeDocument/2006/relationships/hyperlink" Target="https://www.education.gouv.fr/pid285/bulletin_officiel.html?pid_bo=4044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pLt-lai0QG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La réforme du bac et la prise en compte du contrôle continu à hauteur de 40 % implique un approfondissement de la réflexion sur le sens de l’évaluation et la construction de ce projet d’évaluation ne constitue qu’une première étape d’un processus d’évolution ou de consolidation des pratiques d’évaluation qui doit s’inscrire dans la durée ; nous ne partons pas de rien et nous pourrons prendre appui sur des pratiques qui devraient être en cohérence avec les principes communs publiés au BO du 29 juillet.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De plus, les 2 dernières années ont permis de prendre la mesure des nouveaux enjeux de l’évaluation au lycée :</a:t>
            </a:r>
          </a:p>
          <a:p>
            <a:pPr lvl="0"/>
            <a:r>
              <a:rPr lang="fr-FR" sz="1200" kern="1200" dirty="0">
                <a:solidFill>
                  <a:schemeClr val="tx1"/>
                </a:solidFill>
                <a:effectLst/>
                <a:latin typeface="+mn-lt"/>
                <a:ea typeface="+mn-ea"/>
                <a:cs typeface="+mn-cs"/>
              </a:rPr>
              <a:t>La crise sanitaire qui a impliqué un </a:t>
            </a:r>
            <a:r>
              <a:rPr lang="fr-FR" sz="1200" b="1" kern="1200" dirty="0">
                <a:solidFill>
                  <a:schemeClr val="tx1"/>
                </a:solidFill>
                <a:effectLst/>
                <a:latin typeface="+mn-lt"/>
                <a:ea typeface="+mn-ea"/>
                <a:cs typeface="+mn-cs"/>
              </a:rPr>
              <a:t>passage «</a:t>
            </a:r>
            <a:r>
              <a:rPr lang="fr-FR" sz="1200" b="1" i="1" kern="1200" dirty="0">
                <a:solidFill>
                  <a:schemeClr val="tx1"/>
                </a:solidFill>
                <a:effectLst/>
                <a:latin typeface="+mn-lt"/>
                <a:ea typeface="+mn-ea"/>
                <a:cs typeface="+mn-cs"/>
              </a:rPr>
              <a:t> forcé </a:t>
            </a:r>
            <a:r>
              <a:rPr lang="fr-FR" sz="1200" b="1" kern="1200" dirty="0">
                <a:solidFill>
                  <a:schemeClr val="tx1"/>
                </a:solidFill>
                <a:effectLst/>
                <a:latin typeface="+mn-lt"/>
                <a:ea typeface="+mn-ea"/>
                <a:cs typeface="+mn-cs"/>
              </a:rPr>
              <a:t>» au contrôle continu intégral </a:t>
            </a:r>
            <a:r>
              <a:rPr lang="fr-FR" sz="1200" kern="1200" dirty="0">
                <a:solidFill>
                  <a:schemeClr val="tx1"/>
                </a:solidFill>
                <a:effectLst/>
                <a:latin typeface="+mn-lt"/>
                <a:ea typeface="+mn-ea"/>
                <a:cs typeface="+mn-cs"/>
              </a:rPr>
              <a:t>a mis en exergue la grande disparité des pratiques autour de l’évaluation et souvent le peu de sens qui y est attaché.</a:t>
            </a:r>
          </a:p>
          <a:p>
            <a:pPr lvl="0"/>
            <a:r>
              <a:rPr lang="fr-FR" sz="1200" b="1" kern="1200" dirty="0">
                <a:solidFill>
                  <a:schemeClr val="tx1"/>
                </a:solidFill>
                <a:effectLst/>
                <a:latin typeface="+mn-lt"/>
                <a:ea typeface="+mn-ea"/>
                <a:cs typeface="+mn-cs"/>
              </a:rPr>
              <a:t>Enseignement à distance </a:t>
            </a:r>
            <a:r>
              <a:rPr lang="fr-FR" sz="1200" kern="1200" dirty="0">
                <a:solidFill>
                  <a:schemeClr val="tx1"/>
                </a:solidFill>
                <a:effectLst/>
                <a:latin typeface="+mn-lt"/>
                <a:ea typeface="+mn-ea"/>
                <a:cs typeface="+mn-cs"/>
              </a:rPr>
              <a:t>: des réflexions ont eu lieu autour de l’évaluation, parfois pléthorique lors des périodes d’enseignement hybride, parfois sujette à des pratiques discutables pour tenter de mobiliser les élèves à distance à l’aide de notes sanctions… Mais aussi, plus sérieusement, la pandémie a amené les enseignants à se questionner sur leurs pratiques. </a:t>
            </a:r>
          </a:p>
          <a:p>
            <a:r>
              <a:rPr lang="fr-FR" sz="1200" kern="1200" dirty="0">
                <a:solidFill>
                  <a:schemeClr val="tx1"/>
                </a:solidFill>
                <a:effectLst/>
                <a:latin typeface="+mn-lt"/>
                <a:ea typeface="+mn-ea"/>
                <a:cs typeface="+mn-cs"/>
              </a:rPr>
              <a:t>Pour pouvoir contribuer à la réflexion collégiale qui aboutira au </a:t>
            </a:r>
            <a:r>
              <a:rPr lang="fr-FR" sz="1200" u="sng" kern="1200" dirty="0">
                <a:solidFill>
                  <a:schemeClr val="tx1"/>
                </a:solidFill>
                <a:effectLst/>
                <a:latin typeface="+mn-lt"/>
                <a:ea typeface="+mn-ea"/>
                <a:cs typeface="+mn-cs"/>
              </a:rPr>
              <a:t>projet d’évaluation des lycées</a:t>
            </a:r>
            <a:r>
              <a:rPr lang="fr-FR" sz="1200" kern="1200" dirty="0">
                <a:solidFill>
                  <a:schemeClr val="tx1"/>
                </a:solidFill>
                <a:effectLst/>
                <a:latin typeface="+mn-lt"/>
                <a:ea typeface="+mn-ea"/>
                <a:cs typeface="+mn-cs"/>
              </a:rPr>
              <a:t>, les équipes disciplinaires devront mener une réflexion sur l’évaluation. Le projet d’évaluation tel qu’il est décrit dans la note de service parue en juillet va fixer le cadre du contrôle continu à visée certificative. Le guide de l’évaluation publié par l’inspection générale, qui s’adresse à nous tous, professeurs et cadres, expose des principes communs et des préconisations par discipline dont la portée se situe au-delà de la seule évaluation certificative pour le bac et du projet d’évaluation.</a:t>
            </a:r>
          </a:p>
          <a:p>
            <a:pPr marL="0" indent="0">
              <a:buFont typeface="Arial" panose="020B0604020202020204" pitchFamily="34" charset="0"/>
              <a:buNone/>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52F5B054-E157-4E2B-8025-A541C21ECD91}" type="slidenum">
              <a:rPr lang="fr-FR" smtClean="0"/>
              <a:t>1</a:t>
            </a:fld>
            <a:endParaRPr lang="fr-FR"/>
          </a:p>
        </p:txBody>
      </p:sp>
    </p:spTree>
    <p:extLst>
      <p:ext uri="{BB962C8B-B14F-4D97-AF65-F5344CB8AC3E}">
        <p14:creationId xmlns:p14="http://schemas.microsoft.com/office/powerpoint/2010/main" val="3158681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solidFill>
                  <a:srgbClr val="FF0000"/>
                </a:solidFill>
              </a:rPr>
              <a:t>Dans le prolongement et en complément de la note de service, le </a:t>
            </a:r>
            <a:r>
              <a:rPr lang="fr-FR" b="1" dirty="0">
                <a:solidFill>
                  <a:srgbClr val="FF0000"/>
                </a:solidFill>
              </a:rPr>
              <a:t>guide de l’évaluation </a:t>
            </a:r>
            <a:r>
              <a:rPr lang="fr-FR" b="0" dirty="0">
                <a:solidFill>
                  <a:srgbClr val="FF0000"/>
                </a:solidFill>
              </a:rPr>
              <a:t>au service des apprentissages expose des principes communs.  Ce guide s’adresse en premier lieu aux professeurs et aux cadres de l’éducation nationale, inspecteurs et personnels de direction, mais aussi aux familles et aux élèves.</a:t>
            </a:r>
          </a:p>
          <a:p>
            <a:endParaRPr lang="fr-FR" b="1" dirty="0">
              <a:solidFill>
                <a:srgbClr val="FF0000"/>
              </a:solidFill>
            </a:endParaRPr>
          </a:p>
          <a:p>
            <a:r>
              <a:rPr lang="fr-FR" b="1" dirty="0">
                <a:solidFill>
                  <a:srgbClr val="FF0000"/>
                </a:solidFill>
              </a:rPr>
              <a:t>1°. Egalité de traitement des élèves : </a:t>
            </a:r>
            <a:r>
              <a:rPr lang="fr-FR" b="0" dirty="0">
                <a:latin typeface="Calibri" panose="020F0502020204030204" pitchFamily="34" charset="0"/>
                <a:ea typeface="Calibri" panose="020F0502020204030204" pitchFamily="34" charset="0"/>
                <a:cs typeface="Calibri" panose="020F0502020204030204" pitchFamily="34" charset="0"/>
              </a:rPr>
              <a:t>les notes portées et retenues pour le calcul des moyennes correspondent à des travaux donnés à tous les élèves d’un même groupe classe et validant les mêmes connaissances, compétences et capacités, selon des principes communs.</a:t>
            </a:r>
            <a:endParaRPr lang="fr-FR" b="1" dirty="0">
              <a:solidFill>
                <a:srgbClr val="FF0000"/>
              </a:solidFill>
            </a:endParaRPr>
          </a:p>
          <a:p>
            <a:endParaRPr lang="fr-FR"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2°. Clarification du processus : </a:t>
            </a:r>
            <a:r>
              <a:rPr lang="fr-FR" b="0" dirty="0">
                <a:solidFill>
                  <a:srgbClr val="FF0000"/>
                </a:solidFill>
              </a:rPr>
              <a:t>statut des évaluations (type d’évaluation), toutes les évaluations ne sont pas nécessairement notées ou prises en compte dans la moyenne (évaluation diagnostiques, certaines évaluations formatives…) ; les évaluations prises en compte dans la moyenne trimestrielles sont connues en avance. Les principes sont annoncés dès le début de l’année. </a:t>
            </a:r>
            <a:r>
              <a:rPr lang="fr-FR" sz="1200" dirty="0"/>
              <a:t>Les modalités sont annoncées. Celles-ci sont familières pour les élèves.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 poids des notes dans la moyenne est connu avant l’évaluation.</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3°- Donner du sens </a:t>
            </a:r>
            <a:r>
              <a:rPr lang="fr-FR" dirty="0"/>
              <a:t>: </a:t>
            </a:r>
            <a:r>
              <a:rPr lang="fr-FR" sz="1200" i="0" dirty="0">
                <a:solidFill>
                  <a:schemeClr val="tx1"/>
                </a:solidFill>
              </a:rPr>
              <a:t>Accentuer la réflexion sur le sens de l’évaluation, menée dans une dynamique collective, r</a:t>
            </a:r>
            <a:r>
              <a:rPr lang="fr-FR" baseline="0" dirty="0"/>
              <a:t>éflexion à mener en équipe disciplinaire et de manière transversale. </a:t>
            </a:r>
            <a:endParaRPr lang="fr-FR"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baseline="0" dirty="0"/>
              <a:t>4°- Apporter de la transparence : </a:t>
            </a:r>
            <a:r>
              <a:rPr lang="fr-FR" sz="20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Toute évaluation est annoncée, les élèves savent sur quelles connaissances et compétences ils seront évaluées.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Les critères de réussite sont explicites et connus des élèves.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Les travaux demandés ne sortent pas des programmes. Ils correspondent à des contenus déjà traités au cours de l’année, le professeur a le souci de ne pas dérouter les élèves lors de l’évaluation, ni par la nature des tâches demandées, ni par le niveau de complexité, ni par le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Les adaptations ou aménagements sont systématiquement pris en compte.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u="sng" dirty="0"/>
              <a:t>Des principes communs : </a:t>
            </a:r>
          </a:p>
          <a:p>
            <a:pPr marL="342900" indent="-342900" algn="just">
              <a:lnSpc>
                <a:spcPct val="107000"/>
              </a:lnSpc>
              <a:spcAft>
                <a:spcPts val="590"/>
              </a:spcAft>
              <a:buFont typeface="Arial" panose="020B0604020202020204" pitchFamily="34" charset="0"/>
              <a:buChar char="•"/>
            </a:pPr>
            <a:r>
              <a:rPr lang="fr-FR" b="0" dirty="0">
                <a:latin typeface="Calibri" panose="020F0502020204030204" pitchFamily="34" charset="0"/>
                <a:ea typeface="Calibri" panose="020F0502020204030204" pitchFamily="34" charset="0"/>
                <a:cs typeface="Times New Roman" panose="02020603050405020304" pitchFamily="18" charset="0"/>
              </a:rPr>
              <a:t>Chaque élève sait sur quoi il sera évalué, </a:t>
            </a:r>
            <a:r>
              <a:rPr lang="fr-FR" dirty="0">
                <a:latin typeface="Calibri" panose="020F0502020204030204" pitchFamily="34" charset="0"/>
                <a:ea typeface="Calibri" panose="020F0502020204030204" pitchFamily="34" charset="0"/>
                <a:cs typeface="Times New Roman" panose="02020603050405020304" pitchFamily="18" charset="0"/>
              </a:rPr>
              <a:t>connaît</a:t>
            </a:r>
            <a:r>
              <a:rPr lang="fr-FR" b="0" dirty="0">
                <a:latin typeface="Calibri" panose="020F0502020204030204" pitchFamily="34" charset="0"/>
                <a:ea typeface="Calibri" panose="020F0502020204030204" pitchFamily="34" charset="0"/>
                <a:cs typeface="Times New Roman" panose="02020603050405020304" pitchFamily="18" charset="0"/>
              </a:rPr>
              <a:t> les attendus, les critères d’évaluation et </a:t>
            </a:r>
            <a:r>
              <a:rPr lang="fr-FR" dirty="0">
                <a:latin typeface="Calibri" panose="020F0502020204030204" pitchFamily="34" charset="0"/>
                <a:ea typeface="Calibri" panose="020F0502020204030204" pitchFamily="34" charset="0"/>
                <a:cs typeface="Times New Roman" panose="02020603050405020304" pitchFamily="18" charset="0"/>
              </a:rPr>
              <a:t>connaît</a:t>
            </a:r>
            <a:r>
              <a:rPr lang="fr-FR" b="0" dirty="0">
                <a:latin typeface="Calibri" panose="020F0502020204030204" pitchFamily="34" charset="0"/>
                <a:ea typeface="Calibri" panose="020F0502020204030204" pitchFamily="34" charset="0"/>
                <a:cs typeface="Times New Roman" panose="02020603050405020304" pitchFamily="18" charset="0"/>
              </a:rPr>
              <a:t> à l’issue le degré d’acquisition atteint ainsi que les éléments à travailler.  </a:t>
            </a:r>
          </a:p>
          <a:p>
            <a:pPr marL="342900" indent="-342900" algn="just">
              <a:lnSpc>
                <a:spcPct val="107000"/>
              </a:lnSpc>
              <a:spcAft>
                <a:spcPts val="590"/>
              </a:spcAft>
              <a:buFont typeface="Arial" panose="020B0604020202020204" pitchFamily="34" charset="0"/>
              <a:buChar char="•"/>
            </a:pPr>
            <a:r>
              <a:rPr lang="fr-FR" b="0" dirty="0">
                <a:latin typeface="Calibri" panose="020F0502020204030204" pitchFamily="34" charset="0"/>
                <a:ea typeface="Calibri" panose="020F0502020204030204" pitchFamily="34" charset="0"/>
                <a:cs typeface="Times New Roman" panose="02020603050405020304" pitchFamily="18" charset="0"/>
              </a:rPr>
              <a:t>Une situation d’évaluation peut donner lieu à une </a:t>
            </a:r>
            <a:r>
              <a:rPr lang="fr-FR" dirty="0">
                <a:latin typeface="Calibri" panose="020F0502020204030204" pitchFamily="34" charset="0"/>
                <a:ea typeface="Calibri" panose="020F0502020204030204" pitchFamily="34" charset="0"/>
                <a:cs typeface="Times New Roman" panose="02020603050405020304" pitchFamily="18" charset="0"/>
              </a:rPr>
              <a:t>note chiffrée ou à une appréciation non chiffrée</a:t>
            </a:r>
            <a:r>
              <a:rPr lang="fr-FR" b="0" dirty="0">
                <a:latin typeface="Calibri" panose="020F0502020204030204" pitchFamily="34" charset="0"/>
                <a:ea typeface="Calibri" panose="020F0502020204030204" pitchFamily="34" charset="0"/>
                <a:cs typeface="Times New Roman" panose="02020603050405020304" pitchFamily="18" charset="0"/>
              </a:rPr>
              <a:t> qui apporte des indications sur le niveau de maîtrise. </a:t>
            </a:r>
          </a:p>
          <a:p>
            <a:pPr marL="342900" indent="-342900" algn="just">
              <a:lnSpc>
                <a:spcPct val="107000"/>
              </a:lnSpc>
              <a:spcAft>
                <a:spcPts val="590"/>
              </a:spcAft>
              <a:buFont typeface="Arial" panose="020B0604020202020204" pitchFamily="34" charset="0"/>
              <a:buChar char="•"/>
            </a:pPr>
            <a:r>
              <a:rPr lang="fr-FR" b="0" dirty="0">
                <a:latin typeface="Calibri" panose="020F0502020204030204" pitchFamily="34" charset="0"/>
                <a:ea typeface="Calibri" panose="020F0502020204030204" pitchFamily="34" charset="0"/>
                <a:cs typeface="Times New Roman" panose="02020603050405020304" pitchFamily="18" charset="0"/>
              </a:rPr>
              <a:t>Les évaluations sommatives sont proposées dès lors </a:t>
            </a:r>
            <a:r>
              <a:rPr lang="fr-FR" dirty="0">
                <a:latin typeface="Calibri" panose="020F0502020204030204" pitchFamily="34" charset="0"/>
                <a:ea typeface="Calibri" panose="020F0502020204030204" pitchFamily="34" charset="0"/>
                <a:cs typeface="Times New Roman" panose="02020603050405020304" pitchFamily="18" charset="0"/>
              </a:rPr>
              <a:t>qu’un nombre suffisant d’activités d’entraînement a été réalisé en amont</a:t>
            </a:r>
            <a:r>
              <a:rPr lang="fr-FR" b="0" dirty="0">
                <a:latin typeface="Calibri" panose="020F0502020204030204" pitchFamily="34" charset="0"/>
                <a:ea typeface="Calibri" panose="020F0502020204030204" pitchFamily="34" charset="0"/>
                <a:cs typeface="Times New Roman" panose="02020603050405020304" pitchFamily="18" charset="0"/>
              </a:rPr>
              <a:t>, en classe ou à la maison. </a:t>
            </a:r>
          </a:p>
          <a:p>
            <a:pPr marL="342900" indent="-342900" algn="just">
              <a:lnSpc>
                <a:spcPct val="107000"/>
              </a:lnSpc>
              <a:spcAft>
                <a:spcPts val="590"/>
              </a:spcAft>
              <a:buFont typeface="Arial" panose="020B0604020202020204" pitchFamily="34" charset="0"/>
              <a:buChar char="•"/>
            </a:pPr>
            <a:r>
              <a:rPr lang="fr-FR" b="0" dirty="0">
                <a:latin typeface="Calibri" panose="020F0502020204030204" pitchFamily="34" charset="0"/>
                <a:ea typeface="Calibri" panose="020F0502020204030204" pitchFamily="34" charset="0"/>
                <a:cs typeface="Times New Roman" panose="02020603050405020304" pitchFamily="18" charset="0"/>
              </a:rPr>
              <a:t>Toute note est accompagnée </a:t>
            </a:r>
            <a:r>
              <a:rPr lang="fr-FR" dirty="0">
                <a:latin typeface="Calibri" panose="020F0502020204030204" pitchFamily="34" charset="0"/>
                <a:ea typeface="Calibri" panose="020F0502020204030204" pitchFamily="34" charset="0"/>
                <a:cs typeface="Times New Roman" panose="02020603050405020304" pitchFamily="18" charset="0"/>
              </a:rPr>
              <a:t>d’appréciations explicites </a:t>
            </a:r>
            <a:r>
              <a:rPr lang="fr-FR" b="0" dirty="0">
                <a:latin typeface="Calibri" panose="020F0502020204030204" pitchFamily="34" charset="0"/>
                <a:ea typeface="Calibri" panose="020F0502020204030204" pitchFamily="34" charset="0"/>
                <a:cs typeface="Times New Roman" panose="02020603050405020304" pitchFamily="18" charset="0"/>
              </a:rPr>
              <a:t>pour attester du niveau atteint en fin de période, expliciter sa progression et proposer des pistes de progression. </a:t>
            </a:r>
          </a:p>
          <a:p>
            <a:endParaRPr lang="fr-FR" dirty="0"/>
          </a:p>
          <a:p>
            <a:pPr marL="285750" indent="-285750" algn="just">
              <a:lnSpc>
                <a:spcPct val="107000"/>
              </a:lnSpc>
              <a:spcAft>
                <a:spcPts val="590"/>
              </a:spcAft>
              <a:buFont typeface="Arial" panose="020B0604020202020204" pitchFamily="34" charset="0"/>
              <a:buChar char="•"/>
            </a:pPr>
            <a:r>
              <a:rPr lang="fr-FR" b="0" dirty="0">
                <a:latin typeface="Calibri" panose="020F0502020204030204" pitchFamily="34" charset="0"/>
                <a:ea typeface="Calibri" panose="020F0502020204030204" pitchFamily="34" charset="0"/>
                <a:cs typeface="Times New Roman" panose="02020603050405020304" pitchFamily="18" charset="0"/>
              </a:rPr>
              <a:t>Au moins </a:t>
            </a:r>
            <a:r>
              <a:rPr lang="fr-FR" dirty="0">
                <a:latin typeface="Calibri" panose="020F0502020204030204" pitchFamily="34" charset="0"/>
                <a:ea typeface="Calibri" panose="020F0502020204030204" pitchFamily="34" charset="0"/>
                <a:cs typeface="Times New Roman" panose="02020603050405020304" pitchFamily="18" charset="0"/>
              </a:rPr>
              <a:t>trois notes </a:t>
            </a:r>
            <a:r>
              <a:rPr lang="fr-FR" b="0" dirty="0">
                <a:latin typeface="Calibri" panose="020F0502020204030204" pitchFamily="34" charset="0"/>
                <a:ea typeface="Calibri" panose="020F0502020204030204" pitchFamily="34" charset="0"/>
                <a:cs typeface="Times New Roman" panose="02020603050405020304" pitchFamily="18" charset="0"/>
              </a:rPr>
              <a:t>par trimestre</a:t>
            </a:r>
          </a:p>
          <a:p>
            <a:pPr marL="285750" indent="-285750" algn="just">
              <a:lnSpc>
                <a:spcPct val="107000"/>
              </a:lnSpc>
              <a:spcAft>
                <a:spcPts val="590"/>
              </a:spcAft>
              <a:buFont typeface="Arial" panose="020B0604020202020204" pitchFamily="34" charset="0"/>
              <a:buChar char="•"/>
            </a:pPr>
            <a:r>
              <a:rPr lang="fr-FR" b="0" dirty="0">
                <a:latin typeface="Calibri" panose="020F0502020204030204" pitchFamily="34" charset="0"/>
                <a:ea typeface="Calibri" panose="020F0502020204030204" pitchFamily="34" charset="0"/>
                <a:cs typeface="Times New Roman" panose="02020603050405020304" pitchFamily="18" charset="0"/>
              </a:rPr>
              <a:t>Des </a:t>
            </a:r>
            <a:r>
              <a:rPr lang="fr-FR" dirty="0">
                <a:latin typeface="Calibri" panose="020F0502020204030204" pitchFamily="34" charset="0"/>
                <a:ea typeface="Calibri" panose="020F0502020204030204" pitchFamily="34" charset="0"/>
                <a:cs typeface="Times New Roman" panose="02020603050405020304" pitchFamily="18" charset="0"/>
              </a:rPr>
              <a:t>situations variées </a:t>
            </a:r>
            <a:r>
              <a:rPr lang="fr-FR" b="0" dirty="0">
                <a:latin typeface="Calibri" panose="020F0502020204030204" pitchFamily="34" charset="0"/>
                <a:ea typeface="Calibri" panose="020F0502020204030204" pitchFamily="34" charset="0"/>
                <a:cs typeface="Times New Roman" panose="02020603050405020304" pitchFamily="18" charset="0"/>
              </a:rPr>
              <a:t>qui évaluent des connaissances, des compétences et des capacités différentes et complémentaires ayant été enseignées (oral, écrit, en classe, à la maison, numérique, en groupe, etc.)</a:t>
            </a:r>
          </a:p>
          <a:p>
            <a:pPr marL="285750" indent="-285750" algn="just">
              <a:lnSpc>
                <a:spcPct val="107000"/>
              </a:lnSpc>
              <a:spcAft>
                <a:spcPts val="590"/>
              </a:spcAft>
              <a:buFont typeface="Arial" panose="020B0604020202020204" pitchFamily="34" charset="0"/>
              <a:buChar char="•"/>
            </a:pPr>
            <a:r>
              <a:rPr lang="fr-FR" b="0" dirty="0">
                <a:latin typeface="Calibri" panose="020F0502020204030204" pitchFamily="34" charset="0"/>
                <a:ea typeface="Calibri" panose="020F0502020204030204" pitchFamily="34" charset="0"/>
                <a:cs typeface="Times New Roman" panose="02020603050405020304" pitchFamily="18" charset="0"/>
              </a:rPr>
              <a:t>Les sujets zéro, les spécimens et les sujets de la BNS sont de bons repères communs </a:t>
            </a:r>
          </a:p>
          <a:p>
            <a:pPr marL="285750" indent="-285750" algn="just">
              <a:lnSpc>
                <a:spcPct val="107000"/>
              </a:lnSpc>
              <a:spcAft>
                <a:spcPts val="590"/>
              </a:spcAft>
              <a:buFont typeface="Arial" panose="020B0604020202020204" pitchFamily="34" charset="0"/>
              <a:buChar char="•"/>
            </a:pPr>
            <a:r>
              <a:rPr lang="fr-FR" b="0" dirty="0">
                <a:latin typeface="Calibri" panose="020F0502020204030204" pitchFamily="34" charset="0"/>
                <a:ea typeface="Calibri" panose="020F0502020204030204" pitchFamily="34" charset="0"/>
                <a:cs typeface="Times New Roman" panose="02020603050405020304" pitchFamily="18" charset="0"/>
              </a:rPr>
              <a:t>Eventuellement dans le cadre de </a:t>
            </a:r>
            <a:r>
              <a:rPr lang="fr-FR" dirty="0">
                <a:latin typeface="Calibri" panose="020F0502020204030204" pitchFamily="34" charset="0"/>
                <a:ea typeface="Calibri" panose="020F0502020204030204" pitchFamily="34" charset="0"/>
                <a:cs typeface="Times New Roman" panose="02020603050405020304" pitchFamily="18" charset="0"/>
              </a:rPr>
              <a:t>devoirs communs. </a:t>
            </a:r>
            <a:r>
              <a:rPr lang="fr-FR" b="0" dirty="0">
                <a:latin typeface="Calibri" panose="020F0502020204030204" pitchFamily="34" charset="0"/>
                <a:ea typeface="Calibri" panose="020F0502020204030204" pitchFamily="34" charset="0"/>
                <a:cs typeface="Times New Roman" panose="02020603050405020304" pitchFamily="18" charset="0"/>
              </a:rPr>
              <a:t>En dehors des devoirs communs, les professeurs doivent saisir toute opportunité leur permettant le plus souvent possible de croiser leurs attendus et critères d’évaluation</a:t>
            </a:r>
            <a:endParaRPr lang="fr-FR" baseline="0" dirty="0"/>
          </a:p>
          <a:p>
            <a:pPr marL="285750" indent="-285750" algn="just">
              <a:lnSpc>
                <a:spcPct val="107000"/>
              </a:lnSpc>
              <a:spcAft>
                <a:spcPts val="590"/>
              </a:spcAft>
              <a:buFont typeface="Arial" panose="020B0604020202020204" pitchFamily="34" charset="0"/>
              <a:buChar char="•"/>
            </a:pPr>
            <a:r>
              <a:rPr lang="fr-FR" b="0" dirty="0">
                <a:latin typeface="Calibri" panose="020F0502020204030204" pitchFamily="34" charset="0"/>
                <a:ea typeface="Calibri" panose="020F0502020204030204" pitchFamily="34" charset="0"/>
                <a:cs typeface="Times New Roman" panose="02020603050405020304" pitchFamily="18" charset="0"/>
              </a:rPr>
              <a:t>Le calcul de la moyenne se fait selon des règles de prise en compte des évaluations </a:t>
            </a:r>
            <a:r>
              <a:rPr lang="fr-FR" dirty="0">
                <a:latin typeface="Calibri" panose="020F0502020204030204" pitchFamily="34" charset="0"/>
                <a:ea typeface="Calibri" panose="020F0502020204030204" pitchFamily="34" charset="0"/>
                <a:cs typeface="Times New Roman" panose="02020603050405020304" pitchFamily="18" charset="0"/>
              </a:rPr>
              <a:t>claires et édictées aux élèves en amont des évaluations, </a:t>
            </a:r>
            <a:r>
              <a:rPr lang="fr-FR" b="0" dirty="0">
                <a:latin typeface="Calibri" panose="020F0502020204030204" pitchFamily="34" charset="0"/>
                <a:ea typeface="Calibri" panose="020F0502020204030204" pitchFamily="34" charset="0"/>
                <a:cs typeface="Times New Roman" panose="02020603050405020304" pitchFamily="18" charset="0"/>
              </a:rPr>
              <a:t>partagées entre les enseignants de manière à éviter toute contestation.</a:t>
            </a:r>
          </a:p>
          <a:p>
            <a:pPr algn="just">
              <a:lnSpc>
                <a:spcPct val="107000"/>
              </a:lnSpc>
              <a:spcAft>
                <a:spcPts val="590"/>
              </a:spcAft>
            </a:pPr>
            <a:r>
              <a:rPr lang="fr-FR" b="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b="0" u="sng" dirty="0">
                <a:latin typeface="Calibri" panose="020F0502020204030204" pitchFamily="34" charset="0"/>
                <a:ea typeface="Calibri" panose="020F0502020204030204" pitchFamily="34" charset="0"/>
                <a:cs typeface="Times New Roman" panose="02020603050405020304" pitchFamily="18" charset="0"/>
              </a:rPr>
              <a:t>Exemples de règles </a:t>
            </a:r>
            <a:r>
              <a:rPr lang="fr-FR" b="0" dirty="0">
                <a:latin typeface="Calibri" panose="020F0502020204030204" pitchFamily="34" charset="0"/>
                <a:ea typeface="Calibri" panose="020F0502020204030204" pitchFamily="34" charset="0"/>
                <a:cs typeface="Times New Roman" panose="02020603050405020304" pitchFamily="18" charset="0"/>
              </a:rPr>
              <a:t>:  </a:t>
            </a:r>
            <a:r>
              <a:rPr lang="fr-FR" sz="1800" dirty="0">
                <a:latin typeface="Calibri" panose="020F0502020204030204" pitchFamily="34" charset="0"/>
                <a:ea typeface="Calibri" panose="020F0502020204030204" pitchFamily="34" charset="0"/>
                <a:cs typeface="Times New Roman" panose="02020603050405020304" pitchFamily="18" charset="0"/>
              </a:rPr>
              <a:t>indiquer si l’évaluation est certificative ou non, si elle est certificative, préciser le coefficient </a:t>
            </a:r>
          </a:p>
          <a:p>
            <a:pPr marL="285750" indent="-285750" algn="just">
              <a:lnSpc>
                <a:spcPct val="107000"/>
              </a:lnSpc>
              <a:spcAft>
                <a:spcPts val="590"/>
              </a:spcAft>
              <a:buFont typeface="Arial" panose="020B0604020202020204" pitchFamily="34" charset="0"/>
              <a:buChar char="•"/>
            </a:pPr>
            <a:r>
              <a:rPr lang="fr-FR" b="0" dirty="0">
                <a:latin typeface="Calibri" panose="020F0502020204030204" pitchFamily="34" charset="0"/>
                <a:ea typeface="Calibri" panose="020F0502020204030204" pitchFamily="34" charset="0"/>
                <a:cs typeface="Times New Roman" panose="02020603050405020304" pitchFamily="18" charset="0"/>
              </a:rPr>
              <a:t>Les moyennes annuelles résultent de la </a:t>
            </a:r>
            <a:r>
              <a:rPr lang="fr-FR" dirty="0">
                <a:latin typeface="Calibri" panose="020F0502020204030204" pitchFamily="34" charset="0"/>
                <a:ea typeface="Calibri" panose="020F0502020204030204" pitchFamily="34" charset="0"/>
                <a:cs typeface="Times New Roman" panose="02020603050405020304" pitchFamily="18" charset="0"/>
              </a:rPr>
              <a:t>moyenne arithmétique </a:t>
            </a:r>
            <a:r>
              <a:rPr lang="fr-FR" b="0" dirty="0">
                <a:latin typeface="Calibri" panose="020F0502020204030204" pitchFamily="34" charset="0"/>
                <a:ea typeface="Calibri" panose="020F0502020204030204" pitchFamily="34" charset="0"/>
                <a:cs typeface="Times New Roman" panose="02020603050405020304" pitchFamily="18" charset="0"/>
              </a:rPr>
              <a:t>des moyennes trimestrielles et sont validées lors du dernier conseil de classe de chaque année</a:t>
            </a:r>
            <a:endParaRPr lang="fr-FR" dirty="0"/>
          </a:p>
          <a:p>
            <a:endParaRPr lang="fr-FR" baseline="0" dirty="0"/>
          </a:p>
        </p:txBody>
      </p:sp>
      <p:sp>
        <p:nvSpPr>
          <p:cNvPr id="4" name="Espace réservé du numéro de diapositive 3"/>
          <p:cNvSpPr>
            <a:spLocks noGrp="1"/>
          </p:cNvSpPr>
          <p:nvPr>
            <p:ph type="sldNum" sz="quarter" idx="10"/>
          </p:nvPr>
        </p:nvSpPr>
        <p:spPr/>
        <p:txBody>
          <a:bodyPr/>
          <a:lstStyle/>
          <a:p>
            <a:fld id="{F58A55D3-ABF3-411C-B2CA-120CBA9FEBC6}" type="slidenum">
              <a:rPr lang="fr-FR" smtClean="0"/>
              <a:t>10</a:t>
            </a:fld>
            <a:endParaRPr lang="fr-FR"/>
          </a:p>
        </p:txBody>
      </p:sp>
    </p:spTree>
    <p:extLst>
      <p:ext uri="{BB962C8B-B14F-4D97-AF65-F5344CB8AC3E}">
        <p14:creationId xmlns:p14="http://schemas.microsoft.com/office/powerpoint/2010/main" val="256437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Les contenus des diapositives suivantes ont vocation à alimenter la réflexion des équipes disciplinaires. Elles s’appuient sur le préambule du guide de l’inspection générale (</a:t>
            </a:r>
            <a:r>
              <a:rPr lang="fr-FR" b="1" u="sng" dirty="0"/>
              <a:t>non prescriptif) </a:t>
            </a:r>
            <a:r>
              <a:rPr lang="fr-FR" b="1" dirty="0"/>
              <a:t>les programmes et définitions des épreuves ponctuelles terminales correspondantes. </a:t>
            </a:r>
          </a:p>
          <a:p>
            <a:r>
              <a:rPr lang="fr-FR" b="1" dirty="0"/>
              <a:t>La discussion avec les pairs doit se fonder sur le bilan des pratiques d’évaluation actuelles, afin d’établir des principes consensuels dans la discipline.</a:t>
            </a:r>
          </a:p>
          <a:p>
            <a:endParaRPr lang="fr-FR" dirty="0"/>
          </a:p>
          <a:p>
            <a:r>
              <a:rPr lang="fr-FR" sz="2800" dirty="0"/>
              <a:t>Dans le cadre de la réforme du lycée, de la place plus importante du contrôle continu dans l’obtention du baccalauréat et des modalités d’accès à l’enseignement supérieur, il est important de s’interroger sur les finalités de la notation et les pratiques qui permettent d’atteindre les objectifs fixés</a:t>
            </a:r>
          </a:p>
          <a:p>
            <a:endParaRPr lang="fr-FR" dirty="0"/>
          </a:p>
          <a:p>
            <a:r>
              <a:rPr lang="fr-FR" b="1" dirty="0"/>
              <a:t>Quel sens pour une moyenne </a:t>
            </a:r>
            <a:r>
              <a:rPr lang="fr-FR" dirty="0"/>
              <a:t>? La moyenne est un indicateur qui revêt une pluralité de sens en fonction de qui l’observe :</a:t>
            </a:r>
          </a:p>
          <a:p>
            <a:pPr marL="171450" indent="-171450">
              <a:buFont typeface="Arial" panose="020B0604020202020204" pitchFamily="34" charset="0"/>
              <a:buChar char="•"/>
            </a:pPr>
            <a:r>
              <a:rPr lang="fr-FR" dirty="0"/>
              <a:t>Élève : permet de situer son niveau, de se comparer aux autres. Elle peut constituer un facteur de motivation ou au contraire de démotivation. Elle peut être génératrice de stress</a:t>
            </a:r>
          </a:p>
          <a:p>
            <a:pPr marL="171450" indent="-171450">
              <a:buFont typeface="Arial" panose="020B0604020202020204" pitchFamily="34" charset="0"/>
              <a:buChar char="•"/>
            </a:pPr>
            <a:r>
              <a:rPr lang="fr-FR" dirty="0"/>
              <a:t>Famille : constitue un repère pour situer son enfant dans un parcours</a:t>
            </a:r>
          </a:p>
          <a:p>
            <a:pPr marL="171450" indent="-171450">
              <a:buFont typeface="Arial" panose="020B0604020202020204" pitchFamily="34" charset="0"/>
              <a:buChar char="•"/>
            </a:pPr>
            <a:r>
              <a:rPr lang="fr-FR" dirty="0"/>
              <a:t>Enseignant : permet de mesurer la réussite de l’élève au regard des attentes de l’enseignement délivré</a:t>
            </a:r>
          </a:p>
          <a:p>
            <a:pPr marL="171450" indent="-171450">
              <a:buFont typeface="Arial" panose="020B0604020202020204" pitchFamily="34" charset="0"/>
              <a:buChar char="•"/>
            </a:pPr>
            <a:r>
              <a:rPr lang="fr-FR" dirty="0"/>
              <a:t>Institution : permet de classer les élèves, en particulier au moment de délivrer un diplôme, une mention ou de permettre l’accès à une formation</a:t>
            </a:r>
          </a:p>
          <a:p>
            <a:r>
              <a:rPr lang="fr-FR" dirty="0">
                <a:sym typeface="Wingdings" panose="05000000000000000000" pitchFamily="2" charset="2"/>
              </a:rPr>
              <a:t> </a:t>
            </a:r>
            <a:r>
              <a:rPr lang="fr-FR" dirty="0"/>
              <a:t>L’enjeu est donc de parvenir à des moyennes qui soient davantage porteuses de sens pour tous les acteurs concernés.</a:t>
            </a:r>
          </a:p>
          <a:p>
            <a:endParaRPr lang="fr-FR" dirty="0"/>
          </a:p>
          <a:p>
            <a:r>
              <a:rPr lang="fr-FR" b="1" dirty="0"/>
              <a:t>La moyenne sera porteuse de sens si :</a:t>
            </a:r>
          </a:p>
          <a:p>
            <a:pPr marL="171450" indent="-171450">
              <a:buFontTx/>
              <a:buChar char="-"/>
            </a:pPr>
            <a:r>
              <a:rPr lang="fr-FR" dirty="0"/>
              <a:t>Elle s’appuie sur une évaluation de qualité : adéquation du niveau attendu d’exigence et diversité des compétences évaluées. Les évaluations réalisées doivent représenter une certaines diversité quant à leur taille, leur durée, leur forme, leur visée, leur modalité et leur enjeu</a:t>
            </a:r>
          </a:p>
          <a:p>
            <a:pPr marL="171450" indent="-171450">
              <a:buFontTx/>
              <a:buChar char="-"/>
            </a:pPr>
            <a:r>
              <a:rPr lang="fr-FR" dirty="0"/>
              <a:t>Elle s’appuie sur plusieurs notes. Si on veut avoir la qualité recherchée, il y a nécessairement une multitude de notes</a:t>
            </a:r>
          </a:p>
          <a:p>
            <a:pPr marL="171450" indent="-171450">
              <a:buFontTx/>
              <a:buChar char="-"/>
            </a:pPr>
            <a:r>
              <a:rPr lang="fr-FR" dirty="0"/>
              <a:t>Elle couvre plusieurs compétences à construire dans l’enseignement au cours de période donnée</a:t>
            </a:r>
          </a:p>
          <a:p>
            <a:pPr marL="171450" indent="-171450">
              <a:buFontTx/>
              <a:buChar char="-"/>
            </a:pPr>
            <a:r>
              <a:rPr lang="fr-FR" dirty="0"/>
              <a:t>Elle met en relation de manière explicite les attendus évalués au regard des compétences travaillées. Pour faciliter l’explicitation il est possible d’associer les élèves au processus d’évaluation.</a:t>
            </a:r>
          </a:p>
          <a:p>
            <a:pPr marL="171450" indent="-171450">
              <a:buFontTx/>
              <a:buChar char="-"/>
            </a:pPr>
            <a:r>
              <a:rPr lang="fr-FR" dirty="0"/>
              <a:t>Elle doit refléter les progrès de l’élève et ne pas se limiter à des temps ponctuels d’évaluation. Le travail de remédiation doit être pris en compte.</a:t>
            </a:r>
          </a:p>
          <a:p>
            <a:endParaRPr lang="fr-FR" dirty="0"/>
          </a:p>
        </p:txBody>
      </p:sp>
      <p:sp>
        <p:nvSpPr>
          <p:cNvPr id="4" name="Espace réservé du numéro de diapositive 3"/>
          <p:cNvSpPr>
            <a:spLocks noGrp="1"/>
          </p:cNvSpPr>
          <p:nvPr>
            <p:ph type="sldNum" sz="quarter" idx="5"/>
          </p:nvPr>
        </p:nvSpPr>
        <p:spPr/>
        <p:txBody>
          <a:bodyPr/>
          <a:lstStyle/>
          <a:p>
            <a:fld id="{52F5B054-E157-4E2B-8025-A541C21ECD91}" type="slidenum">
              <a:rPr lang="fr-FR" smtClean="0"/>
              <a:t>11</a:t>
            </a:fld>
            <a:endParaRPr lang="fr-FR"/>
          </a:p>
        </p:txBody>
      </p:sp>
    </p:spTree>
    <p:extLst>
      <p:ext uri="{BB962C8B-B14F-4D97-AF65-F5344CB8AC3E}">
        <p14:creationId xmlns:p14="http://schemas.microsoft.com/office/powerpoint/2010/main" val="1262919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Evaluer = valoriser, donner de la valeur à…</a:t>
            </a:r>
          </a:p>
          <a:p>
            <a:endParaRPr lang="fr-FR" dirty="0"/>
          </a:p>
          <a:p>
            <a:r>
              <a:rPr lang="fr-FR" dirty="0"/>
              <a:t>Différents types d’évaluation, le contrôle continu, la certification : de quoi parle-t-on ?  </a:t>
            </a:r>
          </a:p>
          <a:p>
            <a:pPr marL="171450" indent="-171450">
              <a:buFontTx/>
              <a:buChar char="-"/>
            </a:pPr>
            <a:r>
              <a:rPr lang="fr-FR" dirty="0"/>
              <a:t>Ces types d’évaluation s’inscrivent </a:t>
            </a:r>
            <a:r>
              <a:rPr lang="fr-FR" b="1" dirty="0"/>
              <a:t>dans un processus d’évaluation</a:t>
            </a:r>
            <a:r>
              <a:rPr lang="fr-FR" dirty="0"/>
              <a:t>, qui regroupe tout ce que les professeurs mettent en œuvre pour encourager et structurer les apprentissages de chaque élève et pour répondre à ses besoins. Ce processus lui-même s’inscrit dans le cadre du programme défini pour chaque niveau d’enseignement et chaque champ disciplinaire et respecte les attendus qui y sont associés. Ce processus se traduit par </a:t>
            </a:r>
            <a:r>
              <a:rPr lang="fr-FR" b="1" dirty="0"/>
              <a:t>un ensemble d’évaluations, chiffrées ou non, réalisées dans ou hors la classe</a:t>
            </a:r>
            <a:r>
              <a:rPr lang="fr-FR" dirty="0"/>
              <a:t>, que les professeurs effectuent dans le cadre de leurs enseignements.</a:t>
            </a:r>
          </a:p>
          <a:p>
            <a:pPr marL="171450" indent="-171450">
              <a:buFontTx/>
              <a:buChar char="-"/>
            </a:pPr>
            <a:endParaRPr lang="fr-FR" dirty="0"/>
          </a:p>
          <a:p>
            <a:pPr marL="171450" indent="-171450">
              <a:buFontTx/>
              <a:buChar char="-"/>
            </a:pPr>
            <a:r>
              <a:rPr lang="fr-FR" dirty="0"/>
              <a:t>Au sein de cet ensemble, il revient aux enseignants de déterminer les évaluations qui seront à visée certificative dans le cadre du contrôle continu, et qui interviendront, coefficientées, dans l’obtention du baccalauréat, premier grade de l’enseignement supérieur. </a:t>
            </a:r>
          </a:p>
          <a:p>
            <a:pPr marL="171450" indent="-171450">
              <a:buFontTx/>
              <a:buChar char="-"/>
            </a:pPr>
            <a:r>
              <a:rPr lang="fr-FR" dirty="0"/>
              <a:t>Ces évaluations entreront dans la constitution de la moyenne entérinée lors de chaque trimestre ou semestre par le conseil de classe, puis reportée dans les bulletins scolaires du cycle terminal et renseignée dans le livret scolaire. Le choix des évaluations ainsi prises en compte est le fruit d’une décision de l’enseignant, prise de façon privilégiée en équipe pédagogique (autour du groupe classe1 et/ou dans un cadre disciplinaire), et d’une appropriation collective de l’établissement.</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F58A55D3-ABF3-411C-B2CA-120CBA9FEBC6}" type="slidenum">
              <a:rPr lang="fr-FR" smtClean="0"/>
              <a:t>12</a:t>
            </a:fld>
            <a:endParaRPr lang="fr-FR"/>
          </a:p>
        </p:txBody>
      </p:sp>
    </p:spTree>
    <p:extLst>
      <p:ext uri="{BB962C8B-B14F-4D97-AF65-F5344CB8AC3E}">
        <p14:creationId xmlns:p14="http://schemas.microsoft.com/office/powerpoint/2010/main" val="1714188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F5B054-E157-4E2B-8025-A541C21ECD91}" type="slidenum">
              <a:rPr lang="fr-FR" smtClean="0"/>
              <a:t>13</a:t>
            </a:fld>
            <a:endParaRPr lang="fr-FR"/>
          </a:p>
        </p:txBody>
      </p:sp>
    </p:spTree>
    <p:extLst>
      <p:ext uri="{BB962C8B-B14F-4D97-AF65-F5344CB8AC3E}">
        <p14:creationId xmlns:p14="http://schemas.microsoft.com/office/powerpoint/2010/main" val="4061427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F5B054-E157-4E2B-8025-A541C21ECD91}" type="slidenum">
              <a:rPr lang="fr-FR" smtClean="0"/>
              <a:t>14</a:t>
            </a:fld>
            <a:endParaRPr lang="fr-FR"/>
          </a:p>
        </p:txBody>
      </p:sp>
    </p:spTree>
    <p:extLst>
      <p:ext uri="{BB962C8B-B14F-4D97-AF65-F5344CB8AC3E}">
        <p14:creationId xmlns:p14="http://schemas.microsoft.com/office/powerpoint/2010/main" val="2734564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1" dirty="0"/>
              <a:t>Extraits du guide de l’IGESR</a:t>
            </a:r>
          </a:p>
          <a:p>
            <a:r>
              <a:rPr lang="fr-FR" dirty="0"/>
              <a:t>Concernant le cycle terminal, les connaissances, les compétences et les capacités sont acquises sur l’ensemble de celui-ci et leur évaluation prend en compte la progressivité des apprentissages sur les deux années de formation et sur chacune d’elles. </a:t>
            </a:r>
          </a:p>
          <a:p>
            <a:r>
              <a:rPr lang="fr-FR" dirty="0"/>
              <a:t>Afin que les élèves comprennent le sens de l’évaluation, </a:t>
            </a:r>
            <a:r>
              <a:rPr lang="fr-FR" b="1" dirty="0"/>
              <a:t>celle-ci se doit d’être explicite </a:t>
            </a:r>
            <a:r>
              <a:rPr lang="fr-FR" dirty="0"/>
              <a:t>: chaque élève sait sur quoi il sera évalué, connaît les attendus, les critères d’évaluation et retient de l’évaluation menée le degré d’acquisition atteint ainsi que les éléments à travailler. </a:t>
            </a:r>
          </a:p>
          <a:p>
            <a:r>
              <a:rPr lang="fr-FR" dirty="0"/>
              <a:t>En cela, l'évaluation fait partie intégrante de l'apprentissage. Elle constitue le retour informé indispensable aux élèves pour progresser. </a:t>
            </a:r>
          </a:p>
          <a:p>
            <a:r>
              <a:rPr lang="fr-FR" dirty="0"/>
              <a:t>Une situation d’évaluation peut donner lieu à une note chiffrée ou à une appréciation non chiffrée qui apporte des indications sur le niveau de maîtrise. </a:t>
            </a:r>
          </a:p>
          <a:p>
            <a:r>
              <a:rPr lang="fr-FR" dirty="0"/>
              <a:t>Les évaluations sommatives sont, dans leur format, dans leurs exigences, progressives et proposées dès lors qu’un nombre suffisant d’activités d’entraînement a été réalisé en amont, en classe ou à la maison. Toute note est accompagnée d’appréciations explicites pour attester du niveau atteint en fin de période par un élève. Les commentaires visent à expliciter la progression de l’élève et proposer des pistes de progression. </a:t>
            </a:r>
          </a:p>
          <a:p>
            <a:r>
              <a:rPr lang="fr-FR" dirty="0"/>
              <a:t>Pour le cycle terminal, les commentaires explicitent le niveau atteint pour les compétences du livret scolaire. </a:t>
            </a:r>
          </a:p>
          <a:p>
            <a:endParaRPr lang="fr-FR" dirty="0"/>
          </a:p>
          <a:p>
            <a:r>
              <a:rPr lang="fr-FR" b="1" i="1" dirty="0"/>
              <a:t>Des repères sur le niveau de maîtrise des compétences </a:t>
            </a:r>
          </a:p>
          <a:p>
            <a:r>
              <a:rPr lang="fr-FR" i="1" dirty="0"/>
              <a:t>En fin de </a:t>
            </a:r>
            <a:r>
              <a:rPr lang="fr-FR" b="1" i="1" dirty="0"/>
              <a:t>première</a:t>
            </a:r>
            <a:r>
              <a:rPr lang="fr-FR" i="1" dirty="0"/>
              <a:t>, il est attendu qu’un élève soit en mesure de mobiliser les connaissances acquises, d’exploiter des données expérimentales et des ressources documentaires pour expliquer le fonctionnement du vivant. L’élève doit maîtriser le vocabulaire médical au fur et à mesure qu’il est introduit et l’utiliser avec pertinence. Pour aider à l’argumentation, des documents explicites peuvent être proposés. Les élèves y retrouvent les arguments exploitables pour étayer leurs propos. Un apprentissage à la rédaction de courtes synthèses, centrées sur une partie du programme, est mis en œuvre afin de préparer les élèves à cette démarche plus ambitieuse en classe terminale, puis dans le supérieur. L’élève doit être en mesure d’identifier les points pertinents à mobiliser et les organiser de façon logique pour répondre à la question posée. </a:t>
            </a:r>
          </a:p>
          <a:p>
            <a:r>
              <a:rPr lang="fr-FR" i="1" dirty="0"/>
              <a:t>En </a:t>
            </a:r>
            <a:r>
              <a:rPr lang="fr-FR" b="1" i="1" dirty="0"/>
              <a:t>terminale</a:t>
            </a:r>
            <a:r>
              <a:rPr lang="fr-FR" i="1" dirty="0"/>
              <a:t>, les apprentissages sont poursuivis et des synthèses plus ambitieuses peuvent mobiliser différentes parties des programmes. </a:t>
            </a:r>
          </a:p>
          <a:p>
            <a:endParaRPr lang="fr-FR" i="1" dirty="0"/>
          </a:p>
          <a:p>
            <a:r>
              <a:rPr lang="fr-FR" dirty="0"/>
              <a:t>Moyenne trimestrielle ou semestrielle </a:t>
            </a:r>
          </a:p>
          <a:p>
            <a:r>
              <a:rPr lang="fr-FR" dirty="0"/>
              <a:t>La moyenne doit, pour être représentative, être construite à partir d’une pluralité de notes, au moins trois par trimestre. Elle doit également porter sur des situations variées qui évaluent des connaissances, des compétences et des capacités différentes et complémentaires, précisément associées au programme ayant été enseigné. Les sujets zéro, les spécimens et les sujets de la Banque nationale de sujets (BNS) sont de bons repères communs pour définir les critères et les niveaux attendus de l’évaluation de telle période du cycle de formation, éventuellement dans le cadre de devoirs communs.</a:t>
            </a:r>
          </a:p>
          <a:p>
            <a:endParaRPr lang="fr-FR" b="0" strike="noStrike" dirty="0"/>
          </a:p>
          <a:p>
            <a:endParaRPr lang="fr-FR" b="0" strike="noStrike" dirty="0"/>
          </a:p>
        </p:txBody>
      </p:sp>
      <p:sp>
        <p:nvSpPr>
          <p:cNvPr id="4" name="Espace réservé du numéro de diapositive 3"/>
          <p:cNvSpPr>
            <a:spLocks noGrp="1"/>
          </p:cNvSpPr>
          <p:nvPr>
            <p:ph type="sldNum" sz="quarter" idx="10"/>
          </p:nvPr>
        </p:nvSpPr>
        <p:spPr/>
        <p:txBody>
          <a:bodyPr/>
          <a:lstStyle/>
          <a:p>
            <a:fld id="{F58A55D3-ABF3-411C-B2CA-120CBA9FEBC6}" type="slidenum">
              <a:rPr lang="fr-FR" smtClean="0"/>
              <a:t>15</a:t>
            </a:fld>
            <a:endParaRPr lang="fr-FR"/>
          </a:p>
        </p:txBody>
      </p:sp>
    </p:spTree>
    <p:extLst>
      <p:ext uri="{BB962C8B-B14F-4D97-AF65-F5344CB8AC3E}">
        <p14:creationId xmlns:p14="http://schemas.microsoft.com/office/powerpoint/2010/main" val="357526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Concernant les évaluations conduisant à des moyennes indiquées dans les bulletins scolaires pris en compte, via le livret scolaire du lycée (LSL), pour le baccalauréat et </a:t>
            </a:r>
            <a:r>
              <a:rPr lang="fr-FR" dirty="0" err="1"/>
              <a:t>Parcoursup</a:t>
            </a:r>
            <a:r>
              <a:rPr lang="fr-FR" dirty="0"/>
              <a:t>, les connaissances, les compétences et les capacités travaillées dans les programmes et enseignées, ainsi que les attendus de fin de cycle ou d’année, sont les références principales qui structurent l’évaluation des élèves.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Une telle démarche permet de renseigner le livret scolaire en totale cohérence avec la moyenne des évaluations trimestrielles ou semestrielles.</a:t>
            </a:r>
          </a:p>
          <a:p>
            <a:endParaRPr lang="fr-FR" dirty="0"/>
          </a:p>
        </p:txBody>
      </p:sp>
      <p:sp>
        <p:nvSpPr>
          <p:cNvPr id="4" name="Espace réservé du numéro de diapositive 3"/>
          <p:cNvSpPr>
            <a:spLocks noGrp="1"/>
          </p:cNvSpPr>
          <p:nvPr>
            <p:ph type="sldNum" sz="quarter" idx="10"/>
          </p:nvPr>
        </p:nvSpPr>
        <p:spPr/>
        <p:txBody>
          <a:bodyPr/>
          <a:lstStyle/>
          <a:p>
            <a:fld id="{52F5B054-E157-4E2B-8025-A541C21ECD91}" type="slidenum">
              <a:rPr lang="fr-FR" smtClean="0"/>
              <a:t>16</a:t>
            </a:fld>
            <a:endParaRPr lang="fr-FR"/>
          </a:p>
        </p:txBody>
      </p:sp>
    </p:spTree>
    <p:extLst>
      <p:ext uri="{BB962C8B-B14F-4D97-AF65-F5344CB8AC3E}">
        <p14:creationId xmlns:p14="http://schemas.microsoft.com/office/powerpoint/2010/main" val="1105923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2F5B054-E157-4E2B-8025-A541C21ECD91}" type="slidenum">
              <a:rPr lang="fr-FR" smtClean="0"/>
              <a:t>17</a:t>
            </a:fld>
            <a:endParaRPr lang="fr-FR"/>
          </a:p>
        </p:txBody>
      </p:sp>
    </p:spTree>
    <p:extLst>
      <p:ext uri="{BB962C8B-B14F-4D97-AF65-F5344CB8AC3E}">
        <p14:creationId xmlns:p14="http://schemas.microsoft.com/office/powerpoint/2010/main" val="2489184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Toute activité, dès l’arrivée en lycée et de manière évidente dès le début de la classe de première, peut contribuer à la préparation de l’élève à l’oralité et donc </a:t>
            </a:r>
            <a:r>
              <a:rPr lang="fr-FR" b="1" dirty="0"/>
              <a:t>au Grand oral</a:t>
            </a:r>
            <a:r>
              <a:rPr lang="fr-FR" dirty="0"/>
              <a:t>, et cela au sein de tous les enseignements et de toutes les situations d’apprentissage et éducatives. Elle est portée par tous les professeurs et personnels d’éducation. Elle est particulièrement programmée, ainsi que les évaluations l’accompagnant au fil de l’eau, dans les enseignements de spécialité et dès le début du cycle terminal. </a:t>
            </a:r>
          </a:p>
          <a:p>
            <a:r>
              <a:rPr lang="fr-FR" dirty="0"/>
              <a:t>On peut suggérer la définition progressive d’un cadre évaluatif commun </a:t>
            </a:r>
            <a:r>
              <a:rPr lang="fr-FR" b="1" dirty="0"/>
              <a:t>tendant vers les attendus du Grand oral au cours du cycle terminal </a:t>
            </a:r>
            <a:r>
              <a:rPr lang="fr-FR" dirty="0"/>
              <a:t>: gérer le temps de présentation, s’exprimer sans note, participer à un entretien d’approfondissement à la suite de la présentation, etc. </a:t>
            </a:r>
          </a:p>
        </p:txBody>
      </p:sp>
      <p:sp>
        <p:nvSpPr>
          <p:cNvPr id="4" name="Espace réservé du numéro de diapositive 3"/>
          <p:cNvSpPr>
            <a:spLocks noGrp="1"/>
          </p:cNvSpPr>
          <p:nvPr>
            <p:ph type="sldNum" sz="quarter" idx="10"/>
          </p:nvPr>
        </p:nvSpPr>
        <p:spPr/>
        <p:txBody>
          <a:bodyPr/>
          <a:lstStyle/>
          <a:p>
            <a:fld id="{52F5B054-E157-4E2B-8025-A541C21ECD91}" type="slidenum">
              <a:rPr lang="fr-FR" smtClean="0"/>
              <a:t>18</a:t>
            </a:fld>
            <a:endParaRPr lang="fr-FR"/>
          </a:p>
        </p:txBody>
      </p:sp>
    </p:spTree>
    <p:extLst>
      <p:ext uri="{BB962C8B-B14F-4D97-AF65-F5344CB8AC3E}">
        <p14:creationId xmlns:p14="http://schemas.microsoft.com/office/powerpoint/2010/main" val="4136498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réalisation d’une carte mentale permet de mettre en lien et d’ordonner les notions les unes par rapport aux autres. Elle permet d’évaluer la capacité de l’élève à structurer sa pensée de manière logique. Il s’agit d’une étape lorsqu’il s’agit de développer une argumentation structurée. </a:t>
            </a:r>
          </a:p>
          <a:p>
            <a:r>
              <a:rPr lang="fr-FR" b="1" dirty="0"/>
              <a:t>Compétences</a:t>
            </a:r>
            <a:r>
              <a:rPr lang="fr-FR" dirty="0"/>
              <a:t> du livret scolaire pouvant être évaluées lors de l’AT sur le tabagisme :</a:t>
            </a:r>
          </a:p>
          <a:p>
            <a:pPr rtl="0" eaLnBrk="1" fontAlgn="auto" latinLnBrk="0" hangingPunct="1"/>
            <a:r>
              <a:rPr lang="fr-FR" dirty="0"/>
              <a:t>- </a:t>
            </a:r>
            <a:r>
              <a:rPr lang="fr-FR" sz="1200" b="0" i="0" u="none" strike="noStrike" kern="1200" dirty="0">
                <a:solidFill>
                  <a:schemeClr val="tx1"/>
                </a:solidFill>
                <a:effectLst/>
                <a:latin typeface="+mn-lt"/>
                <a:ea typeface="+mn-ea"/>
                <a:cs typeface="+mn-cs"/>
              </a:rPr>
              <a:t>Exploiter les données expérimentales et les ressources documentaires</a:t>
            </a:r>
          </a:p>
          <a:p>
            <a:pPr rtl="0" eaLnBrk="1" fontAlgn="auto" latinLnBrk="0" hangingPunct="1"/>
            <a:r>
              <a:rPr lang="fr-FR" sz="1200" b="0" i="0" u="none" strike="noStrike" kern="1200" dirty="0">
                <a:solidFill>
                  <a:schemeClr val="tx1"/>
                </a:solidFill>
                <a:effectLst/>
                <a:latin typeface="+mn-lt"/>
                <a:ea typeface="+mn-ea"/>
                <a:cs typeface="+mn-cs"/>
              </a:rPr>
              <a:t>- Développer une argumentation structurée de l’écrit</a:t>
            </a:r>
          </a:p>
          <a:p>
            <a:pPr rtl="0" eaLnBrk="1" fontAlgn="auto" latinLnBrk="0" hangingPunct="1"/>
            <a:r>
              <a:rPr lang="fr-FR" sz="1200" b="0" i="0" u="none" strike="noStrike" kern="1200" dirty="0">
                <a:solidFill>
                  <a:schemeClr val="tx1"/>
                </a:solidFill>
                <a:effectLst/>
                <a:latin typeface="+mn-lt"/>
                <a:ea typeface="+mn-ea"/>
                <a:cs typeface="+mn-cs"/>
              </a:rPr>
              <a:t>- Développer une argumentation structurée à l’oral</a:t>
            </a:r>
          </a:p>
          <a:p>
            <a:endParaRPr lang="fr-FR" dirty="0"/>
          </a:p>
          <a:p>
            <a:r>
              <a:rPr lang="fr-FR" b="1" dirty="0"/>
              <a:t>Autres évaluations : </a:t>
            </a:r>
          </a:p>
          <a:p>
            <a:r>
              <a:rPr lang="fr-FR" dirty="0"/>
              <a:t>- Exposé sur un sujet (oral)</a:t>
            </a:r>
          </a:p>
          <a:p>
            <a:r>
              <a:rPr lang="fr-FR" dirty="0"/>
              <a:t>- Présentation des notions étudiées la semaine précédente</a:t>
            </a:r>
          </a:p>
          <a:p>
            <a:r>
              <a:rPr lang="fr-FR" dirty="0"/>
              <a:t>- Interrogation portant sur le vocabulaire médical</a:t>
            </a:r>
          </a:p>
          <a:p>
            <a:r>
              <a:rPr lang="fr-FR" dirty="0"/>
              <a:t>… pour évaluer les </a:t>
            </a:r>
            <a:r>
              <a:rPr lang="fr-FR" b="1" dirty="0"/>
              <a:t>compétences</a:t>
            </a:r>
            <a:r>
              <a:rPr lang="fr-FR" dirty="0"/>
              <a:t> suivantes : </a:t>
            </a:r>
          </a:p>
          <a:p>
            <a:pPr lvl="1" rtl="0" eaLnBrk="1" fontAlgn="auto" latinLnBrk="0" hangingPunct="1"/>
            <a:r>
              <a:rPr lang="fr-FR" sz="1200" b="0" i="0" u="none" strike="noStrike" kern="1200" dirty="0">
                <a:solidFill>
                  <a:schemeClr val="tx1"/>
                </a:solidFill>
                <a:effectLst/>
                <a:latin typeface="+mn-lt"/>
                <a:ea typeface="+mn-ea"/>
                <a:cs typeface="+mn-cs"/>
              </a:rPr>
              <a:t>- Développer une argumentation structurée à l’oral</a:t>
            </a:r>
          </a:p>
          <a:p>
            <a:pPr lvl="1" rtl="0" eaLnBrk="1" fontAlgn="auto" latinLnBrk="0" hangingPunct="1"/>
            <a:r>
              <a:rPr lang="fr-FR" sz="1200" b="0" i="0" u="none" strike="noStrike" kern="1200" dirty="0">
                <a:solidFill>
                  <a:schemeClr val="tx1"/>
                </a:solidFill>
                <a:effectLst/>
                <a:latin typeface="+mn-lt"/>
                <a:ea typeface="+mn-ea"/>
                <a:cs typeface="+mn-cs"/>
              </a:rPr>
              <a:t>- Maîtriser le vocabulaire scientifique</a:t>
            </a:r>
          </a:p>
          <a:p>
            <a:pPr lvl="1" rtl="0" eaLnBrk="1" fontAlgn="auto" latinLnBrk="0" hangingPunct="1"/>
            <a:r>
              <a:rPr lang="fr-FR" sz="1200" b="0" i="0" u="none" strike="noStrike" kern="1200" dirty="0">
                <a:solidFill>
                  <a:schemeClr val="tx1"/>
                </a:solidFill>
                <a:effectLst/>
                <a:latin typeface="+mn-lt"/>
                <a:ea typeface="+mn-ea"/>
                <a:cs typeface="+mn-cs"/>
              </a:rPr>
              <a:t>- Mobiliser les connaissances et développer des raisonnements pour expliquer le fonctionnement de l’organisme humain</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52F5B054-E157-4E2B-8025-A541C21ECD91}" type="slidenum">
              <a:rPr lang="fr-FR" smtClean="0"/>
              <a:t>19</a:t>
            </a:fld>
            <a:endParaRPr lang="fr-FR"/>
          </a:p>
        </p:txBody>
      </p:sp>
    </p:spTree>
    <p:extLst>
      <p:ext uri="{BB962C8B-B14F-4D97-AF65-F5344CB8AC3E}">
        <p14:creationId xmlns:p14="http://schemas.microsoft.com/office/powerpoint/2010/main" val="225167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textes de référence </a:t>
            </a:r>
          </a:p>
          <a:p>
            <a:pPr marL="342900" indent="-342900">
              <a:buFont typeface="Arial" panose="020B0604020202020204" pitchFamily="34" charset="0"/>
              <a:buChar char="•"/>
            </a:pPr>
            <a:r>
              <a:rPr lang="fr-FR" dirty="0"/>
              <a:t>Décret 2021-983 du 27 juillet 2021 modifiant les dispositions du code de l’éducation relatives au baccalauréat général et au baccalauréat technologique</a:t>
            </a:r>
          </a:p>
          <a:p>
            <a:pPr marL="342900" indent="-342900">
              <a:buFont typeface="Arial" panose="020B0604020202020204" pitchFamily="34" charset="0"/>
              <a:buChar char="•"/>
            </a:pPr>
            <a:r>
              <a:rPr lang="fr-FR" dirty="0"/>
              <a:t>Arrêté du 27 juillet 2021 </a:t>
            </a:r>
            <a:r>
              <a:rPr lang="fr-FR" dirty="0">
                <a:hlinkClick r:id="rId3"/>
              </a:rPr>
              <a:t>https://www.legifrance.gouv.fr/jorf/id/JORFTEXT000043861610</a:t>
            </a:r>
            <a:r>
              <a:rPr lang="fr-FR" dirty="0"/>
              <a:t> </a:t>
            </a:r>
          </a:p>
          <a:p>
            <a:pPr marL="342900" indent="-342900">
              <a:buFont typeface="Arial" panose="020B0604020202020204" pitchFamily="34" charset="0"/>
              <a:buChar char="•"/>
            </a:pPr>
            <a:r>
              <a:rPr lang="fr-FR" b="1" dirty="0"/>
              <a:t>BO n 30 du 29 juillet, note de service du 28-7-2021 </a:t>
            </a:r>
            <a:r>
              <a:rPr lang="fr-FR" dirty="0">
                <a:hlinkClick r:id="rId4"/>
              </a:rPr>
              <a:t>https://www.education.gouv.fr/pid285/bulletin_officiel.html?pid_bo=40442</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52F5B054-E157-4E2B-8025-A541C21ECD91}" type="slidenum">
              <a:rPr lang="fr-FR" smtClean="0"/>
              <a:t>2</a:t>
            </a:fld>
            <a:endParaRPr lang="fr-FR"/>
          </a:p>
        </p:txBody>
      </p:sp>
    </p:spTree>
    <p:extLst>
      <p:ext uri="{BB962C8B-B14F-4D97-AF65-F5344CB8AC3E}">
        <p14:creationId xmlns:p14="http://schemas.microsoft.com/office/powerpoint/2010/main" val="1059475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8A55D3-ABF3-411C-B2CA-120CBA9FEBC6}" type="slidenum">
              <a:rPr lang="fr-FR" smtClean="0"/>
              <a:t>20</a:t>
            </a:fld>
            <a:endParaRPr lang="fr-FR"/>
          </a:p>
        </p:txBody>
      </p:sp>
    </p:spTree>
    <p:extLst>
      <p:ext uri="{BB962C8B-B14F-4D97-AF65-F5344CB8AC3E}">
        <p14:creationId xmlns:p14="http://schemas.microsoft.com/office/powerpoint/2010/main" val="3643180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0" dirty="0"/>
              <a:t>Extraits du guide de l’IGESR</a:t>
            </a:r>
          </a:p>
          <a:p>
            <a:r>
              <a:rPr lang="fr-FR" i="0" dirty="0"/>
              <a:t>Diversifier les types et la nature des situations prises en compte dans l’évaluation dans le cadre des enseignements </a:t>
            </a:r>
          </a:p>
          <a:p>
            <a:r>
              <a:rPr lang="fr-FR" i="0" dirty="0"/>
              <a:t>L’évaluation gagne à faire appel à des situations d’évaluation diversifiées, réalisées lors d’activités et de circonstances diverses. </a:t>
            </a:r>
          </a:p>
          <a:p>
            <a:r>
              <a:rPr lang="fr-FR" i="0" dirty="0"/>
              <a:t>Les situations d’évaluation peuvent inclure des évaluations écrites et/ou orales, avec des questions ouvertes ou à choix multiples, sous format papier ou numérique, des évaluations pratiques ou expérimentales, des travaux individuels ou collectifs, des travaux proposés en classe ou hors la classe, des devoirs surveillés (devoirs sur table) en temps et conditions contraints, des devoirs en temps libre, en présence ou à distance, selon les exigences du projet pédagogique conçu par le professeur. Le recours à des interrogations régulières de courte durée, dont les QCM, permet d’accompagner des apprentissages réguliers. </a:t>
            </a:r>
          </a:p>
          <a:p>
            <a:r>
              <a:rPr lang="fr-FR" i="0" dirty="0"/>
              <a:t>De nombreuses productions peuvent être évaluées et prises en compte dans les appréciations et dans les évaluations chiffrées : des projets divers, des exposés, des travaux de recherche, des écrits réflexifs individuels à la suite d’une activité collective, des activités pratiques, des activités expérimentales, des productions collectives, des participations à un débat, etc.</a:t>
            </a:r>
          </a:p>
          <a:p>
            <a:endParaRPr lang="fr-FR" i="0" dirty="0"/>
          </a:p>
          <a:p>
            <a:r>
              <a:rPr lang="fr-FR" i="0" dirty="0"/>
              <a:t>La mise en place de devoirs communs à l’échelle de l’établissement, selon des dimensions qui peuvent être variables (deux classes, davantage de classes, l’ensemble des classes concernées par l’enseignement, …), est recommandée (..). Ils permettent aux professeurs de travailler ensemble, de définir des objectifs partagés et des exigences harmonisées.</a:t>
            </a:r>
          </a:p>
        </p:txBody>
      </p:sp>
      <p:sp>
        <p:nvSpPr>
          <p:cNvPr id="4" name="Espace réservé du numéro de diapositive 3"/>
          <p:cNvSpPr>
            <a:spLocks noGrp="1"/>
          </p:cNvSpPr>
          <p:nvPr>
            <p:ph type="sldNum" sz="quarter" idx="5"/>
          </p:nvPr>
        </p:nvSpPr>
        <p:spPr/>
        <p:txBody>
          <a:bodyPr/>
          <a:lstStyle/>
          <a:p>
            <a:fld id="{52F5B054-E157-4E2B-8025-A541C21ECD91}" type="slidenum">
              <a:rPr lang="fr-FR" smtClean="0"/>
              <a:t>21</a:t>
            </a:fld>
            <a:endParaRPr lang="fr-FR"/>
          </a:p>
        </p:txBody>
      </p:sp>
    </p:spTree>
    <p:extLst>
      <p:ext uri="{BB962C8B-B14F-4D97-AF65-F5344CB8AC3E}">
        <p14:creationId xmlns:p14="http://schemas.microsoft.com/office/powerpoint/2010/main" val="2724271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kern="1200" dirty="0">
                <a:solidFill>
                  <a:schemeClr val="tx1"/>
                </a:solidFill>
                <a:effectLst/>
                <a:latin typeface="+mn-lt"/>
                <a:ea typeface="+mn-ea"/>
                <a:cs typeface="+mn-cs"/>
              </a:rPr>
              <a:t>Extrait du guide de l’IGESR : </a:t>
            </a:r>
          </a:p>
          <a:p>
            <a:r>
              <a:rPr lang="fr-FR" sz="1200" i="1" kern="1200" dirty="0">
                <a:solidFill>
                  <a:schemeClr val="tx1"/>
                </a:solidFill>
                <a:effectLst/>
                <a:latin typeface="+mn-lt"/>
                <a:ea typeface="+mn-ea"/>
                <a:cs typeface="+mn-cs"/>
              </a:rPr>
              <a:t>Il est demandé aux équipes, pour les évaluations conduites, de se référer, dès l’entrée en classe de première, aux compétences qui sont mentionnées dans le LSL afin que ce dernier soit renseigné de façon pertinente. La pratique de l’oral doit être évaluée, sans viser, en fin de première, le niveau attendu au Grand oral.  </a:t>
            </a:r>
          </a:p>
          <a:p>
            <a:r>
              <a:rPr lang="fr-FR" sz="1200" i="1" kern="1200" dirty="0">
                <a:solidFill>
                  <a:schemeClr val="tx1"/>
                </a:solidFill>
                <a:effectLst/>
                <a:latin typeface="+mn-lt"/>
                <a:ea typeface="+mn-ea"/>
                <a:cs typeface="+mn-cs"/>
              </a:rPr>
              <a:t>Le contrôle continu « certificatif » repose sur la moyenne annuelle de la classe de première, accompagnée d’appréciations cohérentes. Pour être représentative, cette moyenne doit prendre en compte un nombre significatif de situations d’évaluation notées et il est nécessaire de veiller à ce que les évaluations réalisées sur l'année couvrent bien l'ensemble des 6 compétences visées par le programme et rappelées dans le LSL. </a:t>
            </a:r>
          </a:p>
          <a:p>
            <a:pPr marL="0" indent="0" algn="l">
              <a:lnSpc>
                <a:spcPct val="150000"/>
              </a:lnSpc>
              <a:buNone/>
            </a:pPr>
            <a:endParaRPr lang="fr-FR" sz="1200" b="1" dirty="0"/>
          </a:p>
          <a:p>
            <a:pPr marL="0" indent="0" algn="l">
              <a:lnSpc>
                <a:spcPct val="150000"/>
              </a:lnSpc>
              <a:buNone/>
            </a:pPr>
            <a:endParaRPr lang="fr-FR" sz="1200" b="1" dirty="0"/>
          </a:p>
          <a:p>
            <a:pPr marL="0" indent="0" algn="l">
              <a:lnSpc>
                <a:spcPct val="150000"/>
              </a:lnSpc>
              <a:buNone/>
            </a:pPr>
            <a:r>
              <a:rPr lang="fr-FR" sz="1200" b="1" dirty="0"/>
              <a:t>Objectifs : </a:t>
            </a:r>
            <a:r>
              <a:rPr lang="fr-FR" sz="1200" dirty="0"/>
              <a:t>Renseignement</a:t>
            </a:r>
            <a:r>
              <a:rPr lang="fr-FR" sz="1200" baseline="0" dirty="0"/>
              <a:t> </a:t>
            </a:r>
            <a:r>
              <a:rPr lang="fr-FR" sz="1200" dirty="0"/>
              <a:t>pertinent du LSL, et appréciations du bulletin en cohérence avec le LSL</a:t>
            </a:r>
          </a:p>
          <a:p>
            <a:pPr marL="0" indent="0" algn="l">
              <a:lnSpc>
                <a:spcPct val="150000"/>
              </a:lnSpc>
              <a:buNone/>
            </a:pPr>
            <a:endParaRPr lang="fr-FR" sz="1200" dirty="0"/>
          </a:p>
          <a:p>
            <a:pPr marL="0" indent="0">
              <a:buNone/>
            </a:pPr>
            <a:r>
              <a:rPr lang="fr-FR" sz="3000" cap="none" dirty="0">
                <a:cs typeface="Times New Roman" panose="02020603050405020304" pitchFamily="18" charset="0"/>
              </a:rPr>
              <a:t>Le livret scolaire constitue un outil d'aide à la décision pour le jury du baccalauréat…. </a:t>
            </a:r>
          </a:p>
          <a:p>
            <a:pPr marL="0" indent="0">
              <a:buNone/>
            </a:pPr>
            <a:r>
              <a:rPr lang="fr-FR" sz="3000" cap="none" dirty="0">
                <a:cs typeface="Times New Roman" panose="02020603050405020304" pitchFamily="18" charset="0"/>
              </a:rPr>
              <a:t>Le livret scolaire doit consigner les progrès et les acquis de l'élève dans les enseignements du cycle terminal du lycée….</a:t>
            </a:r>
            <a:r>
              <a:rPr lang="fr-FR" sz="3000" dirty="0"/>
              <a:t> </a:t>
            </a:r>
          </a:p>
          <a:p>
            <a:pPr marL="0" indent="0">
              <a:buNone/>
            </a:pPr>
            <a:r>
              <a:rPr lang="fr-FR" sz="3000" cap="none" dirty="0">
                <a:cs typeface="Times New Roman" panose="02020603050405020304" pitchFamily="18" charset="0"/>
              </a:rPr>
              <a:t>L'évaluation porte à la fois sur l'atteinte d'un niveau de connaissances et sur le degré de maîtrise des compétences requises dans les enseignements en référence aux objectifs visés par chacun d'entre eux. </a:t>
            </a:r>
          </a:p>
          <a:p>
            <a:pPr marL="0" indent="0">
              <a:buNone/>
            </a:pPr>
            <a:r>
              <a:rPr lang="fr-FR" sz="3000" cap="none" dirty="0">
                <a:cs typeface="Times New Roman" panose="02020603050405020304" pitchFamily="18" charset="0"/>
              </a:rPr>
              <a:t>C'est pourquoi, </a:t>
            </a:r>
            <a:r>
              <a:rPr lang="fr-FR" sz="3000" b="1" cap="none" dirty="0">
                <a:cs typeface="Times New Roman" panose="02020603050405020304" pitchFamily="18" charset="0"/>
              </a:rPr>
              <a:t>le livret scolaire conjugue l'évaluation chiffrée et une approche qualitative des résultats de l'élève </a:t>
            </a:r>
            <a:r>
              <a:rPr lang="fr-FR" sz="3000" cap="none" dirty="0">
                <a:cs typeface="Times New Roman" panose="02020603050405020304" pitchFamily="18" charset="0"/>
              </a:rPr>
              <a:t>»</a:t>
            </a:r>
          </a:p>
          <a:p>
            <a:pPr marL="0" indent="0">
              <a:buNone/>
            </a:pPr>
            <a:r>
              <a:rPr lang="fr-FR" dirty="0"/>
              <a:t>1 = compétences non maîtrisées / 2 = compétences insuffisamment maîtrisées / 3 = compétences maîtrisées  / 4 = compétences bien maîtrisées.</a:t>
            </a:r>
          </a:p>
          <a:p>
            <a:pPr algn="ctr"/>
            <a:endParaRPr lang="fr-FR"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kern="1200" baseline="0" dirty="0">
                <a:solidFill>
                  <a:schemeClr val="tx1"/>
                </a:solidFill>
                <a:latin typeface="+mn-lt"/>
                <a:ea typeface="+mn-ea"/>
                <a:cs typeface="+mn-cs"/>
              </a:rPr>
              <a:t>Plus value d’une évaluation par compétences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kern="1200" baseline="0" dirty="0">
                <a:solidFill>
                  <a:schemeClr val="tx1"/>
                </a:solidFill>
                <a:latin typeface="+mn-lt"/>
                <a:ea typeface="+mn-ea"/>
                <a:cs typeface="+mn-cs"/>
                <a:sym typeface="Wingdings" panose="05000000000000000000" pitchFamily="2" charset="2"/>
              </a:rPr>
              <a:t> </a:t>
            </a:r>
            <a:r>
              <a:rPr lang="fr-FR" dirty="0"/>
              <a:t>Toutes ces évaluations participent au processus de formation des élèves, par leur caractère informatif. </a:t>
            </a:r>
            <a:r>
              <a:rPr lang="fr-FR" i="0" dirty="0"/>
              <a:t>Elles constituent le </a:t>
            </a:r>
            <a:r>
              <a:rPr lang="fr-FR" b="1" i="0" dirty="0"/>
              <a:t>retour informé </a:t>
            </a:r>
            <a:r>
              <a:rPr lang="fr-FR" i="0" dirty="0"/>
              <a:t>indispensable aux élèves pour progresser</a:t>
            </a:r>
          </a:p>
          <a:p>
            <a:pPr lvl="0"/>
            <a:r>
              <a:rPr lang="fr-FR" sz="3200" b="0" u="sng" dirty="0"/>
              <a:t>Evaluation sommative </a:t>
            </a:r>
          </a:p>
          <a:p>
            <a:pPr lvl="1"/>
            <a:r>
              <a:rPr lang="fr-FR" sz="2800" dirty="0"/>
              <a:t>Reflet des </a:t>
            </a:r>
            <a:r>
              <a:rPr lang="fr-FR" sz="2800" b="1" dirty="0"/>
              <a:t>acquis</a:t>
            </a:r>
            <a:r>
              <a:rPr lang="fr-FR" sz="2800" dirty="0"/>
              <a:t> des élèves à un instant t</a:t>
            </a:r>
          </a:p>
          <a:p>
            <a:pPr lvl="1"/>
            <a:r>
              <a:rPr lang="fr-FR" sz="2800" dirty="0"/>
              <a:t>Éclaire sur un </a:t>
            </a:r>
            <a:r>
              <a:rPr lang="fr-FR" sz="2800" b="1" dirty="0"/>
              <a:t>niveau global </a:t>
            </a:r>
            <a:r>
              <a:rPr lang="fr-FR" sz="2800" dirty="0"/>
              <a:t>dans l’enseignement considéré.  </a:t>
            </a:r>
          </a:p>
          <a:p>
            <a:pPr lvl="1"/>
            <a:r>
              <a:rPr lang="fr-FR" sz="2800" dirty="0"/>
              <a:t>Explicité par les compétences qui permettent un commentaire qualitatif.  </a:t>
            </a:r>
          </a:p>
          <a:p>
            <a:pPr lvl="0"/>
            <a:r>
              <a:rPr lang="fr-FR" sz="3200" b="0" u="sng" dirty="0"/>
              <a:t>En évaluations formatives, y compris diagnostiques, </a:t>
            </a:r>
          </a:p>
          <a:p>
            <a:pPr lvl="1"/>
            <a:r>
              <a:rPr lang="fr-FR" sz="2800" dirty="0"/>
              <a:t>Évaluation possible des compétences </a:t>
            </a:r>
          </a:p>
          <a:p>
            <a:pPr lvl="1"/>
            <a:r>
              <a:rPr lang="fr-FR" sz="2800" dirty="0"/>
              <a:t>De façon indépendantes</a:t>
            </a:r>
          </a:p>
          <a:p>
            <a:pPr lvl="1"/>
            <a:r>
              <a:rPr lang="fr-FR" sz="2800" dirty="0"/>
              <a:t>Éventuellement de manière purement qualitative</a:t>
            </a:r>
            <a:r>
              <a:rPr lang="fr-FR" sz="2800" b="1" dirty="0"/>
              <a:t>. </a:t>
            </a:r>
          </a:p>
          <a:p>
            <a:endParaRPr lang="fr-FR" sz="1200" b="0" i="0" u="none" strike="noStrike" kern="1200" baseline="0" dirty="0">
              <a:solidFill>
                <a:schemeClr val="tx1"/>
              </a:solidFill>
              <a:latin typeface="+mn-lt"/>
              <a:ea typeface="+mn-ea"/>
              <a:cs typeface="+mn-cs"/>
            </a:endParaRPr>
          </a:p>
          <a:p>
            <a:pPr marL="0" indent="0" algn="l">
              <a:lnSpc>
                <a:spcPct val="150000"/>
              </a:lnSpc>
              <a:buNone/>
            </a:pPr>
            <a:endParaRPr lang="fr-FR" sz="1200" dirty="0"/>
          </a:p>
        </p:txBody>
      </p:sp>
      <p:sp>
        <p:nvSpPr>
          <p:cNvPr id="4" name="Espace réservé du numéro de diapositive 3"/>
          <p:cNvSpPr>
            <a:spLocks noGrp="1"/>
          </p:cNvSpPr>
          <p:nvPr>
            <p:ph type="sldNum" sz="quarter" idx="10"/>
          </p:nvPr>
        </p:nvSpPr>
        <p:spPr/>
        <p:txBody>
          <a:bodyPr/>
          <a:lstStyle/>
          <a:p>
            <a:fld id="{0ACEE34B-7E8C-4EAE-A7B6-A755BC2BB87F}" type="slidenum">
              <a:rPr lang="fr-FR" smtClean="0"/>
              <a:t>22</a:t>
            </a:fld>
            <a:endParaRPr lang="fr-FR"/>
          </a:p>
        </p:txBody>
      </p:sp>
    </p:spTree>
    <p:extLst>
      <p:ext uri="{BB962C8B-B14F-4D97-AF65-F5344CB8AC3E}">
        <p14:creationId xmlns:p14="http://schemas.microsoft.com/office/powerpoint/2010/main" val="3426968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 tableau propose une mise en regard des compétences du LSL avec celles des grilles et sujets de la BNS, plus coutumières des enseignants.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Il permet également de voir celles qui sont mobilisées pour chacune des 4 « </a:t>
            </a:r>
            <a:r>
              <a:rPr lang="fr-FR" sz="1200" kern="1200" dirty="0" err="1">
                <a:solidFill>
                  <a:schemeClr val="tx1"/>
                </a:solidFill>
                <a:effectLst/>
                <a:latin typeface="+mn-lt"/>
                <a:ea typeface="+mn-ea"/>
                <a:cs typeface="+mn-cs"/>
              </a:rPr>
              <a:t>macrocompétences</a:t>
            </a:r>
            <a:r>
              <a:rPr lang="fr-FR" sz="1200" kern="1200" dirty="0">
                <a:solidFill>
                  <a:schemeClr val="tx1"/>
                </a:solidFill>
                <a:effectLst/>
                <a:latin typeface="+mn-lt"/>
                <a:ea typeface="+mn-ea"/>
                <a:cs typeface="+mn-cs"/>
              </a:rPr>
              <a:t> ».</a:t>
            </a:r>
          </a:p>
          <a:p>
            <a:pPr lvl="0"/>
            <a:endParaRPr lang="fr-FR" u="sng" dirty="0"/>
          </a:p>
          <a:p>
            <a:pPr lvl="0"/>
            <a:r>
              <a:rPr lang="fr-FR" u="sng" dirty="0"/>
              <a:t>Compétences prévues à l’origine pour une évaluation certificative terminale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L’évaluation certificative en biochimie biologie a reposé sur les sujets d’E3C, puis EC, disponibles dans la BNS, dans lesquels les grilles d’évaluation apprécient le niveau de maitrise de 6 compétences évaluables à l’écrit et plus précises que les compétences du LSL : </a:t>
            </a:r>
          </a:p>
          <a:p>
            <a:pPr lvl="0"/>
            <a:r>
              <a:rPr lang="fr-FR" dirty="0"/>
              <a:t>C1 : Analyser un document scientifique ou technologique</a:t>
            </a:r>
          </a:p>
          <a:p>
            <a:pPr lvl="0"/>
            <a:r>
              <a:rPr lang="fr-FR" dirty="0"/>
              <a:t>C2 : Interpréter des données de biochimie ou de biologie</a:t>
            </a:r>
          </a:p>
          <a:p>
            <a:pPr lvl="0"/>
            <a:r>
              <a:rPr lang="fr-FR" dirty="0"/>
              <a:t>C3 : Argumenter un choix - Faire preuve d'esprit critique</a:t>
            </a:r>
          </a:p>
          <a:p>
            <a:pPr lvl="0"/>
            <a:r>
              <a:rPr lang="fr-FR" dirty="0"/>
              <a:t>C4 : Développer un raisonnement scientifique construit et rigoureux	</a:t>
            </a:r>
          </a:p>
          <a:p>
            <a:pPr lvl="0"/>
            <a:r>
              <a:rPr lang="fr-FR" dirty="0"/>
              <a:t>C5 : Élaborer une synthèse sous forme de schéma ou d’un texte rédigé</a:t>
            </a:r>
          </a:p>
          <a:p>
            <a:pPr lvl="0"/>
            <a:r>
              <a:rPr lang="fr-FR" dirty="0"/>
              <a:t>C6 : Communiquer à l’aide d’une syntaxe claire et d'un vocabulaire scientifique adapté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effectLst/>
              </a:rPr>
              <a:t>L’oral est travaillé dans l’objectif du grand oral mais les attendus doivent être proportionnés au niveau visé en formation en fin de 1</a:t>
            </a:r>
            <a:r>
              <a:rPr lang="fr-FR" sz="1200" b="1" i="0" baseline="30000" dirty="0">
                <a:effectLst/>
              </a:rPr>
              <a:t>ère</a:t>
            </a:r>
            <a:r>
              <a:rPr lang="fr-FR" sz="1200" b="1" i="0" dirty="0">
                <a:effectLst/>
              </a:rPr>
              <a:t>, et non en fin de terminale.</a:t>
            </a:r>
            <a:endParaRPr lang="fr-FR" sz="1200" b="1"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ACEE34B-7E8C-4EAE-A7B6-A755BC2BB87F}" type="slidenum">
              <a:rPr lang="fr-FR" smtClean="0"/>
              <a:t>23</a:t>
            </a:fld>
            <a:endParaRPr lang="fr-FR"/>
          </a:p>
        </p:txBody>
      </p:sp>
    </p:spTree>
    <p:extLst>
      <p:ext uri="{BB962C8B-B14F-4D97-AF65-F5344CB8AC3E}">
        <p14:creationId xmlns:p14="http://schemas.microsoft.com/office/powerpoint/2010/main" val="3182584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Enfin, le programme évoque 5 objectifs de formation qui correspondent également à </a:t>
            </a:r>
            <a:r>
              <a:rPr lang="fr-FR" sz="1200" strike="noStrike" kern="1200" dirty="0">
                <a:solidFill>
                  <a:schemeClr val="tx1"/>
                </a:solidFill>
                <a:effectLst/>
                <a:latin typeface="+mn-lt"/>
                <a:ea typeface="+mn-ea"/>
                <a:cs typeface="+mn-cs"/>
              </a:rPr>
              <a:t>des attendus de fin </a:t>
            </a:r>
            <a:r>
              <a:rPr lang="fr-FR" sz="1200" kern="1200" dirty="0">
                <a:solidFill>
                  <a:schemeClr val="tx1"/>
                </a:solidFill>
                <a:effectLst/>
                <a:latin typeface="+mn-lt"/>
                <a:ea typeface="+mn-ea"/>
                <a:cs typeface="+mn-cs"/>
              </a:rPr>
              <a:t>de 1</a:t>
            </a:r>
            <a:r>
              <a:rPr lang="fr-FR" sz="1200" kern="1200" baseline="30000" dirty="0">
                <a:solidFill>
                  <a:schemeClr val="tx1"/>
                </a:solidFill>
                <a:effectLst/>
                <a:latin typeface="+mn-lt"/>
                <a:ea typeface="+mn-ea"/>
                <a:cs typeface="+mn-cs"/>
              </a:rPr>
              <a:t>ère</a:t>
            </a:r>
            <a:r>
              <a:rPr lang="fr-FR" sz="1200" kern="1200" dirty="0">
                <a:solidFill>
                  <a:schemeClr val="tx1"/>
                </a:solidFill>
                <a:effectLst/>
                <a:latin typeface="+mn-lt"/>
                <a:ea typeface="+mn-ea"/>
                <a:cs typeface="+mn-cs"/>
              </a:rPr>
              <a:t> STL. </a:t>
            </a:r>
          </a:p>
          <a:p>
            <a:r>
              <a:rPr lang="fr-FR" sz="1200" kern="1200" dirty="0">
                <a:solidFill>
                  <a:schemeClr val="tx1"/>
                </a:solidFill>
                <a:effectLst/>
                <a:latin typeface="+mn-lt"/>
                <a:ea typeface="+mn-ea"/>
                <a:cs typeface="+mn-cs"/>
              </a:rPr>
              <a:t>Ces objectifs de formation sont en cohérence avec les compétences visées du LSL qui, pour se construire, s’appuient sur des objectifs de maitrise des concepts et savoir-faire du programme (</a:t>
            </a:r>
            <a:r>
              <a:rPr lang="fr-FR" sz="1200" i="1" kern="1200" dirty="0">
                <a:solidFill>
                  <a:schemeClr val="tx1"/>
                </a:solidFill>
                <a:effectLst/>
                <a:latin typeface="+mn-lt"/>
                <a:ea typeface="+mn-ea"/>
                <a:cs typeface="+mn-cs"/>
              </a:rPr>
              <a:t>comprenant</a:t>
            </a:r>
            <a:r>
              <a:rPr lang="fr-FR" sz="1200" i="1" kern="1200" baseline="0" dirty="0">
                <a:solidFill>
                  <a:schemeClr val="tx1"/>
                </a:solidFill>
                <a:effectLst/>
                <a:latin typeface="+mn-lt"/>
                <a:ea typeface="+mn-ea"/>
                <a:cs typeface="+mn-cs"/>
              </a:rPr>
              <a:t> des connaissances</a:t>
            </a:r>
            <a:r>
              <a:rPr lang="fr-FR" sz="1200" kern="1200" baseline="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Objectifs de formation du programme :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s’approprier des concepts-clés qui régissent les mécanismes biologiques à l’échelle de la cellule et de l’organisme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mobiliser ses connaissances sur la structure et les propriétés des principales molécules du vivant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maîtriser des organisations anatomiques, notamment à l’aide du dessin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interpréter avec rigueur des résultats expérimentaux obtenus en laboratoire ;</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construire des raisonnements scientifiques rigoureux et formuler une argumentation rigoureuse et structurée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0ACEE34B-7E8C-4EAE-A7B6-A755BC2BB87F}" type="slidenum">
              <a:rPr lang="fr-FR" smtClean="0"/>
              <a:t>24</a:t>
            </a:fld>
            <a:endParaRPr lang="fr-FR"/>
          </a:p>
        </p:txBody>
      </p:sp>
    </p:spTree>
    <p:extLst>
      <p:ext uri="{BB962C8B-B14F-4D97-AF65-F5344CB8AC3E}">
        <p14:creationId xmlns:p14="http://schemas.microsoft.com/office/powerpoint/2010/main" val="3367251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Ces principes sont partagés par toutes les disciplines ( </a:t>
            </a:r>
            <a:r>
              <a:rPr lang="fr-FR" i="1" dirty="0" err="1"/>
              <a:t>cf</a:t>
            </a:r>
            <a:r>
              <a:rPr lang="fr-FR" i="1" dirty="0"/>
              <a:t> guide IGESR « pour une culture</a:t>
            </a:r>
            <a:r>
              <a:rPr lang="fr-FR" i="1" baseline="0" dirty="0"/>
              <a:t> commune de l’évaluation</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 </a:t>
            </a:r>
            <a:r>
              <a:rPr lang="fr-FR" b="1" i="1" dirty="0"/>
              <a:t>Anticipation ,</a:t>
            </a:r>
            <a:r>
              <a:rPr lang="fr-FR" b="1" i="1" baseline="0" dirty="0"/>
              <a:t> </a:t>
            </a:r>
            <a:r>
              <a:rPr lang="fr-FR" b="1" i="1" dirty="0"/>
              <a:t>explicitation et transparence</a:t>
            </a:r>
            <a:r>
              <a:rPr lang="fr-FR" b="1" i="1" baseline="0" dirty="0"/>
              <a:t> </a:t>
            </a:r>
            <a:r>
              <a:rPr lang="fr-FR" i="1" baseline="0" dirty="0"/>
              <a:t>car le projet d’évaluation est un contrat qui doit  faire sens et être compris par tous.( cadre clair et partagé)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i="1" baseline="0" dirty="0"/>
              <a:t>Equité</a:t>
            </a:r>
            <a:r>
              <a:rPr lang="fr-FR" i="1" baseline="0" dirty="0"/>
              <a:t> essentielle pour que cette évaluation soit juste compte tenu des enjeux ( bac et </a:t>
            </a:r>
            <a:r>
              <a:rPr lang="fr-FR" i="1" baseline="0" dirty="0" err="1"/>
              <a:t>parcoursup</a:t>
            </a:r>
            <a:r>
              <a:rPr lang="fr-FR" i="1" baseline="0" dirty="0"/>
              <a:t>), d’où l’idée d’une </a:t>
            </a:r>
            <a:r>
              <a:rPr lang="fr-FR" b="1" i="1" baseline="0" dirty="0"/>
              <a:t>norme </a:t>
            </a:r>
            <a:r>
              <a:rPr lang="fr-FR" i="1" baseline="0" dirty="0"/>
              <a:t>sur ce CC introduite au sein de la discipline , mais aussi au sein de tous les établissements.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i="1" baseline="0" dirty="0"/>
              <a:t>Exigence</a:t>
            </a:r>
            <a:r>
              <a:rPr lang="fr-FR" i="1" baseline="0" dirty="0"/>
              <a:t> collective car le bac, passeport pour l’enseignement supérieur est la garantie d’une formation qui permettra au futur étudiant de réussir.</a:t>
            </a:r>
            <a:endParaRPr lang="fr-FR" i="1" dirty="0"/>
          </a:p>
          <a:p>
            <a:r>
              <a:rPr lang="fr-FR" dirty="0"/>
              <a:t>-----------</a:t>
            </a:r>
          </a:p>
          <a:p>
            <a:r>
              <a:rPr lang="fr-FR" dirty="0"/>
              <a:t>La mise en relation précédente doit permettre d’expliciter quelles sont les compétences évaluées dans chaque situation d’évaluation.   </a:t>
            </a:r>
          </a:p>
          <a:p>
            <a:r>
              <a:rPr lang="fr-FR" dirty="0"/>
              <a:t>Les commentaires dans les bulletins puis dans le LSL en sont une synthèse, qui doit rester explicite pour l’essentiel.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L’évaluation à l’aide de C1-C6 serait celle de la pratique quotidienne, puis traduite en compétences LSL à chaque bilan trimestriel (appréciation littérale du bulletin).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p>
          <a:p>
            <a:pPr marL="0" indent="0">
              <a:buNone/>
            </a:pPr>
            <a:r>
              <a:rPr lang="fr-FR" dirty="0"/>
              <a:t>Les compétences ont été écrites en degrés de complexité croissant : </a:t>
            </a:r>
            <a:r>
              <a:rPr lang="fr-FR" i="1" dirty="0"/>
              <a:t>Les évaluations de début de première peuvent porter sur C1 et C2, on ajoutera petit à petit l’évaluation des C3 et C4, les compétences C5 et C6 ne seront évaluées qu’à compter du 2è trimestre. </a:t>
            </a:r>
          </a:p>
          <a:p>
            <a:pPr marL="0" indent="0">
              <a:buNone/>
            </a:pPr>
            <a:r>
              <a:rPr lang="fr-FR" dirty="0"/>
              <a:t>Chaque compétence C1 à C6 doit être travaillée et évaluée de façon graduelle au cours de l’année pour permettre une progressivité des apprentissages.</a:t>
            </a:r>
          </a:p>
          <a:p>
            <a:pPr marL="0" indent="0">
              <a:buNone/>
            </a:pPr>
            <a:r>
              <a:rPr lang="fr-FR" dirty="0"/>
              <a:t>De plus sur l’ensemble de l’année le volume des révisions et la durée des évaluations pourront augmenter progressivement. </a:t>
            </a:r>
          </a:p>
          <a:p>
            <a:r>
              <a:rPr lang="fr-FR" i="0" dirty="0"/>
              <a:t>Pondérer la moyenne trimestrielle avec des coefficients – coefficient plus importants des travaux produits en fin de trimestre ?. </a:t>
            </a:r>
          </a:p>
          <a:p>
            <a:pPr marL="171450" indent="-171450">
              <a:buFont typeface="Wingdings" panose="05000000000000000000" pitchFamily="2" charset="2"/>
              <a:buChar char="à"/>
            </a:pPr>
            <a:r>
              <a:rPr lang="fr-FR" i="1" dirty="0"/>
              <a:t>Une progressivité de la prise en compte des évaluations doit être également réfléchie au sein de chaque période (par une évaluation à coefficient plus important en fin de trimestre, ou par une évaluation « seconde chance »(dont la note chiffrée sera prise en compte si …), ou par tout autre moyen en lien avec le projet d’évaluation de l’établissement. </a:t>
            </a:r>
          </a:p>
          <a:p>
            <a:pPr marL="0" indent="0">
              <a:buFont typeface="Wingdings" panose="05000000000000000000" pitchFamily="2" charset="2"/>
              <a:buNone/>
            </a:pPr>
            <a:r>
              <a:rPr lang="fr-FR" b="1" i="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Les sujets de BNS </a:t>
            </a:r>
            <a:r>
              <a:rPr lang="fr-FR" i="1" dirty="0"/>
              <a:t>offrent</a:t>
            </a:r>
            <a:r>
              <a:rPr lang="fr-FR" i="1" baseline="0" dirty="0"/>
              <a:t> des repères mais attention: </a:t>
            </a:r>
            <a:r>
              <a:rPr lang="fr-FR" i="0" baseline="0" dirty="0"/>
              <a:t>ils </a:t>
            </a:r>
            <a:r>
              <a:rPr lang="fr-FR" i="0" dirty="0"/>
              <a:t>ont été conçus pour une évaluation en fin de première et doivent être adaptés lorsqu’ils sont utilisés pour une évaluation plus tôt dans l’année</a:t>
            </a:r>
            <a:r>
              <a:rPr lang="fr-FR" i="0" baseline="0" dirty="0"/>
              <a:t> : s</a:t>
            </a:r>
            <a:r>
              <a:rPr lang="fr-FR" i="0" dirty="0"/>
              <a:t>i toutes les compétences ne sont pas évaluées à chaque fois, cela permet de montrer la progressivité</a:t>
            </a:r>
            <a:r>
              <a:rPr lang="fr-FR" i="0" baseline="0" dirty="0"/>
              <a:t> des apprentissages </a:t>
            </a:r>
            <a:r>
              <a:rPr lang="fr-FR" i="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La mise en place de devoirs communs</a:t>
            </a:r>
            <a:r>
              <a:rPr lang="fr-FR" i="1" baseline="0" dirty="0"/>
              <a:t> quand au moins 2 enseignants sont impliqués est recommandée</a:t>
            </a:r>
            <a:endParaRPr lang="fr-FR" i="1" dirty="0"/>
          </a:p>
          <a:p>
            <a:pPr marL="0" indent="0">
              <a:buFont typeface="Wingdings" panose="05000000000000000000" pitchFamily="2" charset="2"/>
              <a:buNone/>
            </a:pPr>
            <a:endParaRPr lang="fr-FR"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0ACEE34B-7E8C-4EAE-A7B6-A755BC2BB87F}" type="slidenum">
              <a:rPr lang="fr-FR" smtClean="0"/>
              <a:t>25</a:t>
            </a:fld>
            <a:endParaRPr lang="fr-FR"/>
          </a:p>
        </p:txBody>
      </p:sp>
    </p:spTree>
    <p:extLst>
      <p:ext uri="{BB962C8B-B14F-4D97-AF65-F5344CB8AC3E}">
        <p14:creationId xmlns:p14="http://schemas.microsoft.com/office/powerpoint/2010/main" val="45125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3200" dirty="0"/>
              <a:t>Evaluation formatives / sommatives … retenir ce double principe : </a:t>
            </a:r>
          </a:p>
          <a:p>
            <a:pPr lvl="1"/>
            <a:r>
              <a:rPr lang="fr-FR" sz="2800" dirty="0"/>
              <a:t>- un élève ne peut être évalué </a:t>
            </a:r>
            <a:r>
              <a:rPr lang="fr-FR" sz="2400" dirty="0"/>
              <a:t>que sur des compétences, et savoirs, auxquels il a été exercé avec des modalités qu’il a déjà pratiqué en amont</a:t>
            </a:r>
          </a:p>
          <a:p>
            <a:pPr lvl="1"/>
            <a:r>
              <a:rPr lang="fr-FR" sz="2800" dirty="0"/>
              <a:t>- tous n’apprennent pas au même rythme. </a:t>
            </a:r>
          </a:p>
          <a:p>
            <a:r>
              <a:rPr lang="fr-FR" i="0" dirty="0"/>
              <a:t>Par exemple, on pourra réserver une notation par niveau d’acquisition A, B, C  </a:t>
            </a:r>
            <a:r>
              <a:rPr lang="fr-FR" i="1" dirty="0"/>
              <a:t>(I-A-M)  </a:t>
            </a:r>
            <a:r>
              <a:rPr lang="fr-FR" i="0" dirty="0"/>
              <a:t>pour les évaluations formatives</a:t>
            </a:r>
          </a:p>
          <a:p>
            <a:r>
              <a:rPr lang="fr-FR" i="0" dirty="0"/>
              <a:t>Autre exemple : les évaluations sommatives retenues peuvent avoir un coefficient 1 dans la moyenne et les évaluations formatives retenues un coefficient de 0,2.  </a:t>
            </a:r>
          </a:p>
          <a:p>
            <a:r>
              <a:rPr lang="fr-FR" i="1" dirty="0"/>
              <a:t> le guide IGESR page 4 en bas «  le notes retenues pour le calcul des moyennes</a:t>
            </a:r>
            <a:r>
              <a:rPr lang="fr-FR" i="1" baseline="0" dirty="0"/>
              <a:t> correspondent à des travaux donnés à tous les élèves du même groupe classe validant les mêmes connaissances, compétences et capacités » cela va se traduire pas le « même sujet » et contredire notre idée de rythme différent qui s’opposerait au principe d’égalité de traitement. </a:t>
            </a:r>
          </a:p>
          <a:p>
            <a:r>
              <a:rPr lang="fr-FR" i="1" baseline="0" dirty="0"/>
              <a:t>--------------------------</a:t>
            </a:r>
          </a:p>
          <a:p>
            <a:r>
              <a:rPr lang="fr-FR" dirty="0"/>
              <a:t>Le temps consacré à l’évaluation ne doit pas représenter une part démesurée de l’enseignement. </a:t>
            </a:r>
          </a:p>
          <a:p>
            <a:r>
              <a:rPr lang="fr-FR" dirty="0"/>
              <a:t>Si un nombre minimal d’évaluations est nécessaire pour constituer une moyenne signifiante, une fréquence excessive des évaluations ne contribue ni à la qualité des apprentissages, ni à la justesse de la moyenne obtenue. </a:t>
            </a:r>
          </a:p>
          <a:p>
            <a:r>
              <a:rPr lang="fr-FR" dirty="0"/>
              <a:t>Une fourchette comprise entre </a:t>
            </a:r>
            <a:r>
              <a:rPr lang="fr-FR" i="1" dirty="0"/>
              <a:t>10 %  et 15 </a:t>
            </a:r>
            <a:r>
              <a:rPr lang="fr-FR" dirty="0"/>
              <a:t>% du temps de cet enseignement est raisonnable. </a:t>
            </a:r>
            <a:r>
              <a:rPr lang="fr-FR" i="1" dirty="0"/>
              <a:t>Ce qui ferait</a:t>
            </a:r>
            <a:r>
              <a:rPr lang="fr-FR" i="1" baseline="0" dirty="0"/>
              <a:t> 30 minutes en moyenne par semaine de 4h en bio-bio ??</a:t>
            </a:r>
            <a:endParaRPr lang="fr-FR" dirty="0"/>
          </a:p>
          <a:p>
            <a:r>
              <a:rPr lang="fr-FR" dirty="0"/>
              <a:t>---------------</a:t>
            </a:r>
          </a:p>
          <a:p>
            <a:r>
              <a:rPr lang="fr-FR" dirty="0"/>
              <a:t>Ne pas créer un nouveau stress évaluatif chez les élèves qui augmenterait la pression des familles et les stratégies d’évitement. </a:t>
            </a:r>
          </a:p>
          <a:p>
            <a:r>
              <a:rPr lang="fr-FR" dirty="0"/>
              <a:t>Ne pas transformer l‘évaluation en contrôle continu en une série d’épreuves partielles. </a:t>
            </a:r>
          </a:p>
          <a:p>
            <a:r>
              <a:rPr lang="fr-FR" dirty="0"/>
              <a:t>Par ailleurs, on apprend de ses erreurs. Il peut être intéressant de prévoir dans le calcul de la moyenne trimestrielle, une épreuve dite de la 2è chance qui permettrait aux élèves volontaires de se soumettre à une évaluation sommative, plutôt en fin de trimestre, dont la note serait prise en compte à la place de la note la plus faible. </a:t>
            </a:r>
          </a:p>
          <a:p>
            <a:endParaRPr lang="fr-FR" i="1" dirty="0"/>
          </a:p>
        </p:txBody>
      </p:sp>
      <p:sp>
        <p:nvSpPr>
          <p:cNvPr id="4" name="Espace réservé du numéro de diapositive 3"/>
          <p:cNvSpPr>
            <a:spLocks noGrp="1"/>
          </p:cNvSpPr>
          <p:nvPr>
            <p:ph type="sldNum" sz="quarter" idx="10"/>
          </p:nvPr>
        </p:nvSpPr>
        <p:spPr/>
        <p:txBody>
          <a:bodyPr/>
          <a:lstStyle/>
          <a:p>
            <a:fld id="{0ACEE34B-7E8C-4EAE-A7B6-A755BC2BB87F}" type="slidenum">
              <a:rPr lang="fr-FR" smtClean="0"/>
              <a:t>26</a:t>
            </a:fld>
            <a:endParaRPr lang="fr-FR"/>
          </a:p>
        </p:txBody>
      </p:sp>
    </p:spTree>
    <p:extLst>
      <p:ext uri="{BB962C8B-B14F-4D97-AF65-F5344CB8AC3E}">
        <p14:creationId xmlns:p14="http://schemas.microsoft.com/office/powerpoint/2010/main" val="983256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kern="1200" dirty="0">
                <a:solidFill>
                  <a:schemeClr val="tx1"/>
                </a:solidFill>
                <a:effectLst/>
                <a:latin typeface="+mn-lt"/>
                <a:ea typeface="+mn-ea"/>
                <a:cs typeface="+mn-cs"/>
              </a:rPr>
              <a:t>Extrait du guide de l’IGESR : </a:t>
            </a:r>
          </a:p>
          <a:p>
            <a:r>
              <a:rPr lang="fr-FR" sz="1200" b="1" i="1" kern="1200" dirty="0">
                <a:solidFill>
                  <a:schemeClr val="tx1"/>
                </a:solidFill>
                <a:effectLst/>
                <a:latin typeface="+mn-lt"/>
                <a:ea typeface="+mn-ea"/>
                <a:cs typeface="+mn-cs"/>
              </a:rPr>
              <a:t>En biotechnologies, les activités technologiques expérimentales </a:t>
            </a:r>
            <a:r>
              <a:rPr lang="fr-FR" sz="1200" i="1" kern="1200" dirty="0">
                <a:solidFill>
                  <a:schemeClr val="tx1"/>
                </a:solidFill>
                <a:effectLst/>
                <a:latin typeface="+mn-lt"/>
                <a:ea typeface="+mn-ea"/>
                <a:cs typeface="+mn-cs"/>
              </a:rPr>
              <a:t>permettent construire des concepts pendant le temps de la réalisation au laboratoire en particulier et de développer des compétences disciplinaires et transversales : mettre en œuvre des procédures opératoires, analyser et interpréter des expériences en mobilisant des connaissances, argumenter un choix, réaliser des synthèses écrites et orales. Ces compétences expérimentales complètent les compétences qui seront évaluées à l’écrit, à l’oral et lors de la mise en œuvre d’un projet technologique collectif afin de couvrir l’ensemble de ces 7 compétences du livret scolaire du lycée. </a:t>
            </a:r>
          </a:p>
          <a:p>
            <a:r>
              <a:rPr lang="fr-FR" sz="1200" b="1" i="1" kern="1200" dirty="0">
                <a:solidFill>
                  <a:schemeClr val="tx1"/>
                </a:solidFill>
                <a:effectLst/>
                <a:latin typeface="+mn-lt"/>
                <a:ea typeface="+mn-ea"/>
                <a:cs typeface="+mn-cs"/>
              </a:rPr>
              <a:t>La rédaction de courtes synthèses</a:t>
            </a:r>
            <a:r>
              <a:rPr lang="fr-FR" sz="1200" i="1" kern="1200" dirty="0">
                <a:solidFill>
                  <a:schemeClr val="tx1"/>
                </a:solidFill>
                <a:effectLst/>
                <a:latin typeface="+mn-lt"/>
                <a:ea typeface="+mn-ea"/>
                <a:cs typeface="+mn-cs"/>
              </a:rPr>
              <a:t> permet de préparer les élèves à la démarche attendue en classe terminale et validée par l’épreuve certificative. L’élève doit être en mesure de mobiliser les points pertinents et les organiser de façon logique pour répondre à la question posée. Elle peut faire l’objet également d’une présentation orale afin de le préparer au Grand oral.  </a:t>
            </a:r>
          </a:p>
          <a:p>
            <a:r>
              <a:rPr lang="fr-FR" sz="1200" b="1" i="1" kern="1200" dirty="0">
                <a:solidFill>
                  <a:schemeClr val="tx1"/>
                </a:solidFill>
                <a:effectLst/>
                <a:latin typeface="+mn-lt"/>
                <a:ea typeface="+mn-ea"/>
                <a:cs typeface="+mn-cs"/>
              </a:rPr>
              <a:t>Les évaluations sommatives</a:t>
            </a:r>
            <a:r>
              <a:rPr lang="fr-FR" sz="1200" i="1" kern="1200" dirty="0">
                <a:solidFill>
                  <a:schemeClr val="tx1"/>
                </a:solidFill>
                <a:effectLst/>
                <a:latin typeface="+mn-lt"/>
                <a:ea typeface="+mn-ea"/>
                <a:cs typeface="+mn-cs"/>
              </a:rPr>
              <a:t> se fondent sur des productions variées, orales, écrites ou expérimentales, individuelles ou collectives, réalisées au laboratoire ou non, y compris dans le cadre de la mise en œuvre d’un projet technologique de recherche collectif. L’ensemble des notes constitue une somme d’indicateurs exploitables pour déterminer le niveau atteint par un élève en fin de période d’évaluation, au premier, deuxième ou troisième trimestre, ainsi que les progrès liés à son engagement au cours de la formation.   </a:t>
            </a:r>
          </a:p>
          <a:p>
            <a:r>
              <a:rPr lang="fr-FR" sz="1200" i="1" kern="1200" dirty="0">
                <a:solidFill>
                  <a:schemeClr val="tx1"/>
                </a:solidFill>
                <a:effectLst/>
                <a:latin typeface="+mn-lt"/>
                <a:ea typeface="+mn-ea"/>
                <a:cs typeface="+mn-cs"/>
              </a:rPr>
              <a:t>Il est souhaitable que, dès la classe de première, la moyenne indiquée sur chaque bulletin ou sur le LSL prenne en compte pour 7/16 la moyenne des notes d’écrit et pour 9/16 les notes relatives aux compétences expérimentales. Il convient d’identifier dans les commentaires, la note correspondant à l’écrit et celle correspond à la partie pratique ainsi qu’un commentaire respectif explicitant les compétences acquises ou non encore acquises. Le LSL indiquera le niveau de maîtrise acquis en fin de formation pour chacune des compétences ainsi que les progrès au cours de l’année. </a:t>
            </a:r>
          </a:p>
          <a:p>
            <a:endParaRPr lang="fr-FR" dirty="0"/>
          </a:p>
        </p:txBody>
      </p:sp>
      <p:sp>
        <p:nvSpPr>
          <p:cNvPr id="4" name="Espace réservé du numéro de diapositive 3"/>
          <p:cNvSpPr>
            <a:spLocks noGrp="1"/>
          </p:cNvSpPr>
          <p:nvPr>
            <p:ph type="sldNum" sz="quarter" idx="10"/>
          </p:nvPr>
        </p:nvSpPr>
        <p:spPr/>
        <p:txBody>
          <a:bodyPr/>
          <a:lstStyle/>
          <a:p>
            <a:fld id="{0ACEE34B-7E8C-4EAE-A7B6-A755BC2BB87F}" type="slidenum">
              <a:rPr lang="fr-FR" smtClean="0"/>
              <a:t>27</a:t>
            </a:fld>
            <a:endParaRPr lang="fr-FR"/>
          </a:p>
        </p:txBody>
      </p:sp>
    </p:spTree>
    <p:extLst>
      <p:ext uri="{BB962C8B-B14F-4D97-AF65-F5344CB8AC3E}">
        <p14:creationId xmlns:p14="http://schemas.microsoft.com/office/powerpoint/2010/main" val="3524461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Concernant les évaluations conduisant à des moyennes indiquées dans les bulletins scolaires pris en compte, via le livret scolaire du lycée (LSL), pour le baccalauréat et </a:t>
            </a:r>
            <a:r>
              <a:rPr lang="fr-FR" dirty="0" err="1"/>
              <a:t>Parcoursup</a:t>
            </a:r>
            <a:r>
              <a:rPr lang="fr-FR" dirty="0"/>
              <a:t>, les connaissances, les compétences et les capacités travaillées dans les programmes et enseignées, ainsi que les attendus de fin de cycle ou d’année, sont les références principales qui structurent l’évaluation des élèves.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Une telle démarche permet de renseigner le livret scolaire en totale cohérence avec la moyenne des évaluations trimestrielles ou semestrielles.</a:t>
            </a:r>
          </a:p>
          <a:p>
            <a:endParaRPr lang="fr-FR" dirty="0"/>
          </a:p>
        </p:txBody>
      </p:sp>
      <p:sp>
        <p:nvSpPr>
          <p:cNvPr id="4" name="Espace réservé du numéro de diapositive 3"/>
          <p:cNvSpPr>
            <a:spLocks noGrp="1"/>
          </p:cNvSpPr>
          <p:nvPr>
            <p:ph type="sldNum" sz="quarter" idx="10"/>
          </p:nvPr>
        </p:nvSpPr>
        <p:spPr/>
        <p:txBody>
          <a:bodyPr/>
          <a:lstStyle/>
          <a:p>
            <a:fld id="{52F5B054-E157-4E2B-8025-A541C21ECD91}" type="slidenum">
              <a:rPr lang="fr-FR" smtClean="0"/>
              <a:t>28</a:t>
            </a:fld>
            <a:endParaRPr lang="fr-FR"/>
          </a:p>
        </p:txBody>
      </p:sp>
    </p:spTree>
    <p:extLst>
      <p:ext uri="{BB962C8B-B14F-4D97-AF65-F5344CB8AC3E}">
        <p14:creationId xmlns:p14="http://schemas.microsoft.com/office/powerpoint/2010/main" val="1752821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kern="1200" dirty="0">
                <a:solidFill>
                  <a:schemeClr val="tx1"/>
                </a:solidFill>
                <a:effectLst/>
                <a:latin typeface="+mn-lt"/>
                <a:ea typeface="+mn-ea"/>
                <a:cs typeface="+mn-cs"/>
              </a:rPr>
              <a:t>Extrait du guide de l’IGESR</a:t>
            </a:r>
          </a:p>
          <a:p>
            <a:r>
              <a:rPr lang="fr-FR" sz="1200" kern="1200" dirty="0">
                <a:solidFill>
                  <a:schemeClr val="tx1"/>
                </a:solidFill>
                <a:effectLst/>
                <a:latin typeface="+mn-lt"/>
                <a:ea typeface="+mn-ea"/>
                <a:cs typeface="+mn-cs"/>
              </a:rPr>
              <a:t>Concernant l’épreuve terminale certificative de cet enseignement de spécialité, les moyennes sont calculées en appui sur la partie écrite et orale d’une part (7/16), et sur l’évaluation des compétences expérimentales d’autre part (9/16), y compris celles se rapportant à la maîtrise du numérique.   </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Les activités technologiques expérimentales </a:t>
            </a:r>
            <a:r>
              <a:rPr lang="fr-FR" sz="1200" kern="1200" dirty="0">
                <a:solidFill>
                  <a:schemeClr val="tx1"/>
                </a:solidFill>
                <a:effectLst/>
                <a:latin typeface="+mn-lt"/>
                <a:ea typeface="+mn-ea"/>
                <a:cs typeface="+mn-cs"/>
              </a:rPr>
              <a:t>permettent de développer au laboratoire des compétences disciplinaires scientifiques et technologiques, et transversales diversifiées : mettre en œuvre des procédures opératoires, analyser les risques, valider et interpréter des expériences en mobilisant des connaissances, réaliser des synthèses, écrites et orales. La démarche scientifique est évaluable lors de la mise en œuvre expérimentale ou lors de productions écrites ou orales s'appuyant sur des données de la littérature scientifique. Lors de la mise en œuvre, en groupe et au laboratoire, du projet scientifique et technologique, on évalue l’appropriation de la démarche, sans prendre en compte la qualité des résultats expérimentaux obtenus.  Les 9 compétences précisées dans le LSL doivent être toutes renseignées. </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 projet technologique, support des questions du Grand oral </a:t>
            </a:r>
            <a:r>
              <a:rPr lang="fr-FR" sz="1200" kern="1200" dirty="0">
                <a:solidFill>
                  <a:schemeClr val="tx1"/>
                </a:solidFill>
                <a:effectLst/>
                <a:latin typeface="+mn-lt"/>
                <a:ea typeface="+mn-ea"/>
                <a:cs typeface="+mn-cs"/>
              </a:rPr>
              <a:t>(coefficient 14/100 en série technologique) doit contribuer au travail de l’oral en classe soit pour expliciter les protocoles à mettre en œuvre, soit pour présenter les résultats et leur interprétation, soit pour présenter la démarche du projet.  Il donne lieu à des échanges entre pairs en groupe de 3 ou 4, ou en plus grand groupe contribuant ainsi à travailler l’écoute, l’explicitation, l’argumentation. </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La question de synthèse, par les capacités d’argumentation qu’elle nécessite, contribue également à la préparation de l’élève au Grand oral</a:t>
            </a:r>
            <a:r>
              <a:rPr lang="fr-FR" sz="1200" kern="1200" dirty="0">
                <a:solidFill>
                  <a:schemeClr val="tx1"/>
                </a:solidFill>
                <a:effectLst/>
                <a:latin typeface="+mn-lt"/>
                <a:ea typeface="+mn-ea"/>
                <a:cs typeface="+mn-cs"/>
              </a:rPr>
              <a:t>. Cet exercice de synthèse engage l’élève dans une ouverture sur un des nombreux enjeux sociétaux des biotechnologies, stimulant sa réflexion personnelle et sa prise de recul sur sa place dans la société. Pour développer cette réflexion éthique et sociétale et travailler l’argumentation écrite et orale, des documents sont exploités comme des extraits courts de textes réglementaires, des extraits d’articles scientifiques ou d’actualité plus large. </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Les évaluations sommatives</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notées</a:t>
            </a:r>
            <a:r>
              <a:rPr lang="fr-FR" sz="1200" kern="1200" dirty="0">
                <a:solidFill>
                  <a:schemeClr val="tx1"/>
                </a:solidFill>
                <a:effectLst/>
                <a:latin typeface="+mn-lt"/>
                <a:ea typeface="+mn-ea"/>
                <a:cs typeface="+mn-cs"/>
              </a:rPr>
              <a:t> sont fondées sur des productions orales, écrites ou expérimentales, individuelles ou collectives, réalisées au laboratoire, ou non, et dans le cadre de la mise en œuvre du projet technologique. Elles peuvent également faire appel à un sujet ou un extrait de sujet élaboré pour l’épreuve certificative, partie écrite ou compétences expérimentales, à condition que les exigences soient en cohérence avec le niveau de maitrise des élèves à cette période de la formation.  L’ensemble des notes</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constitue une somme d’indicateurs exploitables dans les bulletins et le livret scolaire du lycée, pour déterminer le niveau atteint par un élève en fin de période d’évaluation, ici le premier, deuxième ou troisième trimestre.</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Les moyennes sont établies </a:t>
            </a:r>
            <a:r>
              <a:rPr lang="fr-FR" sz="1200" kern="1200" dirty="0">
                <a:solidFill>
                  <a:schemeClr val="tx1"/>
                </a:solidFill>
                <a:effectLst/>
                <a:latin typeface="+mn-lt"/>
                <a:ea typeface="+mn-ea"/>
                <a:cs typeface="+mn-cs"/>
              </a:rPr>
              <a:t>à partir des évaluations écrites et orales, à raison de 7/16, et des évaluations des compétences expérimentales à raison de 9/16. Les évaluations notées de la conduite du projet technologique alimentent les deux moyennes. Chacune de ces deux moyennes doit s’appuyer sur un nombre significatif de situations d’évaluation, en lien avec le nombre d’heures hebdomadaires de cet enseignement. Selon le choix de l’établissement, la moyenne trimestrielle peut être indiquée dans le bulletin, sous forme de deux notes moyennes distinctes ou une note moyenne unique, il est alors indispensable de préciser dans les commentaires la part due à l’évaluation des compétences expérimentales.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Cette</a:t>
            </a:r>
            <a:r>
              <a:rPr lang="fr-FR" sz="1200" b="1" kern="1200" dirty="0">
                <a:solidFill>
                  <a:schemeClr val="tx1"/>
                </a:solidFill>
                <a:effectLst/>
                <a:latin typeface="+mn-lt"/>
                <a:ea typeface="+mn-ea"/>
                <a:cs typeface="+mn-cs"/>
              </a:rPr>
              <a:t> moyenne doit être impérativement associée à des commentaires</a:t>
            </a:r>
            <a:r>
              <a:rPr lang="fr-FR" sz="1200" kern="1200" dirty="0">
                <a:solidFill>
                  <a:schemeClr val="tx1"/>
                </a:solidFill>
                <a:effectLst/>
                <a:latin typeface="+mn-lt"/>
                <a:ea typeface="+mn-ea"/>
                <a:cs typeface="+mn-cs"/>
              </a:rPr>
              <a:t> explicitant la progression et le niveau atteint pour les 9 compétences recensées dans le livret scolaire. </a:t>
            </a:r>
          </a:p>
          <a:p>
            <a:r>
              <a:rPr lang="fr-FR" sz="1200" kern="1200" dirty="0">
                <a:solidFill>
                  <a:schemeClr val="tx1"/>
                </a:solidFill>
                <a:effectLst/>
                <a:latin typeface="+mn-lt"/>
                <a:ea typeface="+mn-ea"/>
                <a:cs typeface="+mn-cs"/>
              </a:rPr>
              <a:t>Au deuxième trimestre en particulier, cette moyenne et les commentaires complèteront de manière parfois décisive, les informations apportées par la note de l’épreuve certificative pour alimenter les éléments pris en compte dans </a:t>
            </a:r>
            <a:r>
              <a:rPr lang="fr-FR" sz="1200" kern="1200" dirty="0" err="1">
                <a:solidFill>
                  <a:schemeClr val="tx1"/>
                </a:solidFill>
                <a:effectLst/>
                <a:latin typeface="+mn-lt"/>
                <a:ea typeface="+mn-ea"/>
                <a:cs typeface="+mn-cs"/>
              </a:rPr>
              <a:t>Parcoursup</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Au troisième trimestre, les évaluations doivent porter sur l’ensemble du programme de terminale, y compris les parties non évaluées lors de l’épreuve certificative, prévues pour être enseignées après le mois de mars. </a:t>
            </a:r>
          </a:p>
          <a:p>
            <a:endParaRPr lang="fr-FR" dirty="0"/>
          </a:p>
        </p:txBody>
      </p:sp>
      <p:sp>
        <p:nvSpPr>
          <p:cNvPr id="4" name="Espace réservé du numéro de diapositive 3"/>
          <p:cNvSpPr>
            <a:spLocks noGrp="1"/>
          </p:cNvSpPr>
          <p:nvPr>
            <p:ph type="sldNum" sz="quarter" idx="10"/>
          </p:nvPr>
        </p:nvSpPr>
        <p:spPr/>
        <p:txBody>
          <a:bodyPr/>
          <a:lstStyle/>
          <a:p>
            <a:fld id="{0ACEE34B-7E8C-4EAE-A7B6-A755BC2BB87F}" type="slidenum">
              <a:rPr lang="fr-FR" smtClean="0"/>
              <a:t>29</a:t>
            </a:fld>
            <a:endParaRPr lang="fr-FR"/>
          </a:p>
        </p:txBody>
      </p:sp>
    </p:spTree>
    <p:extLst>
      <p:ext uri="{BB962C8B-B14F-4D97-AF65-F5344CB8AC3E}">
        <p14:creationId xmlns:p14="http://schemas.microsoft.com/office/powerpoint/2010/main" val="371313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solidFill>
                  <a:srgbClr val="C00000"/>
                </a:solidFill>
              </a:rPr>
              <a:t>Principes de base </a:t>
            </a:r>
          </a:p>
          <a:p>
            <a:pPr marL="342900" indent="-342900">
              <a:buFont typeface="Arial" panose="020B0604020202020204" pitchFamily="34" charset="0"/>
              <a:buChar char="•"/>
            </a:pPr>
            <a:r>
              <a:rPr lang="fr-FR" dirty="0"/>
              <a:t>Une discipline donnée n’est évaluée que sous une forme unique, soit l’épreuve terminale, soit le contrôle continu.</a:t>
            </a:r>
          </a:p>
          <a:p>
            <a:pPr marL="342900" indent="-342900">
              <a:buFont typeface="Arial" panose="020B0604020202020204" pitchFamily="34" charset="0"/>
              <a:buChar char="•"/>
            </a:pPr>
            <a:r>
              <a:rPr lang="fr-FR" dirty="0"/>
              <a:t>Une mesure transitoire est prévue pour la session 2022 avec des coefficients adaptés (cf. tableau en annexe)</a:t>
            </a:r>
          </a:p>
          <a:p>
            <a:pPr marL="342900" indent="-342900">
              <a:buFont typeface="Arial" panose="020B0604020202020204" pitchFamily="34" charset="0"/>
              <a:buChar char="•"/>
            </a:pPr>
            <a:r>
              <a:rPr lang="fr-FR" b="1" dirty="0"/>
              <a:t>Les épreuves terminales : 60%</a:t>
            </a:r>
          </a:p>
          <a:p>
            <a:pPr marL="342900" indent="-342900">
              <a:buFont typeface="Arial" panose="020B0604020202020204" pitchFamily="34" charset="0"/>
              <a:buChar char="•"/>
            </a:pPr>
            <a:r>
              <a:rPr lang="fr-FR" b="1" dirty="0"/>
              <a:t>Le contrôle continu (enseignements obligatoires) : 40%</a:t>
            </a:r>
          </a:p>
          <a:p>
            <a:pPr marL="342900" indent="-342900">
              <a:buFont typeface="Arial" panose="020B0604020202020204" pitchFamily="34" charset="0"/>
              <a:buChar char="•"/>
            </a:pPr>
            <a:r>
              <a:rPr lang="fr-FR" b="1" dirty="0"/>
              <a:t>Les enseignements optionnels (EO) : </a:t>
            </a:r>
            <a:r>
              <a:rPr lang="fr-FR" dirty="0"/>
              <a:t>les coefficients s’ajoutent à la somme des coefficients portant sur les enseignements obligatoires</a:t>
            </a:r>
          </a:p>
          <a:p>
            <a:endParaRPr lang="fr-FR" dirty="0"/>
          </a:p>
          <a:p>
            <a:r>
              <a:rPr lang="fr-FR" b="1" dirty="0"/>
              <a:t>Une vidéo d’une dizaine de minutes :</a:t>
            </a:r>
          </a:p>
          <a:p>
            <a:r>
              <a:rPr lang="fr-FR" dirty="0"/>
              <a:t> Ivan </a:t>
            </a:r>
            <a:r>
              <a:rPr lang="fr-FR" dirty="0" err="1"/>
              <a:t>Monka</a:t>
            </a:r>
            <a:r>
              <a:rPr lang="fr-FR" dirty="0"/>
              <a:t>, professeur de mathématiques de l’académie de Strasbourg,  explique très clairement l'enjeu des coefficient au bac général et techno aux élèves :  </a:t>
            </a:r>
            <a:r>
              <a:rPr lang="fr-FR" dirty="0">
                <a:sym typeface="Wingdings" panose="05000000000000000000" pitchFamily="2" charset="2"/>
              </a:rPr>
              <a:t> </a:t>
            </a:r>
            <a:r>
              <a:rPr lang="fr-FR" dirty="0"/>
              <a:t>​</a:t>
            </a:r>
            <a:r>
              <a:rPr lang="fr-FR" dirty="0">
                <a:hlinkClick r:id="rId3"/>
              </a:rPr>
              <a:t>https://www.youtube.com/watch?v=0t3J4p2w-3k</a:t>
            </a:r>
            <a:endParaRPr lang="fr-FR" dirty="0"/>
          </a:p>
          <a:p>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F58A55D3-ABF3-411C-B2CA-120CBA9FEBC6}" type="slidenum">
              <a:rPr lang="fr-FR" smtClean="0"/>
              <a:t>3</a:t>
            </a:fld>
            <a:endParaRPr lang="fr-FR"/>
          </a:p>
        </p:txBody>
      </p:sp>
    </p:spTree>
    <p:extLst>
      <p:ext uri="{BB962C8B-B14F-4D97-AF65-F5344CB8AC3E}">
        <p14:creationId xmlns:p14="http://schemas.microsoft.com/office/powerpoint/2010/main" val="131095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Les compétences évaluées à l’écrit </a:t>
            </a:r>
            <a:r>
              <a:rPr lang="fr-FR" dirty="0"/>
              <a:t>: (IAM) extrait du BO du 13 février 2020, pages 58 et 59</a:t>
            </a:r>
          </a:p>
          <a:p>
            <a:pPr marL="171450" indent="-171450">
              <a:buFontTx/>
              <a:buChar char="-"/>
            </a:pPr>
            <a:r>
              <a:rPr lang="fr-FR" dirty="0"/>
              <a:t>Analyser un document scientifique ou technologique pour en extraire les informations ou les concepts clés</a:t>
            </a:r>
          </a:p>
          <a:p>
            <a:pPr marL="171450" indent="-171450">
              <a:buFontTx/>
              <a:buChar char="-"/>
            </a:pPr>
            <a:r>
              <a:rPr lang="fr-FR" dirty="0"/>
              <a:t>Effectuer les calculs nécessaires à l’exploitation des documents</a:t>
            </a:r>
          </a:p>
          <a:p>
            <a:pPr marL="171450" indent="-171450">
              <a:buFontTx/>
              <a:buChar char="-"/>
            </a:pPr>
            <a:r>
              <a:rPr lang="fr-FR" dirty="0"/>
              <a:t>Interpréter des données de biochimie, de biologie ou de biotechnologie</a:t>
            </a:r>
          </a:p>
          <a:p>
            <a:pPr marL="171450" indent="-171450">
              <a:buFontTx/>
              <a:buChar char="-"/>
            </a:pPr>
            <a:r>
              <a:rPr lang="fr-FR" dirty="0"/>
              <a:t>Argumenter pour valider un choix technique, étayer un raisonnement scientifique ou répondre à une problématique de biotechnologie</a:t>
            </a:r>
          </a:p>
          <a:p>
            <a:pPr marL="171450" indent="-171450">
              <a:buFontTx/>
              <a:buChar char="-"/>
            </a:pPr>
            <a:r>
              <a:rPr lang="fr-FR" dirty="0"/>
              <a:t>Rédiger ou élaborer une synthèse en mobilisant les concepts scientifiques ou technologiques</a:t>
            </a:r>
          </a:p>
          <a:p>
            <a:pPr marL="171450" indent="-171450">
              <a:buFontTx/>
              <a:buChar char="-"/>
            </a:pPr>
            <a:r>
              <a:rPr lang="fr-FR" dirty="0"/>
              <a:t>Communiquer à l’écrit à l’aide d’une syntaxe claire et d’un vocabulaire scientifique ou technologique adapté</a:t>
            </a:r>
          </a:p>
          <a:p>
            <a:pPr marL="171450" indent="-171450">
              <a:buFontTx/>
              <a:buChar char="-"/>
            </a:pPr>
            <a:endParaRPr lang="fr-FR" dirty="0"/>
          </a:p>
          <a:p>
            <a:pPr marL="0" indent="0">
              <a:buFontTx/>
              <a:buNone/>
            </a:pPr>
            <a:r>
              <a:rPr lang="fr-FR" b="1" dirty="0"/>
              <a:t>Les compétences évaluées en pratique </a:t>
            </a:r>
            <a:r>
              <a:rPr lang="fr-FR" dirty="0"/>
              <a:t>: </a:t>
            </a:r>
          </a:p>
          <a:p>
            <a:pPr marL="171450" indent="-171450">
              <a:buFontTx/>
              <a:buChar char="-"/>
            </a:pPr>
            <a:r>
              <a:rPr lang="fr-FR" dirty="0"/>
              <a:t>Analyser une procédure opératoire pour identifier les sources d’erreurs, de choisir le matériel adapté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Analyser une procédure opératoire pour identifier les dangers, évaluer les risques afin de choisir les mesures de prévention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Réaliser chaque manipulation en autonomie, en intégrant les mesures de prévention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Effectuer les calculs et exploiter les indications de mesure, à l’aide des outils numériques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Exprimer les résultats expérimentaux en intégrant la dimension métrologique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Interpréter les observations qualitatives ou les résultats quantitatifs. </a:t>
            </a:r>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52F5B054-E157-4E2B-8025-A541C21ECD91}" type="slidenum">
              <a:rPr lang="fr-FR" smtClean="0"/>
              <a:t>30</a:t>
            </a:fld>
            <a:endParaRPr lang="fr-FR"/>
          </a:p>
        </p:txBody>
      </p:sp>
    </p:spTree>
    <p:extLst>
      <p:ext uri="{BB962C8B-B14F-4D97-AF65-F5344CB8AC3E}">
        <p14:creationId xmlns:p14="http://schemas.microsoft.com/office/powerpoint/2010/main" val="3406365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Les textes de référence </a:t>
            </a:r>
          </a:p>
          <a:p>
            <a:pPr marL="342900" indent="-342900">
              <a:buFont typeface="Arial" panose="020B0604020202020204" pitchFamily="34" charset="0"/>
              <a:buChar char="•"/>
            </a:pPr>
            <a:r>
              <a:rPr lang="fr-FR" dirty="0"/>
              <a:t>Décret 2021-983 du 27 juillet 2021 modifiant les dispositions du code de l’éducation relatives au baccalauréat général et au baccalauréat technologique</a:t>
            </a:r>
          </a:p>
          <a:p>
            <a:pPr marL="342900" indent="-342900">
              <a:buFont typeface="Arial" panose="020B0604020202020204" pitchFamily="34" charset="0"/>
              <a:buChar char="•"/>
            </a:pPr>
            <a:r>
              <a:rPr lang="fr-FR" dirty="0"/>
              <a:t>Arrêté du 27 juillet 2021 </a:t>
            </a:r>
            <a:r>
              <a:rPr lang="fr-FR" dirty="0">
                <a:hlinkClick r:id="rId3"/>
              </a:rPr>
              <a:t>https://www.legifrance.gouv.fr/jorf/id/JORFTEXT000043861610</a:t>
            </a:r>
            <a:r>
              <a:rPr lang="fr-FR" dirty="0"/>
              <a:t> </a:t>
            </a:r>
          </a:p>
          <a:p>
            <a:pPr marL="342900" indent="-342900">
              <a:buFont typeface="Arial" panose="020B0604020202020204" pitchFamily="34" charset="0"/>
              <a:buChar char="•"/>
            </a:pPr>
            <a:r>
              <a:rPr lang="fr-FR" b="1" dirty="0"/>
              <a:t>BO n 30 du 29 juillet, note de service du 28-7-2021 </a:t>
            </a:r>
            <a:r>
              <a:rPr lang="fr-FR" dirty="0">
                <a:hlinkClick r:id="rId4"/>
              </a:rPr>
              <a:t>https://www.education.gouv.fr/pid285/bulletin_officiel.html?pid_bo=40442</a:t>
            </a:r>
            <a:endParaRPr lang="fr-FR" dirty="0"/>
          </a:p>
          <a:p>
            <a:endParaRPr lang="fr-FR" dirty="0"/>
          </a:p>
          <a:p>
            <a:r>
              <a:rPr lang="fr-FR" dirty="0"/>
              <a:t>Le </a:t>
            </a:r>
            <a:r>
              <a:rPr lang="fr-FR" b="1" dirty="0"/>
              <a:t>guide de l’évaluation, </a:t>
            </a:r>
            <a:r>
              <a:rPr lang="fr-FR" dirty="0"/>
              <a:t>de l’IGESR, non prescriptif, a vocation à donner des repères : https://eduscol.education.fr/2688/nouveau-lycee-general-et-technologique-guide-de-l-evaluation</a:t>
            </a:r>
          </a:p>
          <a:p>
            <a:endParaRPr lang="fr-FR" dirty="0"/>
          </a:p>
          <a:p>
            <a:r>
              <a:rPr lang="fr-FR" b="1" dirty="0"/>
              <a:t>Accès à la BNS </a:t>
            </a:r>
            <a:r>
              <a:rPr lang="fr-FR" dirty="0"/>
              <a:t>: portail ARENA / Examens et concours /BNS Tribu / Voie générale et voie technologique </a:t>
            </a:r>
          </a:p>
          <a:p>
            <a:endParaRPr lang="fr-FR" dirty="0"/>
          </a:p>
          <a:p>
            <a:r>
              <a:rPr lang="fr-FR" b="1" dirty="0"/>
              <a:t>Ressources vidéos : </a:t>
            </a:r>
          </a:p>
          <a:p>
            <a:r>
              <a:rPr lang="fr-FR" dirty="0"/>
              <a:t>- La nouvelle organisation du baccalauréat (40 % / 60 %), expliquée aux élèves :  </a:t>
            </a:r>
            <a:r>
              <a:rPr lang="fr-FR" dirty="0">
                <a:hlinkClick r:id="rId5"/>
              </a:rPr>
              <a:t>https://www.youtube.com/watch?v=0t3J4p2w-3k</a:t>
            </a:r>
            <a:endParaRPr lang="fr-FR" dirty="0"/>
          </a:p>
          <a:p>
            <a:r>
              <a:rPr lang="fr-FR" dirty="0"/>
              <a:t>- Evaluation Formative, évaluation sommative : </a:t>
            </a:r>
            <a:r>
              <a:rPr lang="fr-FR" u="sng" dirty="0">
                <a:hlinkClick r:id="rId6"/>
              </a:rPr>
              <a:t>https://youtu.be/pLt-lai0QGY</a:t>
            </a: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2F5B054-E157-4E2B-8025-A541C21ECD91}" type="slidenum">
              <a:rPr lang="fr-FR" smtClean="0"/>
              <a:t>31</a:t>
            </a:fld>
            <a:endParaRPr lang="fr-FR"/>
          </a:p>
        </p:txBody>
      </p:sp>
    </p:spTree>
    <p:extLst>
      <p:ext uri="{BB962C8B-B14F-4D97-AF65-F5344CB8AC3E}">
        <p14:creationId xmlns:p14="http://schemas.microsoft.com/office/powerpoint/2010/main" val="79430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Annexe 1 </a:t>
            </a:r>
            <a:r>
              <a:rPr lang="fr-FR" dirty="0"/>
              <a:t>de la note de service </a:t>
            </a:r>
          </a:p>
          <a:p>
            <a:r>
              <a:rPr lang="fr-FR" b="1" dirty="0"/>
              <a:t>Construction de la note du contrôle continu : </a:t>
            </a:r>
          </a:p>
          <a:p>
            <a:pPr marL="342900" indent="-342900">
              <a:buFont typeface="Arial" panose="020B0604020202020204" pitchFamily="34" charset="0"/>
              <a:buChar char="•"/>
            </a:pPr>
            <a:r>
              <a:rPr lang="fr-FR" dirty="0"/>
              <a:t>Enseignement de spécialité de 1</a:t>
            </a:r>
            <a:r>
              <a:rPr lang="fr-FR" baseline="30000" dirty="0"/>
              <a:t>ère</a:t>
            </a:r>
            <a:r>
              <a:rPr lang="fr-FR" dirty="0"/>
              <a:t> : </a:t>
            </a:r>
            <a:r>
              <a:rPr lang="fr-FR" b="1" dirty="0"/>
              <a:t>moyenne des moyennes </a:t>
            </a:r>
            <a:r>
              <a:rPr lang="fr-FR" dirty="0"/>
              <a:t>trimestrielles de 1</a:t>
            </a:r>
            <a:r>
              <a:rPr lang="fr-FR" baseline="30000" dirty="0"/>
              <a:t>ère</a:t>
            </a:r>
            <a:endParaRPr lang="fr-FR" dirty="0"/>
          </a:p>
          <a:p>
            <a:pPr marL="342900" indent="-342900">
              <a:buFont typeface="Arial" panose="020B0604020202020204" pitchFamily="34" charset="0"/>
              <a:buChar char="•"/>
            </a:pPr>
            <a:r>
              <a:rPr lang="fr-FR" dirty="0"/>
              <a:t>HG, LV A et B, </a:t>
            </a:r>
            <a:r>
              <a:rPr lang="fr-FR" dirty="0" err="1"/>
              <a:t>Ens</a:t>
            </a:r>
            <a:r>
              <a:rPr lang="fr-FR" dirty="0"/>
              <a:t>. scient. ou maths </a:t>
            </a:r>
            <a:r>
              <a:rPr lang="fr-FR" b="1" dirty="0"/>
              <a:t>: moyenne des moyennes </a:t>
            </a:r>
            <a:r>
              <a:rPr lang="fr-FR" dirty="0"/>
              <a:t>trimestrielles affectée d’un coefficient 3 pour la 1</a:t>
            </a:r>
            <a:r>
              <a:rPr lang="fr-FR" baseline="30000" dirty="0"/>
              <a:t>ère</a:t>
            </a:r>
            <a:r>
              <a:rPr lang="fr-FR" dirty="0"/>
              <a:t> et d’un coefficient 3 pour la </a:t>
            </a:r>
            <a:r>
              <a:rPr lang="fr-FR" dirty="0" err="1"/>
              <a:t>Tle</a:t>
            </a:r>
            <a:r>
              <a:rPr lang="fr-FR" dirty="0"/>
              <a:t>.</a:t>
            </a:r>
          </a:p>
          <a:p>
            <a:pPr marL="594894" lvl="1" indent="-342900"/>
            <a:r>
              <a:rPr lang="fr-FR" dirty="0"/>
              <a:t>En voie T, la moyenne annuelle en ETLV est intégrée au calcul de la moyenne annuelle de la LV concernée.</a:t>
            </a:r>
          </a:p>
          <a:p>
            <a:pPr marL="342900" indent="-342900">
              <a:buFont typeface="Arial" panose="020B0604020202020204" pitchFamily="34" charset="0"/>
              <a:buChar char="•"/>
            </a:pPr>
            <a:r>
              <a:rPr lang="fr-FR" dirty="0"/>
              <a:t>EPS : </a:t>
            </a:r>
            <a:r>
              <a:rPr lang="fr-FR" b="1" dirty="0"/>
              <a:t>moyennes des notes </a:t>
            </a:r>
            <a:r>
              <a:rPr lang="fr-FR" dirty="0"/>
              <a:t>de l’élève aux évaluations certificatives prévues dans le cadre du CCF en </a:t>
            </a:r>
            <a:r>
              <a:rPr lang="fr-FR" dirty="0" err="1"/>
              <a:t>Tle</a:t>
            </a:r>
            <a:r>
              <a:rPr lang="fr-FR" dirty="0"/>
              <a:t> </a:t>
            </a:r>
          </a:p>
          <a:p>
            <a:pPr marL="342900" indent="-342900">
              <a:buFont typeface="Arial" panose="020B0604020202020204" pitchFamily="34" charset="0"/>
              <a:buChar char="•"/>
            </a:pPr>
            <a:r>
              <a:rPr lang="fr-FR" dirty="0"/>
              <a:t>EMC : </a:t>
            </a:r>
            <a:r>
              <a:rPr lang="fr-FR" b="1" dirty="0"/>
              <a:t>moyenne des notes </a:t>
            </a:r>
            <a:r>
              <a:rPr lang="fr-FR" dirty="0"/>
              <a:t>de 1</a:t>
            </a:r>
            <a:r>
              <a:rPr lang="fr-FR" baseline="30000" dirty="0"/>
              <a:t>ère</a:t>
            </a:r>
            <a:r>
              <a:rPr lang="fr-FR" dirty="0"/>
              <a:t> avec un coefficient 1 et des notes de </a:t>
            </a:r>
            <a:r>
              <a:rPr lang="fr-FR" dirty="0" err="1"/>
              <a:t>Tle</a:t>
            </a:r>
            <a:r>
              <a:rPr lang="fr-FR" dirty="0"/>
              <a:t> avec un coefficient 1.</a:t>
            </a:r>
          </a:p>
          <a:p>
            <a:endParaRPr lang="fr-FR" dirty="0"/>
          </a:p>
          <a:p>
            <a:r>
              <a:rPr lang="fr-FR" dirty="0"/>
              <a:t>Les moyennes sont attribuées par le professeur, entérinées par le conseil de classe et la moyenne annuelle est validée lors du dernier conseil de classe </a:t>
            </a:r>
            <a:r>
              <a:rPr lang="fr-FR" dirty="0">
                <a:sym typeface="Wingdings" pitchFamily="2" charset="2"/>
              </a:rPr>
              <a:t> </a:t>
            </a:r>
            <a:r>
              <a:rPr lang="fr-FR" b="1" dirty="0">
                <a:sym typeface="Wingdings" pitchFamily="2" charset="2"/>
              </a:rPr>
              <a:t>responsabilité individuelle puis collective</a:t>
            </a:r>
            <a:endParaRPr lang="fr-FR" b="1" dirty="0"/>
          </a:p>
          <a:p>
            <a:endParaRPr lang="fr-FR" dirty="0"/>
          </a:p>
          <a:p>
            <a:r>
              <a:rPr lang="fr-FR" dirty="0"/>
              <a:t>Chaque </a:t>
            </a:r>
            <a:r>
              <a:rPr lang="fr-FR" b="1" dirty="0"/>
              <a:t>enseignement optionnel </a:t>
            </a:r>
            <a:r>
              <a:rPr lang="fr-FR" dirty="0"/>
              <a:t>est pris en compte avec un coefficient 2 pour la classe de première et un coefficient 2 pour la classe de terminale, à savoir un coefficient 4 au total sur les deux années. </a:t>
            </a:r>
          </a:p>
          <a:p>
            <a:r>
              <a:rPr lang="fr-FR" dirty="0"/>
              <a:t>Dans la voie technologique, les élèves peuvent faire valoir leurs résultats dans deux options pour la classe de première et dans deux options pour la classe de terminale. </a:t>
            </a:r>
          </a:p>
          <a:p>
            <a:r>
              <a:rPr lang="fr-FR" dirty="0"/>
              <a:t>L’inscription à une option à l’examen emporte, pour le candidat, l’obligation de faire valoir ses résultats en contrôle continu dans cet enseignement. Cela élève par conséquent à un maximum de 108 coefficients. La moyenne est prise en compte qu’elle soit &gt; ou &lt; à 10.</a:t>
            </a:r>
          </a:p>
          <a:p>
            <a:endParaRPr lang="fr-FR" dirty="0"/>
          </a:p>
        </p:txBody>
      </p:sp>
      <p:sp>
        <p:nvSpPr>
          <p:cNvPr id="4" name="Espace réservé du numéro de diapositive 3"/>
          <p:cNvSpPr>
            <a:spLocks noGrp="1"/>
          </p:cNvSpPr>
          <p:nvPr>
            <p:ph type="sldNum" sz="quarter" idx="5"/>
          </p:nvPr>
        </p:nvSpPr>
        <p:spPr/>
        <p:txBody>
          <a:bodyPr/>
          <a:lstStyle/>
          <a:p>
            <a:fld id="{52F5B054-E157-4E2B-8025-A541C21ECD91}" type="slidenum">
              <a:rPr lang="fr-FR" smtClean="0"/>
              <a:t>4</a:t>
            </a:fld>
            <a:endParaRPr lang="fr-FR"/>
          </a:p>
        </p:txBody>
      </p:sp>
    </p:spTree>
    <p:extLst>
      <p:ext uri="{BB962C8B-B14F-4D97-AF65-F5344CB8AC3E}">
        <p14:creationId xmlns:p14="http://schemas.microsoft.com/office/powerpoint/2010/main" val="96722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Situation intermédiaire pour la session 2023 (page 573 du BO n°30 du 29 juillet 2021)</a:t>
            </a:r>
          </a:p>
          <a:p>
            <a:pPr marL="171450" indent="-171450">
              <a:buFontTx/>
              <a:buChar char="-"/>
            </a:pPr>
            <a:r>
              <a:rPr lang="fr-FR" dirty="0"/>
              <a:t>Prise en compte des notes des bulletins à hauteur de 5 % pour la classe de 1</a:t>
            </a:r>
            <a:r>
              <a:rPr lang="fr-FR" baseline="30000" dirty="0"/>
              <a:t>ère</a:t>
            </a:r>
            <a:r>
              <a:rPr lang="fr-FR" dirty="0"/>
              <a:t> , </a:t>
            </a:r>
          </a:p>
          <a:p>
            <a:pPr marL="171450" indent="-171450">
              <a:buFontTx/>
              <a:buChar char="-"/>
            </a:pPr>
            <a:r>
              <a:rPr lang="fr-FR" dirty="0"/>
              <a:t>Une répartition différente des coefficients.</a:t>
            </a:r>
          </a:p>
          <a:p>
            <a:endParaRPr lang="fr-FR" dirty="0"/>
          </a:p>
        </p:txBody>
      </p:sp>
      <p:sp>
        <p:nvSpPr>
          <p:cNvPr id="4" name="Espace réservé du numéro de diapositive 3"/>
          <p:cNvSpPr>
            <a:spLocks noGrp="1"/>
          </p:cNvSpPr>
          <p:nvPr>
            <p:ph type="sldNum" sz="quarter" idx="5"/>
          </p:nvPr>
        </p:nvSpPr>
        <p:spPr/>
        <p:txBody>
          <a:bodyPr/>
          <a:lstStyle/>
          <a:p>
            <a:fld id="{52F5B054-E157-4E2B-8025-A541C21ECD91}" type="slidenum">
              <a:rPr lang="fr-FR" smtClean="0"/>
              <a:t>5</a:t>
            </a:fld>
            <a:endParaRPr lang="fr-FR"/>
          </a:p>
        </p:txBody>
      </p:sp>
    </p:spTree>
    <p:extLst>
      <p:ext uri="{BB962C8B-B14F-4D97-AF65-F5344CB8AC3E}">
        <p14:creationId xmlns:p14="http://schemas.microsoft.com/office/powerpoint/2010/main" val="143242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378" rtl="0" eaLnBrk="1" fontAlgn="auto" latinLnBrk="0" hangingPunct="1">
              <a:spcBef>
                <a:spcPts val="0"/>
              </a:spcBef>
              <a:spcAft>
                <a:spcPts val="500"/>
              </a:spcAft>
              <a:buClrTx/>
              <a:buSzTx/>
              <a:buFont typeface="Arial" pitchFamily="34" charset="0"/>
              <a:buNone/>
              <a:tabLst/>
              <a:defRPr/>
            </a:pPr>
            <a:r>
              <a:rPr kumimoji="0" lang="fr-FR" sz="1200" b="0" i="0" u="none" strike="noStrike" kern="1200" cap="none" spc="0" normalizeH="0" baseline="0" noProof="0" dirty="0">
                <a:ln>
                  <a:noFill/>
                </a:ln>
                <a:solidFill>
                  <a:srgbClr val="000000"/>
                </a:solidFill>
                <a:effectLst/>
                <a:uLnTx/>
                <a:uFillTx/>
                <a:latin typeface="Marianne"/>
                <a:ea typeface="+mn-ea"/>
                <a:cs typeface="+mn-cs"/>
              </a:rPr>
              <a:t>La </a:t>
            </a:r>
            <a:r>
              <a:rPr kumimoji="0" lang="fr-FR" sz="1200" b="1" i="0" u="none" strike="noStrike" kern="1200" cap="none" spc="0" normalizeH="0" baseline="0" noProof="0" dirty="0">
                <a:ln>
                  <a:noFill/>
                </a:ln>
                <a:solidFill>
                  <a:srgbClr val="000000"/>
                </a:solidFill>
                <a:effectLst/>
                <a:uLnTx/>
                <a:uFillTx/>
                <a:latin typeface="Marianne"/>
                <a:ea typeface="+mn-ea"/>
                <a:cs typeface="+mn-cs"/>
              </a:rPr>
              <a:t>valeur certificative du contrôle continu </a:t>
            </a:r>
            <a:r>
              <a:rPr kumimoji="0" lang="fr-FR" sz="1200" b="0" i="0" u="none" strike="noStrike" kern="1200" cap="none" spc="0" normalizeH="0" baseline="0" noProof="0" dirty="0">
                <a:ln>
                  <a:noFill/>
                </a:ln>
                <a:solidFill>
                  <a:srgbClr val="000000"/>
                </a:solidFill>
                <a:effectLst/>
                <a:uLnTx/>
                <a:uFillTx/>
                <a:latin typeface="Marianne"/>
                <a:ea typeface="+mn-ea"/>
                <a:cs typeface="+mn-cs"/>
              </a:rPr>
              <a:t>implique que l’équipe pédagogique conduise au préalable une réflexion au sein de chaque lycée, avec l’appui des IA-IPR référents afin de définir </a:t>
            </a:r>
            <a:r>
              <a:rPr kumimoji="0" lang="fr-FR" sz="1200" b="1" i="0" u="none" strike="noStrike" kern="1200" cap="none" spc="0" normalizeH="0" baseline="0" noProof="0" dirty="0">
                <a:ln>
                  <a:noFill/>
                </a:ln>
                <a:solidFill>
                  <a:srgbClr val="000000"/>
                </a:solidFill>
                <a:effectLst/>
                <a:uLnTx/>
                <a:uFillTx/>
                <a:latin typeface="Marianne"/>
                <a:ea typeface="+mn-ea"/>
                <a:cs typeface="+mn-cs"/>
              </a:rPr>
              <a:t>un projet d’évaluation</a:t>
            </a:r>
            <a:r>
              <a:rPr kumimoji="0" lang="fr-FR" sz="1200" b="0" i="0" u="none" strike="noStrike" kern="1200" cap="none" spc="0" normalizeH="0" baseline="0" noProof="0" dirty="0">
                <a:ln>
                  <a:noFill/>
                </a:ln>
                <a:solidFill>
                  <a:srgbClr val="000000"/>
                </a:solidFill>
                <a:effectLst/>
                <a:uLnTx/>
                <a:uFillTx/>
                <a:latin typeface="Marianne"/>
                <a:ea typeface="+mn-ea"/>
                <a:cs typeface="+mn-cs"/>
              </a:rPr>
              <a:t>.  Si le projet concerne uniquement les disciplines concernées par l’évaluation certificative, les principes posées s’étendent à l’ensemble des disciplines, y compris celles donnant lieu à une évaluation terminale.</a:t>
            </a:r>
          </a:p>
          <a:p>
            <a:pPr marL="171450" indent="-171450">
              <a:buFont typeface="Wingdings" panose="05000000000000000000" pitchFamily="2" charset="2"/>
              <a:buChar char="à"/>
            </a:pPr>
            <a:r>
              <a:rPr lang="fr-FR" sz="1200" b="0" dirty="0">
                <a:sym typeface="Wingdings" panose="05000000000000000000" pitchFamily="2" charset="2"/>
              </a:rPr>
              <a:t>Importance de la robustesse d’une moyenne pour </a:t>
            </a:r>
            <a:r>
              <a:rPr lang="fr-FR" sz="1200" b="0" dirty="0" err="1">
                <a:sym typeface="Wingdings" panose="05000000000000000000" pitchFamily="2" charset="2"/>
              </a:rPr>
              <a:t>Parcoursup</a:t>
            </a:r>
            <a:r>
              <a:rPr lang="fr-FR" sz="1200" b="0" dirty="0">
                <a:sym typeface="Wingdings" panose="05000000000000000000" pitchFamily="2" charset="2"/>
              </a:rPr>
              <a:t> et le LSL (e</a:t>
            </a:r>
            <a:r>
              <a:rPr lang="fr-FR" sz="1200" b="0" dirty="0"/>
              <a:t>n cas de crise sanitaire, le bloc 60 % pourrait devenir certificatif (</a:t>
            </a:r>
            <a:r>
              <a:rPr lang="fr-FR" sz="1200" b="0" dirty="0" err="1"/>
              <a:t>cf</a:t>
            </a:r>
            <a:r>
              <a:rPr lang="fr-FR" sz="1200" b="0" dirty="0"/>
              <a:t> 2021))</a:t>
            </a:r>
          </a:p>
          <a:p>
            <a:pPr marL="171450" indent="-171450">
              <a:buFont typeface="Wingdings" panose="05000000000000000000" pitchFamily="2" charset="2"/>
              <a:buChar char="à"/>
            </a:pPr>
            <a:endParaRPr lang="fr-FR" sz="1200" b="0"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52F5B054-E157-4E2B-8025-A541C21ECD91}" type="slidenum">
              <a:rPr lang="fr-FR" smtClean="0"/>
              <a:t>6</a:t>
            </a:fld>
            <a:endParaRPr lang="fr-FR"/>
          </a:p>
        </p:txBody>
      </p:sp>
    </p:spTree>
    <p:extLst>
      <p:ext uri="{BB962C8B-B14F-4D97-AF65-F5344CB8AC3E}">
        <p14:creationId xmlns:p14="http://schemas.microsoft.com/office/powerpoint/2010/main" val="88098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Copie d’écran de l’extrait de la note de service page 576, pour explicitation et commentaires</a:t>
            </a:r>
          </a:p>
          <a:p>
            <a:endParaRPr lang="fr-FR" dirty="0"/>
          </a:p>
          <a:p>
            <a:r>
              <a:rPr lang="fr-FR" dirty="0"/>
              <a:t>Une évaluation adossée à des principes communs : </a:t>
            </a:r>
          </a:p>
          <a:p>
            <a:pPr marL="0" indent="0" algn="just">
              <a:lnSpc>
                <a:spcPct val="107000"/>
              </a:lnSpc>
              <a:spcAft>
                <a:spcPts val="590"/>
              </a:spcAft>
              <a:buFont typeface="Arial" panose="020B0604020202020204" pitchFamily="34" charset="0"/>
              <a:buNone/>
            </a:pPr>
            <a:r>
              <a:rPr lang="fr-FR" b="0" dirty="0">
                <a:latin typeface="Calibri" panose="020F0502020204030204" pitchFamily="34" charset="0"/>
                <a:ea typeface="Calibri" panose="020F0502020204030204" pitchFamily="34" charset="0"/>
                <a:cs typeface="Calibri" panose="020F0502020204030204" pitchFamily="34" charset="0"/>
              </a:rPr>
              <a:t>- Assurer </a:t>
            </a:r>
            <a:r>
              <a:rPr lang="fr-FR" b="1" dirty="0">
                <a:latin typeface="Calibri" panose="020F0502020204030204" pitchFamily="34" charset="0"/>
                <a:ea typeface="Calibri" panose="020F0502020204030204" pitchFamily="34" charset="0"/>
                <a:cs typeface="Calibri" panose="020F0502020204030204" pitchFamily="34" charset="0"/>
              </a:rPr>
              <a:t>l’égalité de traitement des élèves</a:t>
            </a:r>
            <a:r>
              <a:rPr lang="fr-FR" dirty="0">
                <a:latin typeface="Calibri" panose="020F0502020204030204" pitchFamily="34" charset="0"/>
                <a:ea typeface="Calibri" panose="020F0502020204030204" pitchFamily="34" charset="0"/>
                <a:cs typeface="Calibri" panose="020F0502020204030204" pitchFamily="34" charset="0"/>
              </a:rPr>
              <a:t> </a:t>
            </a:r>
            <a:r>
              <a:rPr lang="fr-FR" b="0" dirty="0">
                <a:latin typeface="Calibri" panose="020F0502020204030204" pitchFamily="34" charset="0"/>
                <a:ea typeface="Calibri" panose="020F0502020204030204" pitchFamily="34" charset="0"/>
                <a:cs typeface="Calibri" panose="020F0502020204030204" pitchFamily="34" charset="0"/>
              </a:rPr>
              <a:t>: les notes portées et retenues pour le calcul des moyennes correspondent à des travaux donnés à tous les élèves d’un même groupe classe et validant les mêmes connaissances, compétences et capacités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2F5B054-E157-4E2B-8025-A541C21ECD91}" type="slidenum">
              <a:rPr lang="fr-FR" smtClean="0"/>
              <a:t>7</a:t>
            </a:fld>
            <a:endParaRPr lang="fr-FR"/>
          </a:p>
        </p:txBody>
      </p:sp>
    </p:spTree>
    <p:extLst>
      <p:ext uri="{BB962C8B-B14F-4D97-AF65-F5344CB8AC3E}">
        <p14:creationId xmlns:p14="http://schemas.microsoft.com/office/powerpoint/2010/main" val="2967342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Copie d’écran de l’extrait de la note de service page 577 pour explicitation et commentaire</a:t>
            </a:r>
          </a:p>
          <a:p>
            <a:r>
              <a:rPr lang="fr-FR" dirty="0"/>
              <a:t>Les objectifs propres à chaque type d’évaluation et un vocabulaire commun :</a:t>
            </a:r>
          </a:p>
          <a:p>
            <a:pPr marL="342900" indent="-342900">
              <a:buFont typeface="Arial" panose="020B0604020202020204" pitchFamily="34" charset="0"/>
              <a:buChar char="•"/>
            </a:pPr>
            <a:r>
              <a:rPr lang="fr-FR" b="1" dirty="0"/>
              <a:t>diagnostique</a:t>
            </a:r>
            <a:r>
              <a:rPr lang="fr-FR" dirty="0"/>
              <a:t> : début d’année, début de séquence, identifier un niveau de maitrise…,</a:t>
            </a:r>
            <a:br>
              <a:rPr lang="fr-FR" dirty="0"/>
            </a:br>
            <a:r>
              <a:rPr lang="fr-FR" dirty="0"/>
              <a:t>E</a:t>
            </a:r>
            <a:r>
              <a:rPr lang="fr-FR" dirty="0">
                <a:latin typeface="Calibri" panose="020F0502020204030204" pitchFamily="34" charset="0"/>
                <a:ea typeface="Calibri" panose="020F0502020204030204" pitchFamily="34" charset="0"/>
                <a:cs typeface="Times New Roman" panose="02020603050405020304" pitchFamily="18" charset="0"/>
              </a:rPr>
              <a:t>lle peut faire l’objet d’une note indicative mais n’entre pas dans la moyenne de l’élève.</a:t>
            </a:r>
            <a:r>
              <a:rPr lang="fr-FR" dirty="0"/>
              <a:t> </a:t>
            </a:r>
          </a:p>
          <a:p>
            <a:pPr marL="342900" indent="-342900">
              <a:buFont typeface="Arial" panose="020B0604020202020204" pitchFamily="34" charset="0"/>
              <a:buChar char="•"/>
            </a:pPr>
            <a:r>
              <a:rPr lang="fr-FR" b="1" dirty="0"/>
              <a:t>formative</a:t>
            </a:r>
            <a:r>
              <a:rPr lang="fr-FR" dirty="0"/>
              <a:t> : permet à l’élève de voir où se situent ses acquis par rapport aux exigences de la formation</a:t>
            </a:r>
          </a:p>
          <a:p>
            <a:pPr marL="342900" indent="-342900">
              <a:buFont typeface="Arial" panose="020B0604020202020204" pitchFamily="34" charset="0"/>
              <a:buChar char="•"/>
            </a:pPr>
            <a:r>
              <a:rPr lang="fr-FR" b="1" dirty="0"/>
              <a:t>sommative</a:t>
            </a:r>
            <a:r>
              <a:rPr lang="fr-FR" dirty="0"/>
              <a:t> : fin de séquence, fin d’année pour attester des acquis.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sym typeface="Wingdings" panose="05000000000000000000" pitchFamily="2" charset="2"/>
              </a:rPr>
              <a:t> Une présentation de quelques minutes portant sur les deux types d’évaluation : formative/sommative   </a:t>
            </a:r>
            <a:r>
              <a:rPr lang="fr-FR" u="sng" dirty="0">
                <a:hlinkClick r:id="rId3"/>
              </a:rPr>
              <a:t>https://youtu.be/pLt-lai0QGY</a:t>
            </a:r>
            <a:endParaRPr lang="fr-FR" dirty="0"/>
          </a:p>
          <a:p>
            <a:pPr marL="0" indent="0">
              <a:buFont typeface="Arial" panose="020B0604020202020204" pitchFamily="34" charset="0"/>
              <a:buNone/>
            </a:pPr>
            <a:endParaRPr lang="fr-FR" dirty="0"/>
          </a:p>
          <a:p>
            <a:pPr marL="342900" indent="-342900">
              <a:buFont typeface="Arial" panose="020B0604020202020204" pitchFamily="34" charset="0"/>
              <a:buChar char="•"/>
            </a:pPr>
            <a:endParaRPr lang="fr-FR" dirty="0"/>
          </a:p>
          <a:p>
            <a:pPr marL="0" indent="0">
              <a:buFont typeface="Arial" panose="020B0604020202020204" pitchFamily="34" charset="0"/>
              <a:buNone/>
            </a:pPr>
            <a:r>
              <a:rPr lang="fr-FR" dirty="0"/>
              <a:t>Le projet peut préciser les différents types d’évaluation et les objectifs propres à chaque type d’évaluation. Il </a:t>
            </a:r>
            <a:r>
              <a:rPr lang="fr-FR" sz="2000" dirty="0"/>
              <a:t>peut définir également </a:t>
            </a:r>
            <a:r>
              <a:rPr lang="fr-FR" dirty="0"/>
              <a:t>celles qui seront </a:t>
            </a:r>
            <a:r>
              <a:rPr lang="fr-FR" b="1" dirty="0"/>
              <a:t>certificatives, le poids de chaque type d’évaluation, le nombre minimal de notes.</a:t>
            </a:r>
          </a:p>
          <a:p>
            <a:r>
              <a:rPr lang="fr-FR" dirty="0"/>
              <a:t>Les travaux évalués peuvent être </a:t>
            </a:r>
          </a:p>
          <a:p>
            <a:pPr marL="342900" indent="-342900">
              <a:buFont typeface="Arial" panose="020B0604020202020204" pitchFamily="34" charset="0"/>
              <a:buChar char="•"/>
            </a:pPr>
            <a:r>
              <a:rPr lang="fr-FR" dirty="0"/>
              <a:t>donnés à l’oral, à l’écrit, pour un groupe, une classe ou un niveau, en classe, à la maison, </a:t>
            </a:r>
          </a:p>
          <a:p>
            <a:pPr marL="342900" indent="-342900">
              <a:buFont typeface="Arial" panose="020B0604020202020204" pitchFamily="34" charset="0"/>
              <a:buChar char="•"/>
            </a:pPr>
            <a:r>
              <a:rPr lang="fr-FR" dirty="0"/>
              <a:t>proposés par le professeur, issus de la BNS, construits à partir des maquettes des sujets nationaux…</a:t>
            </a:r>
          </a:p>
          <a:p>
            <a:r>
              <a:rPr lang="fr-FR" sz="1600" dirty="0"/>
              <a:t>l’évaluation est référée aux compétences du LSL, les compétences maitrisées ou non par un élève constituent également une aide à construire le projet d’orientation, le projet d’évaluation vise également à garantir une lisibilité des résultats dans la perspective de l’accès à l’enseignement supérieur (</a:t>
            </a:r>
            <a:r>
              <a:rPr lang="fr-FR" sz="1600" dirty="0" err="1"/>
              <a:t>Parcoursup</a:t>
            </a:r>
            <a:r>
              <a:rPr lang="fr-FR" sz="1600" dirty="0"/>
              <a:t>)</a:t>
            </a:r>
          </a:p>
          <a:p>
            <a:pPr marL="0" indent="0">
              <a:buFont typeface="Arial" panose="020B0604020202020204" pitchFamily="34" charset="0"/>
              <a:buNone/>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52F5B054-E157-4E2B-8025-A541C21ECD91}" type="slidenum">
              <a:rPr lang="fr-FR" smtClean="0"/>
              <a:t>8</a:t>
            </a:fld>
            <a:endParaRPr lang="fr-FR"/>
          </a:p>
        </p:txBody>
      </p:sp>
    </p:spTree>
    <p:extLst>
      <p:ext uri="{BB962C8B-B14F-4D97-AF65-F5344CB8AC3E}">
        <p14:creationId xmlns:p14="http://schemas.microsoft.com/office/powerpoint/2010/main" val="897863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Wingdings" panose="05000000000000000000" pitchFamily="2" charset="2"/>
              <a:buNone/>
            </a:pPr>
            <a:r>
              <a:rPr lang="fr-FR" sz="1200" b="0" dirty="0"/>
              <a:t>Cette élaboration collective permet à chaque professeur de construire avec ses pair une démarche concertée, de partager l’expertise issue de sa pratique professionnelle et ainsi d’apporter sa contribution </a:t>
            </a:r>
          </a:p>
          <a:p>
            <a:pPr marL="0" indent="0">
              <a:buFont typeface="Wingdings" panose="05000000000000000000" pitchFamily="2" charset="2"/>
              <a:buNone/>
            </a:pPr>
            <a:r>
              <a:rPr lang="fr-FR" sz="1200" b="0" dirty="0"/>
              <a:t>à la définition commune du cadre dans lequel il inscrira ensuite sa pratique d’évaluation.</a:t>
            </a:r>
          </a:p>
          <a:p>
            <a:pPr marL="0" indent="0">
              <a:buFont typeface="Wingdings" panose="05000000000000000000" pitchFamily="2" charset="2"/>
              <a:buNone/>
            </a:pPr>
            <a:r>
              <a:rPr lang="fr-FR" sz="1200" b="0" dirty="0"/>
              <a:t>Un document de 2 à 4 pages, contractuel, qui s’adresse aux familles (simple et lisible)</a:t>
            </a:r>
          </a:p>
          <a:p>
            <a:pPr marL="0" indent="0">
              <a:buFont typeface="Wingdings" panose="05000000000000000000" pitchFamily="2" charset="2"/>
              <a:buNone/>
            </a:pPr>
            <a:endParaRPr lang="fr-FR" sz="1200" b="0" dirty="0"/>
          </a:p>
          <a:p>
            <a:pPr marL="0" indent="0">
              <a:buFont typeface="Wingdings" panose="05000000000000000000" pitchFamily="2" charset="2"/>
              <a:buNone/>
            </a:pPr>
            <a:endParaRPr lang="fr-FR" sz="1200" b="0" dirty="0"/>
          </a:p>
          <a:p>
            <a:pPr marL="0" indent="0">
              <a:buFont typeface="Wingdings" panose="05000000000000000000" pitchFamily="2" charset="2"/>
              <a:buNone/>
            </a:pPr>
            <a:r>
              <a:rPr lang="fr-FR" sz="1200" b="0" dirty="0"/>
              <a:t>Extrait du code de l’éducation, article L.912-&amp;-&amp; du Code de l’éducation</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52F5B054-E157-4E2B-8025-A541C21ECD91}" type="slidenum">
              <a:rPr lang="fr-FR" smtClean="0"/>
              <a:t>9</a:t>
            </a:fld>
            <a:endParaRPr lang="fr-FR"/>
          </a:p>
        </p:txBody>
      </p:sp>
    </p:spTree>
    <p:extLst>
      <p:ext uri="{BB962C8B-B14F-4D97-AF65-F5344CB8AC3E}">
        <p14:creationId xmlns:p14="http://schemas.microsoft.com/office/powerpoint/2010/main" val="8509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1399BA-11A7-48E9-A3E1-EC805605A61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03A642E-69AA-4BFD-B806-AA76E128EA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65214ED-0895-4411-9E7B-9D21004F316B}"/>
              </a:ext>
            </a:extLst>
          </p:cNvPr>
          <p:cNvSpPr>
            <a:spLocks noGrp="1"/>
          </p:cNvSpPr>
          <p:nvPr>
            <p:ph type="dt" sz="half" idx="10"/>
          </p:nvPr>
        </p:nvSpPr>
        <p:spPr/>
        <p:txBody>
          <a:bodyPr/>
          <a:lstStyle/>
          <a:p>
            <a:fld id="{0EDFC3E6-9773-42B9-B5C8-27FFAFE9773C}" type="datetimeFigureOut">
              <a:rPr lang="fr-FR" smtClean="0"/>
              <a:t>21/09/2021</a:t>
            </a:fld>
            <a:endParaRPr lang="fr-FR"/>
          </a:p>
        </p:txBody>
      </p:sp>
      <p:sp>
        <p:nvSpPr>
          <p:cNvPr id="5" name="Espace réservé du pied de page 4">
            <a:extLst>
              <a:ext uri="{FF2B5EF4-FFF2-40B4-BE49-F238E27FC236}">
                <a16:creationId xmlns:a16="http://schemas.microsoft.com/office/drawing/2014/main" id="{45B50567-3322-46F6-AE5F-3AB8AD96C2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F87B0F-7609-4253-A1AA-47B40CC6EF57}"/>
              </a:ext>
            </a:extLst>
          </p:cNvPr>
          <p:cNvSpPr>
            <a:spLocks noGrp="1"/>
          </p:cNvSpPr>
          <p:nvPr>
            <p:ph type="sldNum" sz="quarter" idx="12"/>
          </p:nvPr>
        </p:nvSpPr>
        <p:spPr/>
        <p:txBody>
          <a:bodyPr/>
          <a:lstStyle/>
          <a:p>
            <a:fld id="{45E98856-6F84-4116-8333-796890FE8EE4}" type="slidenum">
              <a:rPr lang="fr-FR" smtClean="0"/>
              <a:t>‹N°›</a:t>
            </a:fld>
            <a:endParaRPr lang="fr-FR"/>
          </a:p>
        </p:txBody>
      </p:sp>
    </p:spTree>
    <p:extLst>
      <p:ext uri="{BB962C8B-B14F-4D97-AF65-F5344CB8AC3E}">
        <p14:creationId xmlns:p14="http://schemas.microsoft.com/office/powerpoint/2010/main" val="293926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E84D60-C69E-4ECC-BF4E-B4450C680F7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797F90F-F382-4953-9C5B-A3B09506F147}"/>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158A717-EE8F-4EFD-88D2-DA9DCE9253F7}"/>
              </a:ext>
            </a:extLst>
          </p:cNvPr>
          <p:cNvSpPr>
            <a:spLocks noGrp="1"/>
          </p:cNvSpPr>
          <p:nvPr>
            <p:ph type="dt" sz="half" idx="10"/>
          </p:nvPr>
        </p:nvSpPr>
        <p:spPr/>
        <p:txBody>
          <a:bodyPr/>
          <a:lstStyle/>
          <a:p>
            <a:fld id="{0EDFC3E6-9773-42B9-B5C8-27FFAFE9773C}" type="datetimeFigureOut">
              <a:rPr lang="fr-FR" smtClean="0"/>
              <a:t>21/09/2021</a:t>
            </a:fld>
            <a:endParaRPr lang="fr-FR"/>
          </a:p>
        </p:txBody>
      </p:sp>
      <p:sp>
        <p:nvSpPr>
          <p:cNvPr id="5" name="Espace réservé du pied de page 4">
            <a:extLst>
              <a:ext uri="{FF2B5EF4-FFF2-40B4-BE49-F238E27FC236}">
                <a16:creationId xmlns:a16="http://schemas.microsoft.com/office/drawing/2014/main" id="{4B3ED916-365F-4086-ADAD-4A969BE483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DE7FD4-8430-47E2-AC0F-9360F861367B}"/>
              </a:ext>
            </a:extLst>
          </p:cNvPr>
          <p:cNvSpPr>
            <a:spLocks noGrp="1"/>
          </p:cNvSpPr>
          <p:nvPr>
            <p:ph type="sldNum" sz="quarter" idx="12"/>
          </p:nvPr>
        </p:nvSpPr>
        <p:spPr/>
        <p:txBody>
          <a:bodyPr/>
          <a:lstStyle/>
          <a:p>
            <a:fld id="{45E98856-6F84-4116-8333-796890FE8EE4}" type="slidenum">
              <a:rPr lang="fr-FR" smtClean="0"/>
              <a:t>‹N°›</a:t>
            </a:fld>
            <a:endParaRPr lang="fr-FR"/>
          </a:p>
        </p:txBody>
      </p:sp>
    </p:spTree>
    <p:extLst>
      <p:ext uri="{BB962C8B-B14F-4D97-AF65-F5344CB8AC3E}">
        <p14:creationId xmlns:p14="http://schemas.microsoft.com/office/powerpoint/2010/main" val="103835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08BB427-3AF0-4D1A-9310-5D3B8C82038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3393FB9-0AAE-40A4-9845-1EDA6BB7744E}"/>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711ECAD-4849-49BB-B0C3-F7D4E631495F}"/>
              </a:ext>
            </a:extLst>
          </p:cNvPr>
          <p:cNvSpPr>
            <a:spLocks noGrp="1"/>
          </p:cNvSpPr>
          <p:nvPr>
            <p:ph type="dt" sz="half" idx="10"/>
          </p:nvPr>
        </p:nvSpPr>
        <p:spPr/>
        <p:txBody>
          <a:bodyPr/>
          <a:lstStyle/>
          <a:p>
            <a:fld id="{0EDFC3E6-9773-42B9-B5C8-27FFAFE9773C}" type="datetimeFigureOut">
              <a:rPr lang="fr-FR" smtClean="0"/>
              <a:t>21/09/2021</a:t>
            </a:fld>
            <a:endParaRPr lang="fr-FR"/>
          </a:p>
        </p:txBody>
      </p:sp>
      <p:sp>
        <p:nvSpPr>
          <p:cNvPr id="5" name="Espace réservé du pied de page 4">
            <a:extLst>
              <a:ext uri="{FF2B5EF4-FFF2-40B4-BE49-F238E27FC236}">
                <a16:creationId xmlns:a16="http://schemas.microsoft.com/office/drawing/2014/main" id="{E25A4E04-6EB8-4ECD-9375-D9016556D5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CA0E5E7-A343-4FF2-8B0F-535067430527}"/>
              </a:ext>
            </a:extLst>
          </p:cNvPr>
          <p:cNvSpPr>
            <a:spLocks noGrp="1"/>
          </p:cNvSpPr>
          <p:nvPr>
            <p:ph type="sldNum" sz="quarter" idx="12"/>
          </p:nvPr>
        </p:nvSpPr>
        <p:spPr/>
        <p:txBody>
          <a:bodyPr/>
          <a:lstStyle/>
          <a:p>
            <a:fld id="{45E98856-6F84-4116-8333-796890FE8EE4}" type="slidenum">
              <a:rPr lang="fr-FR" smtClean="0"/>
              <a:t>‹N°›</a:t>
            </a:fld>
            <a:endParaRPr lang="fr-FR"/>
          </a:p>
        </p:txBody>
      </p:sp>
    </p:spTree>
    <p:extLst>
      <p:ext uri="{BB962C8B-B14F-4D97-AF65-F5344CB8AC3E}">
        <p14:creationId xmlns:p14="http://schemas.microsoft.com/office/powerpoint/2010/main" val="2653391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textes 1 colonn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6" y="692696"/>
            <a:ext cx="11232000" cy="960000"/>
          </a:xfrm>
        </p:spPr>
        <p:txBody>
          <a:bodyPr anchor="ctr"/>
          <a:lstStyle>
            <a:lvl1pPr>
              <a:defRPr/>
            </a:lvl1pPr>
          </a:lstStyle>
          <a:p>
            <a:r>
              <a:rPr lang="fr-FR" dirty="0"/>
              <a:t>Titre</a:t>
            </a:r>
          </a:p>
        </p:txBody>
      </p:sp>
      <p:sp>
        <p:nvSpPr>
          <p:cNvPr id="12" name="Espace réservé du texte 11"/>
          <p:cNvSpPr>
            <a:spLocks noGrp="1"/>
          </p:cNvSpPr>
          <p:nvPr>
            <p:ph type="body" sz="quarter" idx="14" hasCustomPrompt="1"/>
          </p:nvPr>
        </p:nvSpPr>
        <p:spPr bwMode="gray">
          <a:xfrm>
            <a:off x="479998" y="1988840"/>
            <a:ext cx="11231999" cy="3891160"/>
          </a:xfrm>
        </p:spPr>
        <p:txBody>
          <a:bodyPr/>
          <a:lstStyle>
            <a:lvl1pPr>
              <a:defRPr sz="2000"/>
            </a:lvl1pPr>
            <a:lvl2pPr>
              <a:defRPr sz="1800"/>
            </a:lvl2pPr>
            <a:lvl3pPr>
              <a:defRPr sz="1400"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2318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50B3A0-9712-446B-861F-B878EC3946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3921678-33CE-4E87-A679-48E23B0B685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143917-468F-4128-A3D0-22DFDFCEC3C6}"/>
              </a:ext>
            </a:extLst>
          </p:cNvPr>
          <p:cNvSpPr>
            <a:spLocks noGrp="1"/>
          </p:cNvSpPr>
          <p:nvPr>
            <p:ph type="dt" sz="half" idx="10"/>
          </p:nvPr>
        </p:nvSpPr>
        <p:spPr/>
        <p:txBody>
          <a:bodyPr/>
          <a:lstStyle/>
          <a:p>
            <a:fld id="{0EDFC3E6-9773-42B9-B5C8-27FFAFE9773C}" type="datetimeFigureOut">
              <a:rPr lang="fr-FR" smtClean="0"/>
              <a:t>21/09/2021</a:t>
            </a:fld>
            <a:endParaRPr lang="fr-FR"/>
          </a:p>
        </p:txBody>
      </p:sp>
      <p:sp>
        <p:nvSpPr>
          <p:cNvPr id="5" name="Espace réservé du pied de page 4">
            <a:extLst>
              <a:ext uri="{FF2B5EF4-FFF2-40B4-BE49-F238E27FC236}">
                <a16:creationId xmlns:a16="http://schemas.microsoft.com/office/drawing/2014/main" id="{280AB1BD-5003-42B4-A5DF-3AAB837AFD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013177-1F6B-43D7-8A89-3BE56948C494}"/>
              </a:ext>
            </a:extLst>
          </p:cNvPr>
          <p:cNvSpPr>
            <a:spLocks noGrp="1"/>
          </p:cNvSpPr>
          <p:nvPr>
            <p:ph type="sldNum" sz="quarter" idx="12"/>
          </p:nvPr>
        </p:nvSpPr>
        <p:spPr/>
        <p:txBody>
          <a:bodyPr/>
          <a:lstStyle/>
          <a:p>
            <a:fld id="{45E98856-6F84-4116-8333-796890FE8EE4}" type="slidenum">
              <a:rPr lang="fr-FR" smtClean="0"/>
              <a:t>‹N°›</a:t>
            </a:fld>
            <a:endParaRPr lang="fr-FR"/>
          </a:p>
        </p:txBody>
      </p:sp>
    </p:spTree>
    <p:extLst>
      <p:ext uri="{BB962C8B-B14F-4D97-AF65-F5344CB8AC3E}">
        <p14:creationId xmlns:p14="http://schemas.microsoft.com/office/powerpoint/2010/main" val="122465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166368-5998-4BEF-B695-7124A8DE05F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D05B867-104A-4F45-BD0C-D881826CEF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7A87D8D8-08F8-45A8-98F5-51686C57B594}"/>
              </a:ext>
            </a:extLst>
          </p:cNvPr>
          <p:cNvSpPr>
            <a:spLocks noGrp="1"/>
          </p:cNvSpPr>
          <p:nvPr>
            <p:ph type="dt" sz="half" idx="10"/>
          </p:nvPr>
        </p:nvSpPr>
        <p:spPr/>
        <p:txBody>
          <a:bodyPr/>
          <a:lstStyle/>
          <a:p>
            <a:fld id="{0EDFC3E6-9773-42B9-B5C8-27FFAFE9773C}" type="datetimeFigureOut">
              <a:rPr lang="fr-FR" smtClean="0"/>
              <a:t>21/09/2021</a:t>
            </a:fld>
            <a:endParaRPr lang="fr-FR"/>
          </a:p>
        </p:txBody>
      </p:sp>
      <p:sp>
        <p:nvSpPr>
          <p:cNvPr id="5" name="Espace réservé du pied de page 4">
            <a:extLst>
              <a:ext uri="{FF2B5EF4-FFF2-40B4-BE49-F238E27FC236}">
                <a16:creationId xmlns:a16="http://schemas.microsoft.com/office/drawing/2014/main" id="{7260E0EA-EACB-4F2D-9B6C-E48B8174C3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F137C4D-A540-486D-9280-A10CE5DE1D68}"/>
              </a:ext>
            </a:extLst>
          </p:cNvPr>
          <p:cNvSpPr>
            <a:spLocks noGrp="1"/>
          </p:cNvSpPr>
          <p:nvPr>
            <p:ph type="sldNum" sz="quarter" idx="12"/>
          </p:nvPr>
        </p:nvSpPr>
        <p:spPr/>
        <p:txBody>
          <a:bodyPr/>
          <a:lstStyle/>
          <a:p>
            <a:fld id="{45E98856-6F84-4116-8333-796890FE8EE4}" type="slidenum">
              <a:rPr lang="fr-FR" smtClean="0"/>
              <a:t>‹N°›</a:t>
            </a:fld>
            <a:endParaRPr lang="fr-FR"/>
          </a:p>
        </p:txBody>
      </p:sp>
    </p:spTree>
    <p:extLst>
      <p:ext uri="{BB962C8B-B14F-4D97-AF65-F5344CB8AC3E}">
        <p14:creationId xmlns:p14="http://schemas.microsoft.com/office/powerpoint/2010/main" val="313380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E9A7C7-B3FA-4D0B-A7F3-EB577E0B28D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EE24F16-F24B-4F2F-BC05-9E2726E4B514}"/>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F7E29DF-E837-4601-A205-E7047B01491E}"/>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3042CAB-F24F-42A2-A0FE-A6E9F64CA45C}"/>
              </a:ext>
            </a:extLst>
          </p:cNvPr>
          <p:cNvSpPr>
            <a:spLocks noGrp="1"/>
          </p:cNvSpPr>
          <p:nvPr>
            <p:ph type="dt" sz="half" idx="10"/>
          </p:nvPr>
        </p:nvSpPr>
        <p:spPr/>
        <p:txBody>
          <a:bodyPr/>
          <a:lstStyle/>
          <a:p>
            <a:fld id="{0EDFC3E6-9773-42B9-B5C8-27FFAFE9773C}" type="datetimeFigureOut">
              <a:rPr lang="fr-FR" smtClean="0"/>
              <a:t>21/09/2021</a:t>
            </a:fld>
            <a:endParaRPr lang="fr-FR"/>
          </a:p>
        </p:txBody>
      </p:sp>
      <p:sp>
        <p:nvSpPr>
          <p:cNvPr id="6" name="Espace réservé du pied de page 5">
            <a:extLst>
              <a:ext uri="{FF2B5EF4-FFF2-40B4-BE49-F238E27FC236}">
                <a16:creationId xmlns:a16="http://schemas.microsoft.com/office/drawing/2014/main" id="{FEE9C173-8534-48FF-BCE8-E78DC0541BA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3E8CDA-0E2B-4A6F-99C9-C739200AD263}"/>
              </a:ext>
            </a:extLst>
          </p:cNvPr>
          <p:cNvSpPr>
            <a:spLocks noGrp="1"/>
          </p:cNvSpPr>
          <p:nvPr>
            <p:ph type="sldNum" sz="quarter" idx="12"/>
          </p:nvPr>
        </p:nvSpPr>
        <p:spPr/>
        <p:txBody>
          <a:bodyPr/>
          <a:lstStyle/>
          <a:p>
            <a:fld id="{45E98856-6F84-4116-8333-796890FE8EE4}" type="slidenum">
              <a:rPr lang="fr-FR" smtClean="0"/>
              <a:t>‹N°›</a:t>
            </a:fld>
            <a:endParaRPr lang="fr-FR"/>
          </a:p>
        </p:txBody>
      </p:sp>
    </p:spTree>
    <p:extLst>
      <p:ext uri="{BB962C8B-B14F-4D97-AF65-F5344CB8AC3E}">
        <p14:creationId xmlns:p14="http://schemas.microsoft.com/office/powerpoint/2010/main" val="186830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57DAAF-FE13-4595-9208-71E0DEC0601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F01F382-68B5-4498-B62C-68847C243F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495565E3-8C34-46BC-BD6F-3E3409C2914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0917535-5DD5-42C9-A136-6BF1504CC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96D7F58-8878-4AA1-B36C-C866C93ED5C1}"/>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30BE457-6F55-48C4-B51E-2DE4DF84CAC3}"/>
              </a:ext>
            </a:extLst>
          </p:cNvPr>
          <p:cNvSpPr>
            <a:spLocks noGrp="1"/>
          </p:cNvSpPr>
          <p:nvPr>
            <p:ph type="dt" sz="half" idx="10"/>
          </p:nvPr>
        </p:nvSpPr>
        <p:spPr/>
        <p:txBody>
          <a:bodyPr/>
          <a:lstStyle/>
          <a:p>
            <a:fld id="{0EDFC3E6-9773-42B9-B5C8-27FFAFE9773C}" type="datetimeFigureOut">
              <a:rPr lang="fr-FR" smtClean="0"/>
              <a:t>21/09/2021</a:t>
            </a:fld>
            <a:endParaRPr lang="fr-FR"/>
          </a:p>
        </p:txBody>
      </p:sp>
      <p:sp>
        <p:nvSpPr>
          <p:cNvPr id="8" name="Espace réservé du pied de page 7">
            <a:extLst>
              <a:ext uri="{FF2B5EF4-FFF2-40B4-BE49-F238E27FC236}">
                <a16:creationId xmlns:a16="http://schemas.microsoft.com/office/drawing/2014/main" id="{58AF3E33-25B1-4502-B203-6A36FD9C975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1C6C0A4-6A30-4848-AA77-6DBF3F8BAD3C}"/>
              </a:ext>
            </a:extLst>
          </p:cNvPr>
          <p:cNvSpPr>
            <a:spLocks noGrp="1"/>
          </p:cNvSpPr>
          <p:nvPr>
            <p:ph type="sldNum" sz="quarter" idx="12"/>
          </p:nvPr>
        </p:nvSpPr>
        <p:spPr/>
        <p:txBody>
          <a:bodyPr/>
          <a:lstStyle/>
          <a:p>
            <a:fld id="{45E98856-6F84-4116-8333-796890FE8EE4}" type="slidenum">
              <a:rPr lang="fr-FR" smtClean="0"/>
              <a:t>‹N°›</a:t>
            </a:fld>
            <a:endParaRPr lang="fr-FR"/>
          </a:p>
        </p:txBody>
      </p:sp>
    </p:spTree>
    <p:extLst>
      <p:ext uri="{BB962C8B-B14F-4D97-AF65-F5344CB8AC3E}">
        <p14:creationId xmlns:p14="http://schemas.microsoft.com/office/powerpoint/2010/main" val="375475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A3E76B-8DE7-4E2C-94C9-6A871CCFACE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F216496-981C-4139-A617-5D2950BEE239}"/>
              </a:ext>
            </a:extLst>
          </p:cNvPr>
          <p:cNvSpPr>
            <a:spLocks noGrp="1"/>
          </p:cNvSpPr>
          <p:nvPr>
            <p:ph type="dt" sz="half" idx="10"/>
          </p:nvPr>
        </p:nvSpPr>
        <p:spPr/>
        <p:txBody>
          <a:bodyPr/>
          <a:lstStyle/>
          <a:p>
            <a:fld id="{0EDFC3E6-9773-42B9-B5C8-27FFAFE9773C}" type="datetimeFigureOut">
              <a:rPr lang="fr-FR" smtClean="0"/>
              <a:t>21/09/2021</a:t>
            </a:fld>
            <a:endParaRPr lang="fr-FR"/>
          </a:p>
        </p:txBody>
      </p:sp>
      <p:sp>
        <p:nvSpPr>
          <p:cNvPr id="4" name="Espace réservé du pied de page 3">
            <a:extLst>
              <a:ext uri="{FF2B5EF4-FFF2-40B4-BE49-F238E27FC236}">
                <a16:creationId xmlns:a16="http://schemas.microsoft.com/office/drawing/2014/main" id="{727C6191-92A7-4B76-9947-146D0D4CA84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746796A-C4B9-436A-BCD6-11D9973A23A5}"/>
              </a:ext>
            </a:extLst>
          </p:cNvPr>
          <p:cNvSpPr>
            <a:spLocks noGrp="1"/>
          </p:cNvSpPr>
          <p:nvPr>
            <p:ph type="sldNum" sz="quarter" idx="12"/>
          </p:nvPr>
        </p:nvSpPr>
        <p:spPr/>
        <p:txBody>
          <a:bodyPr/>
          <a:lstStyle/>
          <a:p>
            <a:fld id="{45E98856-6F84-4116-8333-796890FE8EE4}" type="slidenum">
              <a:rPr lang="fr-FR" smtClean="0"/>
              <a:t>‹N°›</a:t>
            </a:fld>
            <a:endParaRPr lang="fr-FR"/>
          </a:p>
        </p:txBody>
      </p:sp>
    </p:spTree>
    <p:extLst>
      <p:ext uri="{BB962C8B-B14F-4D97-AF65-F5344CB8AC3E}">
        <p14:creationId xmlns:p14="http://schemas.microsoft.com/office/powerpoint/2010/main" val="427599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2BEFB18-1D5A-4451-8B91-5904A153B990}"/>
              </a:ext>
            </a:extLst>
          </p:cNvPr>
          <p:cNvSpPr>
            <a:spLocks noGrp="1"/>
          </p:cNvSpPr>
          <p:nvPr>
            <p:ph type="dt" sz="half" idx="10"/>
          </p:nvPr>
        </p:nvSpPr>
        <p:spPr/>
        <p:txBody>
          <a:bodyPr/>
          <a:lstStyle/>
          <a:p>
            <a:fld id="{0EDFC3E6-9773-42B9-B5C8-27FFAFE9773C}" type="datetimeFigureOut">
              <a:rPr lang="fr-FR" smtClean="0"/>
              <a:t>21/09/2021</a:t>
            </a:fld>
            <a:endParaRPr lang="fr-FR"/>
          </a:p>
        </p:txBody>
      </p:sp>
      <p:sp>
        <p:nvSpPr>
          <p:cNvPr id="3" name="Espace réservé du pied de page 2">
            <a:extLst>
              <a:ext uri="{FF2B5EF4-FFF2-40B4-BE49-F238E27FC236}">
                <a16:creationId xmlns:a16="http://schemas.microsoft.com/office/drawing/2014/main" id="{196EA2EB-4187-49AF-A936-83BF23DCCA5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3999694-9966-4D20-AABF-4C684ACC20E7}"/>
              </a:ext>
            </a:extLst>
          </p:cNvPr>
          <p:cNvSpPr>
            <a:spLocks noGrp="1"/>
          </p:cNvSpPr>
          <p:nvPr>
            <p:ph type="sldNum" sz="quarter" idx="12"/>
          </p:nvPr>
        </p:nvSpPr>
        <p:spPr/>
        <p:txBody>
          <a:bodyPr/>
          <a:lstStyle/>
          <a:p>
            <a:fld id="{45E98856-6F84-4116-8333-796890FE8EE4}" type="slidenum">
              <a:rPr lang="fr-FR" smtClean="0"/>
              <a:t>‹N°›</a:t>
            </a:fld>
            <a:endParaRPr lang="fr-FR"/>
          </a:p>
        </p:txBody>
      </p:sp>
    </p:spTree>
    <p:extLst>
      <p:ext uri="{BB962C8B-B14F-4D97-AF65-F5344CB8AC3E}">
        <p14:creationId xmlns:p14="http://schemas.microsoft.com/office/powerpoint/2010/main" val="309850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63A893-3BCF-4FA9-A1E3-CE05866ED91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4C5B99E-5A45-4FC5-846F-4E56289DFF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DEF334D-1942-4AFC-901D-5EE4BD40C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BB1B17E-E596-454A-A15D-E726AA0C7566}"/>
              </a:ext>
            </a:extLst>
          </p:cNvPr>
          <p:cNvSpPr>
            <a:spLocks noGrp="1"/>
          </p:cNvSpPr>
          <p:nvPr>
            <p:ph type="dt" sz="half" idx="10"/>
          </p:nvPr>
        </p:nvSpPr>
        <p:spPr/>
        <p:txBody>
          <a:bodyPr/>
          <a:lstStyle/>
          <a:p>
            <a:fld id="{0EDFC3E6-9773-42B9-B5C8-27FFAFE9773C}" type="datetimeFigureOut">
              <a:rPr lang="fr-FR" smtClean="0"/>
              <a:t>21/09/2021</a:t>
            </a:fld>
            <a:endParaRPr lang="fr-FR"/>
          </a:p>
        </p:txBody>
      </p:sp>
      <p:sp>
        <p:nvSpPr>
          <p:cNvPr id="6" name="Espace réservé du pied de page 5">
            <a:extLst>
              <a:ext uri="{FF2B5EF4-FFF2-40B4-BE49-F238E27FC236}">
                <a16:creationId xmlns:a16="http://schemas.microsoft.com/office/drawing/2014/main" id="{999CD41F-F9ED-4DF1-BA6D-2B48A21135D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55C3BC-C5F1-4722-AD06-C2DBDD1DB823}"/>
              </a:ext>
            </a:extLst>
          </p:cNvPr>
          <p:cNvSpPr>
            <a:spLocks noGrp="1"/>
          </p:cNvSpPr>
          <p:nvPr>
            <p:ph type="sldNum" sz="quarter" idx="12"/>
          </p:nvPr>
        </p:nvSpPr>
        <p:spPr/>
        <p:txBody>
          <a:bodyPr/>
          <a:lstStyle/>
          <a:p>
            <a:fld id="{45E98856-6F84-4116-8333-796890FE8EE4}" type="slidenum">
              <a:rPr lang="fr-FR" smtClean="0"/>
              <a:t>‹N°›</a:t>
            </a:fld>
            <a:endParaRPr lang="fr-FR"/>
          </a:p>
        </p:txBody>
      </p:sp>
    </p:spTree>
    <p:extLst>
      <p:ext uri="{BB962C8B-B14F-4D97-AF65-F5344CB8AC3E}">
        <p14:creationId xmlns:p14="http://schemas.microsoft.com/office/powerpoint/2010/main" val="217354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E37CA8-F942-4B28-93DC-DBF3AB20922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2CA2CC2-80C2-45DC-8268-E651501D4E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FF05DF3-7C3B-4CF6-B9B7-A232C544D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65052CA-7DBA-4571-BEE3-AC7952C914B1}"/>
              </a:ext>
            </a:extLst>
          </p:cNvPr>
          <p:cNvSpPr>
            <a:spLocks noGrp="1"/>
          </p:cNvSpPr>
          <p:nvPr>
            <p:ph type="dt" sz="half" idx="10"/>
          </p:nvPr>
        </p:nvSpPr>
        <p:spPr/>
        <p:txBody>
          <a:bodyPr/>
          <a:lstStyle/>
          <a:p>
            <a:fld id="{0EDFC3E6-9773-42B9-B5C8-27FFAFE9773C}" type="datetimeFigureOut">
              <a:rPr lang="fr-FR" smtClean="0"/>
              <a:t>21/09/2021</a:t>
            </a:fld>
            <a:endParaRPr lang="fr-FR"/>
          </a:p>
        </p:txBody>
      </p:sp>
      <p:sp>
        <p:nvSpPr>
          <p:cNvPr id="6" name="Espace réservé du pied de page 5">
            <a:extLst>
              <a:ext uri="{FF2B5EF4-FFF2-40B4-BE49-F238E27FC236}">
                <a16:creationId xmlns:a16="http://schemas.microsoft.com/office/drawing/2014/main" id="{0181CAE1-FD84-4A2B-903B-06AD278708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500AE7-B163-479A-9746-5698E51E46D8}"/>
              </a:ext>
            </a:extLst>
          </p:cNvPr>
          <p:cNvSpPr>
            <a:spLocks noGrp="1"/>
          </p:cNvSpPr>
          <p:nvPr>
            <p:ph type="sldNum" sz="quarter" idx="12"/>
          </p:nvPr>
        </p:nvSpPr>
        <p:spPr/>
        <p:txBody>
          <a:bodyPr/>
          <a:lstStyle/>
          <a:p>
            <a:fld id="{45E98856-6F84-4116-8333-796890FE8EE4}" type="slidenum">
              <a:rPr lang="fr-FR" smtClean="0"/>
              <a:t>‹N°›</a:t>
            </a:fld>
            <a:endParaRPr lang="fr-FR"/>
          </a:p>
        </p:txBody>
      </p:sp>
    </p:spTree>
    <p:extLst>
      <p:ext uri="{BB962C8B-B14F-4D97-AF65-F5344CB8AC3E}">
        <p14:creationId xmlns:p14="http://schemas.microsoft.com/office/powerpoint/2010/main" val="399587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3969355-B0F3-491B-B5D2-405ED262F9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26E73C1-E95A-48AC-A028-E72C662AE9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1A4BBD1-9194-4B74-A8C4-5CBF6C6C14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FC3E6-9773-42B9-B5C8-27FFAFE9773C}" type="datetimeFigureOut">
              <a:rPr lang="fr-FR" smtClean="0"/>
              <a:t>21/09/2021</a:t>
            </a:fld>
            <a:endParaRPr lang="fr-FR"/>
          </a:p>
        </p:txBody>
      </p:sp>
      <p:sp>
        <p:nvSpPr>
          <p:cNvPr id="5" name="Espace réservé du pied de page 4">
            <a:extLst>
              <a:ext uri="{FF2B5EF4-FFF2-40B4-BE49-F238E27FC236}">
                <a16:creationId xmlns:a16="http://schemas.microsoft.com/office/drawing/2014/main" id="{D5BEB764-1CD0-4F2B-9C62-F1E3E732B2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48507C3-55F7-4665-A42D-D4A8FDA3E1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98856-6F84-4116-8333-796890FE8EE4}" type="slidenum">
              <a:rPr lang="fr-FR" smtClean="0"/>
              <a:t>‹N°›</a:t>
            </a:fld>
            <a:endParaRPr lang="fr-FR"/>
          </a:p>
        </p:txBody>
      </p:sp>
    </p:spTree>
    <p:extLst>
      <p:ext uri="{BB962C8B-B14F-4D97-AF65-F5344CB8AC3E}">
        <p14:creationId xmlns:p14="http://schemas.microsoft.com/office/powerpoint/2010/main" val="4266954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D6279F-2B30-4A89-9877-4BD2940BA4A7}"/>
              </a:ext>
            </a:extLst>
          </p:cNvPr>
          <p:cNvSpPr>
            <a:spLocks noGrp="1"/>
          </p:cNvSpPr>
          <p:nvPr>
            <p:ph type="title"/>
          </p:nvPr>
        </p:nvSpPr>
        <p:spPr>
          <a:xfrm>
            <a:off x="838200" y="380205"/>
            <a:ext cx="10515600" cy="1325563"/>
          </a:xfrm>
        </p:spPr>
        <p:txBody>
          <a:bodyPr>
            <a:normAutofit fontScale="90000"/>
          </a:bodyPr>
          <a:lstStyle/>
          <a:p>
            <a:pPr algn="ctr"/>
            <a:r>
              <a:rPr lang="fr-FR" sz="6000" b="1" dirty="0">
                <a:solidFill>
                  <a:srgbClr val="0070C0"/>
                </a:solidFill>
              </a:rPr>
              <a:t>Évaluer en Biologie – biotechnologies  (séries ST2S et STL)</a:t>
            </a:r>
            <a:endParaRPr lang="fr-FR" dirty="0">
              <a:solidFill>
                <a:srgbClr val="0070C0"/>
              </a:solidFill>
            </a:endParaRPr>
          </a:p>
        </p:txBody>
      </p:sp>
      <p:sp>
        <p:nvSpPr>
          <p:cNvPr id="3" name="Espace réservé du contenu 2">
            <a:extLst>
              <a:ext uri="{FF2B5EF4-FFF2-40B4-BE49-F238E27FC236}">
                <a16:creationId xmlns:a16="http://schemas.microsoft.com/office/drawing/2014/main" id="{E78DDB89-E8C7-423B-9E5E-263408A79EF6}"/>
              </a:ext>
            </a:extLst>
          </p:cNvPr>
          <p:cNvSpPr>
            <a:spLocks noGrp="1"/>
          </p:cNvSpPr>
          <p:nvPr>
            <p:ph idx="1"/>
          </p:nvPr>
        </p:nvSpPr>
        <p:spPr>
          <a:xfrm>
            <a:off x="838200" y="2182813"/>
            <a:ext cx="10515600" cy="3632200"/>
          </a:xfrm>
        </p:spPr>
        <p:txBody>
          <a:bodyPr/>
          <a:lstStyle/>
          <a:p>
            <a:pPr marL="514350" indent="-514350">
              <a:buAutoNum type="arabicPeriod"/>
            </a:pPr>
            <a:r>
              <a:rPr lang="fr-FR" dirty="0"/>
              <a:t>Présentation du nouveau cadre réglementaire du baccalauréat</a:t>
            </a:r>
          </a:p>
          <a:p>
            <a:pPr marL="514350" indent="-514350">
              <a:buAutoNum type="arabicPeriod"/>
            </a:pPr>
            <a:r>
              <a:rPr lang="fr-FR" dirty="0"/>
              <a:t>Le projet d’évaluation et les principes «pour une culture commune de l’évaluation</a:t>
            </a:r>
          </a:p>
          <a:p>
            <a:pPr marL="514350" indent="-514350">
              <a:buAutoNum type="arabicPeriod"/>
            </a:pPr>
            <a:r>
              <a:rPr lang="fr-FR" dirty="0"/>
              <a:t>Des pistes et propositions à l’échelle disciplinaire :</a:t>
            </a:r>
          </a:p>
          <a:p>
            <a:pPr marL="0" indent="0">
              <a:buNone/>
            </a:pPr>
            <a:r>
              <a:rPr lang="fr-FR" dirty="0"/>
              <a:t>	- ST2S : BPH en 1</a:t>
            </a:r>
            <a:r>
              <a:rPr lang="fr-FR" baseline="30000" dirty="0"/>
              <a:t>ère</a:t>
            </a:r>
            <a:r>
              <a:rPr lang="fr-FR" dirty="0"/>
              <a:t> et  C-BPH en terminale</a:t>
            </a:r>
          </a:p>
          <a:p>
            <a:pPr marL="0" indent="0">
              <a:buNone/>
            </a:pPr>
            <a:r>
              <a:rPr lang="fr-FR" dirty="0"/>
              <a:t>	- STL : biochimie-biologie et biotechnologies en 1</a:t>
            </a:r>
            <a:r>
              <a:rPr lang="fr-FR" baseline="30000" dirty="0"/>
              <a:t>ère</a:t>
            </a:r>
            <a:r>
              <a:rPr lang="fr-FR" dirty="0"/>
              <a:t> </a:t>
            </a:r>
          </a:p>
          <a:p>
            <a:pPr marL="0" indent="0">
              <a:buNone/>
            </a:pPr>
            <a:r>
              <a:rPr lang="fr-FR" dirty="0"/>
              <a:t>                       biochimie-biologie et biotechnologies en terminale</a:t>
            </a:r>
          </a:p>
        </p:txBody>
      </p:sp>
      <p:sp>
        <p:nvSpPr>
          <p:cNvPr id="4" name="Rectangle : coins arrondis 3">
            <a:extLst>
              <a:ext uri="{FF2B5EF4-FFF2-40B4-BE49-F238E27FC236}">
                <a16:creationId xmlns:a16="http://schemas.microsoft.com/office/drawing/2014/main" id="{A93EB653-731A-487F-8D11-72F60B261852}"/>
              </a:ext>
            </a:extLst>
          </p:cNvPr>
          <p:cNvSpPr/>
          <p:nvPr/>
        </p:nvSpPr>
        <p:spPr>
          <a:xfrm>
            <a:off x="2001328" y="6021238"/>
            <a:ext cx="9230264" cy="4565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fr-FR" sz="2000" i="1" dirty="0">
                <a:solidFill>
                  <a:srgbClr val="0070C0"/>
                </a:solidFill>
              </a:rPr>
              <a:t>I Faller, IA-IPR BGB,  septembre 2021 – académies de Strasbourg, Nancy-Metz et Reims</a:t>
            </a:r>
          </a:p>
        </p:txBody>
      </p:sp>
    </p:spTree>
    <p:extLst>
      <p:ext uri="{BB962C8B-B14F-4D97-AF65-F5344CB8AC3E}">
        <p14:creationId xmlns:p14="http://schemas.microsoft.com/office/powerpoint/2010/main" val="164461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365125"/>
            <a:ext cx="10686691" cy="1325563"/>
          </a:xfrm>
        </p:spPr>
        <p:txBody>
          <a:bodyPr>
            <a:normAutofit/>
          </a:bodyPr>
          <a:lstStyle/>
          <a:p>
            <a:r>
              <a:rPr lang="fr-FR" sz="3600" b="1" dirty="0">
                <a:solidFill>
                  <a:srgbClr val="0070C0"/>
                </a:solidFill>
              </a:rPr>
              <a:t>Le projet d'évaluation : des principes communs</a:t>
            </a:r>
            <a:endParaRPr lang="fr-FR" sz="3600" b="1" dirty="0">
              <a:solidFill>
                <a:schemeClr val="accent5"/>
              </a:solidFill>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872382811"/>
              </p:ext>
            </p:extLst>
          </p:nvPr>
        </p:nvGraphicFramePr>
        <p:xfrm>
          <a:off x="726998" y="1420238"/>
          <a:ext cx="10797892" cy="5072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2"/>
          </p:nvPr>
        </p:nvSpPr>
        <p:spPr/>
        <p:txBody>
          <a:bodyPr/>
          <a:lstStyle/>
          <a:p>
            <a:fld id="{83ACDA24-D607-46B0-8670-F6DF2DE8805D}" type="slidenum">
              <a:rPr lang="fr-FR" smtClean="0"/>
              <a:t>10</a:t>
            </a:fld>
            <a:endParaRPr lang="fr-FR"/>
          </a:p>
        </p:txBody>
      </p:sp>
    </p:spTree>
    <p:extLst>
      <p:ext uri="{BB962C8B-B14F-4D97-AF65-F5344CB8AC3E}">
        <p14:creationId xmlns:p14="http://schemas.microsoft.com/office/powerpoint/2010/main" val="655308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D6279F-2B30-4A89-9877-4BD2940BA4A7}"/>
              </a:ext>
            </a:extLst>
          </p:cNvPr>
          <p:cNvSpPr>
            <a:spLocks noGrp="1"/>
          </p:cNvSpPr>
          <p:nvPr>
            <p:ph type="title"/>
          </p:nvPr>
        </p:nvSpPr>
        <p:spPr/>
        <p:txBody>
          <a:bodyPr/>
          <a:lstStyle/>
          <a:p>
            <a:pPr algn="ctr"/>
            <a:r>
              <a:rPr lang="fr-FR" sz="6000" b="1" dirty="0">
                <a:solidFill>
                  <a:srgbClr val="0070C0"/>
                </a:solidFill>
              </a:rPr>
              <a:t>Évaluer en BGB </a:t>
            </a:r>
            <a:r>
              <a:rPr lang="fr-FR" b="1" dirty="0">
                <a:solidFill>
                  <a:srgbClr val="0070C0"/>
                </a:solidFill>
              </a:rPr>
              <a:t>(ST2S et STL)</a:t>
            </a:r>
            <a:endParaRPr lang="fr-FR" dirty="0">
              <a:solidFill>
                <a:srgbClr val="0070C0"/>
              </a:solidFill>
            </a:endParaRPr>
          </a:p>
        </p:txBody>
      </p:sp>
      <p:sp>
        <p:nvSpPr>
          <p:cNvPr id="3" name="Espace réservé du contenu 2">
            <a:extLst>
              <a:ext uri="{FF2B5EF4-FFF2-40B4-BE49-F238E27FC236}">
                <a16:creationId xmlns:a16="http://schemas.microsoft.com/office/drawing/2014/main" id="{E78DDB89-E8C7-423B-9E5E-263408A79EF6}"/>
              </a:ext>
            </a:extLst>
          </p:cNvPr>
          <p:cNvSpPr>
            <a:spLocks noGrp="1"/>
          </p:cNvSpPr>
          <p:nvPr>
            <p:ph idx="1"/>
          </p:nvPr>
        </p:nvSpPr>
        <p:spPr>
          <a:xfrm>
            <a:off x="838200" y="1755775"/>
            <a:ext cx="10911840" cy="3869644"/>
          </a:xfrm>
        </p:spPr>
        <p:txBody>
          <a:bodyPr>
            <a:normAutofit/>
          </a:bodyPr>
          <a:lstStyle/>
          <a:p>
            <a:pPr marL="0" indent="0">
              <a:buNone/>
            </a:pPr>
            <a:r>
              <a:rPr lang="fr-FR" b="1" dirty="0">
                <a:solidFill>
                  <a:schemeClr val="accent5"/>
                </a:solidFill>
              </a:rPr>
              <a:t>- Participer à la réflexion sur l’évaluation : les enjeux</a:t>
            </a:r>
          </a:p>
          <a:p>
            <a:pPr marL="0" indent="0">
              <a:buNone/>
            </a:pPr>
            <a:r>
              <a:rPr lang="fr-FR" b="1" dirty="0">
                <a:solidFill>
                  <a:schemeClr val="accent5"/>
                </a:solidFill>
              </a:rPr>
              <a:t>- Evaluer en BPH et C-BPH (1</a:t>
            </a:r>
            <a:r>
              <a:rPr lang="fr-FR" b="1" baseline="30000" dirty="0">
                <a:solidFill>
                  <a:schemeClr val="accent5"/>
                </a:solidFill>
              </a:rPr>
              <a:t>ère</a:t>
            </a:r>
            <a:r>
              <a:rPr lang="fr-FR" b="1" dirty="0">
                <a:solidFill>
                  <a:schemeClr val="accent5"/>
                </a:solidFill>
              </a:rPr>
              <a:t> et Tale ST2S)</a:t>
            </a:r>
          </a:p>
          <a:p>
            <a:pPr marL="0" indent="0">
              <a:buNone/>
            </a:pPr>
            <a:r>
              <a:rPr lang="fr-FR" b="1" dirty="0">
                <a:solidFill>
                  <a:schemeClr val="accent5"/>
                </a:solidFill>
              </a:rPr>
              <a:t>- Evaluer en Biochimie-biologie (1</a:t>
            </a:r>
            <a:r>
              <a:rPr lang="fr-FR" b="1" baseline="30000" dirty="0">
                <a:solidFill>
                  <a:schemeClr val="accent5"/>
                </a:solidFill>
              </a:rPr>
              <a:t>ère</a:t>
            </a:r>
            <a:r>
              <a:rPr lang="fr-FR" b="1" dirty="0">
                <a:solidFill>
                  <a:schemeClr val="accent5"/>
                </a:solidFill>
              </a:rPr>
              <a:t> STL)</a:t>
            </a:r>
          </a:p>
          <a:p>
            <a:pPr marL="0" indent="0">
              <a:buNone/>
            </a:pPr>
            <a:r>
              <a:rPr lang="fr-FR" b="1" dirty="0">
                <a:solidFill>
                  <a:schemeClr val="accent5"/>
                </a:solidFill>
              </a:rPr>
              <a:t>- Evaluer en Biotechnologies et en Biochimie-Biologie et Biotechnologies     (1</a:t>
            </a:r>
            <a:r>
              <a:rPr lang="fr-FR" b="1" baseline="30000" dirty="0">
                <a:solidFill>
                  <a:schemeClr val="accent5"/>
                </a:solidFill>
              </a:rPr>
              <a:t>ère</a:t>
            </a:r>
            <a:r>
              <a:rPr lang="fr-FR" b="1" dirty="0">
                <a:solidFill>
                  <a:schemeClr val="accent5"/>
                </a:solidFill>
              </a:rPr>
              <a:t> et Tale STL)</a:t>
            </a:r>
          </a:p>
          <a:p>
            <a:pPr marL="0" indent="0">
              <a:buNone/>
            </a:pPr>
            <a:r>
              <a:rPr lang="fr-FR" b="1" i="1" dirty="0">
                <a:sym typeface="Wingdings" panose="05000000000000000000" pitchFamily="2" charset="2"/>
              </a:rPr>
              <a:t>--&gt; Pour une moyenne porteuse de sens </a:t>
            </a:r>
            <a:endParaRPr lang="fr-FR" b="1" i="1" dirty="0"/>
          </a:p>
          <a:p>
            <a:pPr marL="0" indent="0">
              <a:buNone/>
            </a:pPr>
            <a:endParaRPr lang="fr-FR" dirty="0"/>
          </a:p>
        </p:txBody>
      </p:sp>
      <p:pic>
        <p:nvPicPr>
          <p:cNvPr id="4" name="Image 3">
            <a:extLst>
              <a:ext uri="{FF2B5EF4-FFF2-40B4-BE49-F238E27FC236}">
                <a16:creationId xmlns:a16="http://schemas.microsoft.com/office/drawing/2014/main" id="{E041F8F0-474E-448C-913B-77326355BBD5}"/>
              </a:ext>
            </a:extLst>
          </p:cNvPr>
          <p:cNvPicPr>
            <a:picLocks noChangeAspect="1"/>
          </p:cNvPicPr>
          <p:nvPr/>
        </p:nvPicPr>
        <p:blipFill>
          <a:blip r:embed="rId3"/>
          <a:stretch>
            <a:fillRect/>
          </a:stretch>
        </p:blipFill>
        <p:spPr>
          <a:xfrm>
            <a:off x="4310152" y="4879875"/>
            <a:ext cx="7043648" cy="1217031"/>
          </a:xfrm>
          <a:prstGeom prst="rect">
            <a:avLst/>
          </a:prstGeom>
        </p:spPr>
      </p:pic>
      <p:pic>
        <p:nvPicPr>
          <p:cNvPr id="5" name="Image 4">
            <a:extLst>
              <a:ext uri="{FF2B5EF4-FFF2-40B4-BE49-F238E27FC236}">
                <a16:creationId xmlns:a16="http://schemas.microsoft.com/office/drawing/2014/main" id="{7C534D9B-E558-4550-9A41-C18995259726}"/>
              </a:ext>
            </a:extLst>
          </p:cNvPr>
          <p:cNvPicPr>
            <a:picLocks noChangeAspect="1"/>
          </p:cNvPicPr>
          <p:nvPr/>
        </p:nvPicPr>
        <p:blipFill>
          <a:blip r:embed="rId4"/>
          <a:stretch>
            <a:fillRect/>
          </a:stretch>
        </p:blipFill>
        <p:spPr>
          <a:xfrm>
            <a:off x="1514475" y="4931177"/>
            <a:ext cx="1847850" cy="1114425"/>
          </a:xfrm>
          <a:prstGeom prst="rect">
            <a:avLst/>
          </a:prstGeom>
        </p:spPr>
      </p:pic>
    </p:spTree>
    <p:extLst>
      <p:ext uri="{BB962C8B-B14F-4D97-AF65-F5344CB8AC3E}">
        <p14:creationId xmlns:p14="http://schemas.microsoft.com/office/powerpoint/2010/main" val="647523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4881" y="1627322"/>
            <a:ext cx="5008099" cy="2543701"/>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8199" y="365125"/>
            <a:ext cx="11110993" cy="850633"/>
          </a:xfrm>
        </p:spPr>
        <p:txBody>
          <a:bodyPr>
            <a:normAutofit/>
          </a:bodyPr>
          <a:lstStyle/>
          <a:p>
            <a:r>
              <a:rPr lang="fr-FR" sz="3600" b="1" dirty="0">
                <a:solidFill>
                  <a:schemeClr val="accent5"/>
                </a:solidFill>
              </a:rPr>
              <a:t>Participer à la réflexion sur l’évaluation : les enjeux</a:t>
            </a:r>
          </a:p>
        </p:txBody>
      </p:sp>
      <p:sp>
        <p:nvSpPr>
          <p:cNvPr id="9" name="Forme libre 8"/>
          <p:cNvSpPr/>
          <p:nvPr/>
        </p:nvSpPr>
        <p:spPr>
          <a:xfrm>
            <a:off x="1331349" y="2244666"/>
            <a:ext cx="1993860" cy="1322044"/>
          </a:xfrm>
          <a:custGeom>
            <a:avLst/>
            <a:gdLst>
              <a:gd name="connsiteX0" fmla="*/ 0 w 2408127"/>
              <a:gd name="connsiteY0" fmla="*/ 198620 h 1986201"/>
              <a:gd name="connsiteX1" fmla="*/ 198620 w 2408127"/>
              <a:gd name="connsiteY1" fmla="*/ 0 h 1986201"/>
              <a:gd name="connsiteX2" fmla="*/ 2209507 w 2408127"/>
              <a:gd name="connsiteY2" fmla="*/ 0 h 1986201"/>
              <a:gd name="connsiteX3" fmla="*/ 2408127 w 2408127"/>
              <a:gd name="connsiteY3" fmla="*/ 198620 h 1986201"/>
              <a:gd name="connsiteX4" fmla="*/ 2408127 w 2408127"/>
              <a:gd name="connsiteY4" fmla="*/ 1787581 h 1986201"/>
              <a:gd name="connsiteX5" fmla="*/ 2209507 w 2408127"/>
              <a:gd name="connsiteY5" fmla="*/ 1986201 h 1986201"/>
              <a:gd name="connsiteX6" fmla="*/ 198620 w 2408127"/>
              <a:gd name="connsiteY6" fmla="*/ 1986201 h 1986201"/>
              <a:gd name="connsiteX7" fmla="*/ 0 w 2408127"/>
              <a:gd name="connsiteY7" fmla="*/ 1787581 h 1986201"/>
              <a:gd name="connsiteX8" fmla="*/ 0 w 2408127"/>
              <a:gd name="connsiteY8" fmla="*/ 198620 h 198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127" h="1986201">
                <a:moveTo>
                  <a:pt x="0" y="198620"/>
                </a:moveTo>
                <a:cubicBezTo>
                  <a:pt x="0" y="88925"/>
                  <a:pt x="88925" y="0"/>
                  <a:pt x="198620" y="0"/>
                </a:cubicBezTo>
                <a:lnTo>
                  <a:pt x="2209507" y="0"/>
                </a:lnTo>
                <a:cubicBezTo>
                  <a:pt x="2319202" y="0"/>
                  <a:pt x="2408127" y="88925"/>
                  <a:pt x="2408127" y="198620"/>
                </a:cubicBezTo>
                <a:lnTo>
                  <a:pt x="2408127" y="1787581"/>
                </a:lnTo>
                <a:cubicBezTo>
                  <a:pt x="2408127" y="1897276"/>
                  <a:pt x="2319202" y="1986201"/>
                  <a:pt x="2209507" y="1986201"/>
                </a:cubicBezTo>
                <a:lnTo>
                  <a:pt x="198620" y="1986201"/>
                </a:lnTo>
                <a:cubicBezTo>
                  <a:pt x="88925" y="1986201"/>
                  <a:pt x="0" y="1897276"/>
                  <a:pt x="0" y="1787581"/>
                </a:cubicBezTo>
                <a:lnTo>
                  <a:pt x="0" y="19862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048" tIns="99048" rIns="99048" bIns="524663" numCol="1" spcCol="1270" anchor="t" anchorCtr="0">
            <a:noAutofit/>
          </a:bodyPr>
          <a:lstStyle/>
          <a:p>
            <a:pPr marL="0" lvl="1" algn="ctr" defTabSz="1244600">
              <a:lnSpc>
                <a:spcPct val="90000"/>
              </a:lnSpc>
              <a:spcBef>
                <a:spcPct val="0"/>
              </a:spcBef>
              <a:spcAft>
                <a:spcPct val="15000"/>
              </a:spcAft>
            </a:pPr>
            <a:r>
              <a:rPr lang="fr-FR" sz="2000" kern="1200" dirty="0"/>
              <a:t>Evaluations diagnostiques</a:t>
            </a:r>
          </a:p>
        </p:txBody>
      </p:sp>
      <p:sp>
        <p:nvSpPr>
          <p:cNvPr id="11" name="Forme libre 10"/>
          <p:cNvSpPr/>
          <p:nvPr/>
        </p:nvSpPr>
        <p:spPr>
          <a:xfrm>
            <a:off x="2597375" y="1810580"/>
            <a:ext cx="2113687" cy="332940"/>
          </a:xfrm>
          <a:custGeom>
            <a:avLst/>
            <a:gdLst>
              <a:gd name="connsiteX0" fmla="*/ 0 w 2140557"/>
              <a:gd name="connsiteY0" fmla="*/ 50020 h 500199"/>
              <a:gd name="connsiteX1" fmla="*/ 50020 w 2140557"/>
              <a:gd name="connsiteY1" fmla="*/ 0 h 500199"/>
              <a:gd name="connsiteX2" fmla="*/ 2090537 w 2140557"/>
              <a:gd name="connsiteY2" fmla="*/ 0 h 500199"/>
              <a:gd name="connsiteX3" fmla="*/ 2140557 w 2140557"/>
              <a:gd name="connsiteY3" fmla="*/ 50020 h 500199"/>
              <a:gd name="connsiteX4" fmla="*/ 2140557 w 2140557"/>
              <a:gd name="connsiteY4" fmla="*/ 450179 h 500199"/>
              <a:gd name="connsiteX5" fmla="*/ 2090537 w 2140557"/>
              <a:gd name="connsiteY5" fmla="*/ 500199 h 500199"/>
              <a:gd name="connsiteX6" fmla="*/ 50020 w 2140557"/>
              <a:gd name="connsiteY6" fmla="*/ 500199 h 500199"/>
              <a:gd name="connsiteX7" fmla="*/ 0 w 2140557"/>
              <a:gd name="connsiteY7" fmla="*/ 450179 h 500199"/>
              <a:gd name="connsiteX8" fmla="*/ 0 w 2140557"/>
              <a:gd name="connsiteY8" fmla="*/ 50020 h 50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557" h="500199">
                <a:moveTo>
                  <a:pt x="0" y="50020"/>
                </a:moveTo>
                <a:cubicBezTo>
                  <a:pt x="0" y="22395"/>
                  <a:pt x="22395" y="0"/>
                  <a:pt x="50020" y="0"/>
                </a:cubicBezTo>
                <a:lnTo>
                  <a:pt x="2090537" y="0"/>
                </a:lnTo>
                <a:cubicBezTo>
                  <a:pt x="2118162" y="0"/>
                  <a:pt x="2140557" y="22395"/>
                  <a:pt x="2140557" y="50020"/>
                </a:cubicBezTo>
                <a:lnTo>
                  <a:pt x="2140557" y="450179"/>
                </a:lnTo>
                <a:cubicBezTo>
                  <a:pt x="2140557" y="477804"/>
                  <a:pt x="2118162" y="500199"/>
                  <a:pt x="2090537" y="500199"/>
                </a:cubicBezTo>
                <a:lnTo>
                  <a:pt x="50020" y="500199"/>
                </a:lnTo>
                <a:cubicBezTo>
                  <a:pt x="22395" y="500199"/>
                  <a:pt x="0" y="477804"/>
                  <a:pt x="0" y="450179"/>
                </a:cubicBezTo>
                <a:lnTo>
                  <a:pt x="0" y="5002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2750" tIns="40050" rIns="52750" bIns="40050" numCol="1" spcCol="1270" anchor="ctr" anchorCtr="0">
            <a:noAutofit/>
          </a:bodyPr>
          <a:lstStyle/>
          <a:p>
            <a:pPr lvl="0" algn="ctr" defTabSz="889000">
              <a:lnSpc>
                <a:spcPct val="90000"/>
              </a:lnSpc>
              <a:spcBef>
                <a:spcPct val="0"/>
              </a:spcBef>
              <a:spcAft>
                <a:spcPct val="35000"/>
              </a:spcAft>
            </a:pPr>
            <a:r>
              <a:rPr lang="fr-FR" kern="1200" dirty="0"/>
              <a:t>Apprentissages</a:t>
            </a:r>
          </a:p>
        </p:txBody>
      </p:sp>
      <p:sp>
        <p:nvSpPr>
          <p:cNvPr id="12" name="Forme libre 11"/>
          <p:cNvSpPr/>
          <p:nvPr/>
        </p:nvSpPr>
        <p:spPr>
          <a:xfrm>
            <a:off x="3849359" y="2251639"/>
            <a:ext cx="1993860" cy="1322044"/>
          </a:xfrm>
          <a:custGeom>
            <a:avLst/>
            <a:gdLst>
              <a:gd name="connsiteX0" fmla="*/ 0 w 2408127"/>
              <a:gd name="connsiteY0" fmla="*/ 198620 h 1986201"/>
              <a:gd name="connsiteX1" fmla="*/ 198620 w 2408127"/>
              <a:gd name="connsiteY1" fmla="*/ 0 h 1986201"/>
              <a:gd name="connsiteX2" fmla="*/ 2209507 w 2408127"/>
              <a:gd name="connsiteY2" fmla="*/ 0 h 1986201"/>
              <a:gd name="connsiteX3" fmla="*/ 2408127 w 2408127"/>
              <a:gd name="connsiteY3" fmla="*/ 198620 h 1986201"/>
              <a:gd name="connsiteX4" fmla="*/ 2408127 w 2408127"/>
              <a:gd name="connsiteY4" fmla="*/ 1787581 h 1986201"/>
              <a:gd name="connsiteX5" fmla="*/ 2209507 w 2408127"/>
              <a:gd name="connsiteY5" fmla="*/ 1986201 h 1986201"/>
              <a:gd name="connsiteX6" fmla="*/ 198620 w 2408127"/>
              <a:gd name="connsiteY6" fmla="*/ 1986201 h 1986201"/>
              <a:gd name="connsiteX7" fmla="*/ 0 w 2408127"/>
              <a:gd name="connsiteY7" fmla="*/ 1787581 h 1986201"/>
              <a:gd name="connsiteX8" fmla="*/ 0 w 2408127"/>
              <a:gd name="connsiteY8" fmla="*/ 198620 h 198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127" h="1986201">
                <a:moveTo>
                  <a:pt x="0" y="198620"/>
                </a:moveTo>
                <a:cubicBezTo>
                  <a:pt x="0" y="88925"/>
                  <a:pt x="88925" y="0"/>
                  <a:pt x="198620" y="0"/>
                </a:cubicBezTo>
                <a:lnTo>
                  <a:pt x="2209507" y="0"/>
                </a:lnTo>
                <a:cubicBezTo>
                  <a:pt x="2319202" y="0"/>
                  <a:pt x="2408127" y="88925"/>
                  <a:pt x="2408127" y="198620"/>
                </a:cubicBezTo>
                <a:lnTo>
                  <a:pt x="2408127" y="1787581"/>
                </a:lnTo>
                <a:cubicBezTo>
                  <a:pt x="2408127" y="1897276"/>
                  <a:pt x="2319202" y="1986201"/>
                  <a:pt x="2209507" y="1986201"/>
                </a:cubicBezTo>
                <a:lnTo>
                  <a:pt x="198620" y="1986201"/>
                </a:lnTo>
                <a:cubicBezTo>
                  <a:pt x="88925" y="1986201"/>
                  <a:pt x="0" y="1897276"/>
                  <a:pt x="0" y="1787581"/>
                </a:cubicBezTo>
                <a:lnTo>
                  <a:pt x="0" y="19862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048" tIns="99048" rIns="99048" bIns="524663" numCol="1" spcCol="1270" anchor="t" anchorCtr="0">
            <a:noAutofit/>
          </a:bodyPr>
          <a:lstStyle/>
          <a:p>
            <a:pPr marL="0" lvl="1" algn="ctr" defTabSz="1244600">
              <a:lnSpc>
                <a:spcPct val="90000"/>
              </a:lnSpc>
              <a:spcBef>
                <a:spcPct val="0"/>
              </a:spcBef>
              <a:spcAft>
                <a:spcPct val="15000"/>
              </a:spcAft>
            </a:pPr>
            <a:r>
              <a:rPr lang="fr-FR" sz="2000" dirty="0"/>
              <a:t>Evaluations formatives</a:t>
            </a:r>
          </a:p>
        </p:txBody>
      </p:sp>
      <p:sp>
        <p:nvSpPr>
          <p:cNvPr id="14" name="Forme libre 13"/>
          <p:cNvSpPr/>
          <p:nvPr/>
        </p:nvSpPr>
        <p:spPr>
          <a:xfrm rot="1616317">
            <a:off x="4592740" y="3312768"/>
            <a:ext cx="1963628" cy="439664"/>
          </a:xfrm>
          <a:custGeom>
            <a:avLst/>
            <a:gdLst>
              <a:gd name="connsiteX0" fmla="*/ 0 w 2140557"/>
              <a:gd name="connsiteY0" fmla="*/ 85123 h 851229"/>
              <a:gd name="connsiteX1" fmla="*/ 85123 w 2140557"/>
              <a:gd name="connsiteY1" fmla="*/ 0 h 851229"/>
              <a:gd name="connsiteX2" fmla="*/ 2055434 w 2140557"/>
              <a:gd name="connsiteY2" fmla="*/ 0 h 851229"/>
              <a:gd name="connsiteX3" fmla="*/ 2140557 w 2140557"/>
              <a:gd name="connsiteY3" fmla="*/ 85123 h 851229"/>
              <a:gd name="connsiteX4" fmla="*/ 2140557 w 2140557"/>
              <a:gd name="connsiteY4" fmla="*/ 766106 h 851229"/>
              <a:gd name="connsiteX5" fmla="*/ 2055434 w 2140557"/>
              <a:gd name="connsiteY5" fmla="*/ 851229 h 851229"/>
              <a:gd name="connsiteX6" fmla="*/ 85123 w 2140557"/>
              <a:gd name="connsiteY6" fmla="*/ 851229 h 851229"/>
              <a:gd name="connsiteX7" fmla="*/ 0 w 2140557"/>
              <a:gd name="connsiteY7" fmla="*/ 766106 h 851229"/>
              <a:gd name="connsiteX8" fmla="*/ 0 w 2140557"/>
              <a:gd name="connsiteY8" fmla="*/ 85123 h 85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557" h="851229">
                <a:moveTo>
                  <a:pt x="0" y="85123"/>
                </a:moveTo>
                <a:cubicBezTo>
                  <a:pt x="0" y="38111"/>
                  <a:pt x="38111" y="0"/>
                  <a:pt x="85123" y="0"/>
                </a:cubicBezTo>
                <a:lnTo>
                  <a:pt x="2055434" y="0"/>
                </a:lnTo>
                <a:cubicBezTo>
                  <a:pt x="2102446" y="0"/>
                  <a:pt x="2140557" y="38111"/>
                  <a:pt x="2140557" y="85123"/>
                </a:cubicBezTo>
                <a:lnTo>
                  <a:pt x="2140557" y="766106"/>
                </a:lnTo>
                <a:cubicBezTo>
                  <a:pt x="2140557" y="813118"/>
                  <a:pt x="2102446" y="851229"/>
                  <a:pt x="2055434" y="851229"/>
                </a:cubicBezTo>
                <a:lnTo>
                  <a:pt x="85123" y="851229"/>
                </a:lnTo>
                <a:cubicBezTo>
                  <a:pt x="38111" y="851229"/>
                  <a:pt x="0" y="813118"/>
                  <a:pt x="0" y="766106"/>
                </a:cubicBezTo>
                <a:lnTo>
                  <a:pt x="0" y="85123"/>
                </a:lnTo>
                <a:close/>
              </a:path>
            </a:pathLst>
          </a:custGeom>
          <a:solidFill>
            <a:srgbClr val="FF6600"/>
          </a:solidFill>
        </p:spPr>
        <p:style>
          <a:lnRef idx="2">
            <a:schemeClr val="lt1">
              <a:hueOff val="0"/>
              <a:satOff val="0"/>
              <a:lumOff val="0"/>
              <a:alphaOff val="0"/>
            </a:schemeClr>
          </a:lnRef>
          <a:fillRef idx="1">
            <a:scrgbClr r="0" g="0" b="0"/>
          </a:fillRef>
          <a:effectRef idx="0">
            <a:schemeClr val="accent4">
              <a:hueOff val="5197846"/>
              <a:satOff val="-23984"/>
              <a:lumOff val="883"/>
              <a:alphaOff val="0"/>
            </a:schemeClr>
          </a:effectRef>
          <a:fontRef idx="minor">
            <a:schemeClr val="lt1"/>
          </a:fontRef>
        </p:style>
        <p:txBody>
          <a:bodyPr spcFirstLastPara="0" vert="horz" wrap="square" lIns="63032" tIns="50332" rIns="63032" bIns="50332" numCol="1" spcCol="1270" anchor="ctr" anchorCtr="0">
            <a:noAutofit/>
          </a:bodyPr>
          <a:lstStyle/>
          <a:p>
            <a:pPr lvl="0" algn="ctr" defTabSz="889000">
              <a:lnSpc>
                <a:spcPct val="90000"/>
              </a:lnSpc>
              <a:spcBef>
                <a:spcPct val="0"/>
              </a:spcBef>
              <a:spcAft>
                <a:spcPct val="35000"/>
              </a:spcAft>
            </a:pPr>
            <a:r>
              <a:rPr lang="fr-FR" sz="1400" i="1" kern="1200" dirty="0"/>
              <a:t>A penser,</a:t>
            </a:r>
            <a:br>
              <a:rPr lang="fr-FR" sz="1400" i="1" kern="1200" dirty="0"/>
            </a:br>
            <a:r>
              <a:rPr lang="fr-FR" sz="1400" i="1" kern="1200" dirty="0"/>
              <a:t>de manière spécifique</a:t>
            </a:r>
          </a:p>
        </p:txBody>
      </p:sp>
      <p:sp>
        <p:nvSpPr>
          <p:cNvPr id="13" name="Flèche en arc 12"/>
          <p:cNvSpPr/>
          <p:nvPr/>
        </p:nvSpPr>
        <p:spPr>
          <a:xfrm rot="7534405" flipH="1">
            <a:off x="6046805" y="1332640"/>
            <a:ext cx="2265100" cy="3421408"/>
          </a:xfrm>
          <a:prstGeom prst="circularArrow">
            <a:avLst>
              <a:gd name="adj1" fmla="val 2845"/>
              <a:gd name="adj2" fmla="val 935352"/>
              <a:gd name="adj3" fmla="val 16379374"/>
              <a:gd name="adj4" fmla="val 8656650"/>
              <a:gd name="adj5" fmla="val 3319"/>
            </a:avLst>
          </a:prstGeom>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0">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4" name="Espace réservé du numéro de diapositive 3"/>
          <p:cNvSpPr>
            <a:spLocks noGrp="1"/>
          </p:cNvSpPr>
          <p:nvPr>
            <p:ph type="sldNum" sz="quarter" idx="12"/>
          </p:nvPr>
        </p:nvSpPr>
        <p:spPr/>
        <p:txBody>
          <a:bodyPr/>
          <a:lstStyle/>
          <a:p>
            <a:fld id="{83ACDA24-D607-46B0-8670-F6DF2DE8805D}" type="slidenum">
              <a:rPr lang="fr-FR" smtClean="0"/>
              <a:t>12</a:t>
            </a:fld>
            <a:endParaRPr lang="fr-FR" dirty="0"/>
          </a:p>
        </p:txBody>
      </p:sp>
      <p:sp>
        <p:nvSpPr>
          <p:cNvPr id="7" name="Espace réservé du contenu 2"/>
          <p:cNvSpPr txBox="1">
            <a:spLocks/>
          </p:cNvSpPr>
          <p:nvPr/>
        </p:nvSpPr>
        <p:spPr>
          <a:xfrm>
            <a:off x="1084881" y="1029008"/>
            <a:ext cx="8357173" cy="55649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b="1" i="1" dirty="0"/>
              <a:t>De quoi parle t-on ?</a:t>
            </a:r>
          </a:p>
          <a:p>
            <a:pPr marL="0" indent="0">
              <a:buFont typeface="Arial" panose="020B0604020202020204" pitchFamily="34" charset="0"/>
              <a:buNone/>
            </a:pPr>
            <a:r>
              <a:rPr lang="fr-FR" sz="1800" b="1" i="1" dirty="0"/>
              <a:t>Evaluer = </a:t>
            </a:r>
            <a:r>
              <a:rPr lang="fr-FR" sz="1800" i="1" dirty="0"/>
              <a:t>donner de la valeur à… </a:t>
            </a:r>
            <a:r>
              <a:rPr lang="fr-FR" sz="1800" i="1" dirty="0">
                <a:sym typeface="Wingdings" panose="05000000000000000000" pitchFamily="2" charset="2"/>
              </a:rPr>
              <a:t> </a:t>
            </a:r>
            <a:r>
              <a:rPr lang="fr-FR" sz="1800" i="1" dirty="0"/>
              <a:t>aux acquis des élèves</a:t>
            </a:r>
          </a:p>
          <a:p>
            <a:pPr marL="0" indent="0">
              <a:buFont typeface="Arial" panose="020B0604020202020204" pitchFamily="34" charset="0"/>
              <a:buNone/>
            </a:pPr>
            <a:endParaRPr lang="fr-FR" sz="1800" b="1" i="1" dirty="0"/>
          </a:p>
        </p:txBody>
      </p:sp>
      <p:grpSp>
        <p:nvGrpSpPr>
          <p:cNvPr id="5" name="Groupe 4"/>
          <p:cNvGrpSpPr/>
          <p:nvPr/>
        </p:nvGrpSpPr>
        <p:grpSpPr>
          <a:xfrm>
            <a:off x="6639186" y="2169823"/>
            <a:ext cx="5107455" cy="1737059"/>
            <a:chOff x="6639186" y="2169823"/>
            <a:chExt cx="5107455" cy="1737059"/>
          </a:xfrm>
        </p:grpSpPr>
        <p:sp>
          <p:nvSpPr>
            <p:cNvPr id="15" name="Forme libre 14"/>
            <p:cNvSpPr/>
            <p:nvPr/>
          </p:nvSpPr>
          <p:spPr>
            <a:xfrm>
              <a:off x="6639186" y="2169823"/>
              <a:ext cx="1993860" cy="1444004"/>
            </a:xfrm>
            <a:custGeom>
              <a:avLst/>
              <a:gdLst>
                <a:gd name="connsiteX0" fmla="*/ 0 w 2408127"/>
                <a:gd name="connsiteY0" fmla="*/ 198620 h 1986201"/>
                <a:gd name="connsiteX1" fmla="*/ 198620 w 2408127"/>
                <a:gd name="connsiteY1" fmla="*/ 0 h 1986201"/>
                <a:gd name="connsiteX2" fmla="*/ 2209507 w 2408127"/>
                <a:gd name="connsiteY2" fmla="*/ 0 h 1986201"/>
                <a:gd name="connsiteX3" fmla="*/ 2408127 w 2408127"/>
                <a:gd name="connsiteY3" fmla="*/ 198620 h 1986201"/>
                <a:gd name="connsiteX4" fmla="*/ 2408127 w 2408127"/>
                <a:gd name="connsiteY4" fmla="*/ 1787581 h 1986201"/>
                <a:gd name="connsiteX5" fmla="*/ 2209507 w 2408127"/>
                <a:gd name="connsiteY5" fmla="*/ 1986201 h 1986201"/>
                <a:gd name="connsiteX6" fmla="*/ 198620 w 2408127"/>
                <a:gd name="connsiteY6" fmla="*/ 1986201 h 1986201"/>
                <a:gd name="connsiteX7" fmla="*/ 0 w 2408127"/>
                <a:gd name="connsiteY7" fmla="*/ 1787581 h 1986201"/>
                <a:gd name="connsiteX8" fmla="*/ 0 w 2408127"/>
                <a:gd name="connsiteY8" fmla="*/ 198620 h 198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127" h="1986201">
                  <a:moveTo>
                    <a:pt x="0" y="198620"/>
                  </a:moveTo>
                  <a:cubicBezTo>
                    <a:pt x="0" y="88925"/>
                    <a:pt x="88925" y="0"/>
                    <a:pt x="198620" y="0"/>
                  </a:cubicBezTo>
                  <a:lnTo>
                    <a:pt x="2209507" y="0"/>
                  </a:lnTo>
                  <a:cubicBezTo>
                    <a:pt x="2319202" y="0"/>
                    <a:pt x="2408127" y="88925"/>
                    <a:pt x="2408127" y="198620"/>
                  </a:cubicBezTo>
                  <a:lnTo>
                    <a:pt x="2408127" y="1787581"/>
                  </a:lnTo>
                  <a:cubicBezTo>
                    <a:pt x="2408127" y="1897276"/>
                    <a:pt x="2319202" y="1986201"/>
                    <a:pt x="2209507" y="1986201"/>
                  </a:cubicBezTo>
                  <a:lnTo>
                    <a:pt x="198620" y="1986201"/>
                  </a:lnTo>
                  <a:cubicBezTo>
                    <a:pt x="88925" y="1986201"/>
                    <a:pt x="0" y="1897276"/>
                    <a:pt x="0" y="1787581"/>
                  </a:cubicBezTo>
                  <a:lnTo>
                    <a:pt x="0" y="198620"/>
                  </a:lnTo>
                  <a:close/>
                </a:path>
              </a:pathLst>
            </a:custGeom>
            <a:ln>
              <a:solidFill>
                <a:srgbClr val="00B050"/>
              </a:solidFill>
            </a:ln>
          </p:spPr>
          <p:style>
            <a:lnRef idx="2">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048" tIns="99048" rIns="99048" bIns="524663" numCol="1" spcCol="1270" anchor="t" anchorCtr="0">
              <a:noAutofit/>
            </a:bodyPr>
            <a:lstStyle/>
            <a:p>
              <a:pPr marL="0" lvl="1" algn="ctr" defTabSz="1244600">
                <a:lnSpc>
                  <a:spcPct val="90000"/>
                </a:lnSpc>
                <a:spcBef>
                  <a:spcPct val="0"/>
                </a:spcBef>
                <a:spcAft>
                  <a:spcPct val="15000"/>
                </a:spcAft>
              </a:pPr>
              <a:r>
                <a:rPr lang="fr-FR" sz="2000" kern="1200" dirty="0"/>
                <a:t>Evaluations sommatives</a:t>
              </a:r>
            </a:p>
          </p:txBody>
        </p:sp>
        <p:sp>
          <p:nvSpPr>
            <p:cNvPr id="6" name="Flèche droite 5"/>
            <p:cNvSpPr/>
            <p:nvPr/>
          </p:nvSpPr>
          <p:spPr>
            <a:xfrm>
              <a:off x="6656941" y="2497710"/>
              <a:ext cx="3085814" cy="138180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i="1" dirty="0"/>
                <a:t>…qui ont été intégrées à la moyenne </a:t>
              </a:r>
            </a:p>
          </p:txBody>
        </p:sp>
        <p:sp>
          <p:nvSpPr>
            <p:cNvPr id="10" name="Ellipse 9"/>
            <p:cNvSpPr/>
            <p:nvPr/>
          </p:nvSpPr>
          <p:spPr>
            <a:xfrm>
              <a:off x="9686658" y="2220989"/>
              <a:ext cx="2059983" cy="168589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Moyenne sur LSL et dossier </a:t>
              </a:r>
              <a:r>
                <a:rPr lang="fr-FR" dirty="0" err="1"/>
                <a:t>Parcoursup</a:t>
              </a:r>
              <a:endParaRPr lang="fr-FR" dirty="0"/>
            </a:p>
          </p:txBody>
        </p:sp>
      </p:grpSp>
      <p:sp>
        <p:nvSpPr>
          <p:cNvPr id="17" name="ZoneTexte 16"/>
          <p:cNvSpPr txBox="1"/>
          <p:nvPr/>
        </p:nvSpPr>
        <p:spPr>
          <a:xfrm>
            <a:off x="3876949" y="4475358"/>
            <a:ext cx="5627918" cy="1200329"/>
          </a:xfrm>
          <a:prstGeom prst="rect">
            <a:avLst/>
          </a:prstGeom>
          <a:noFill/>
          <a:ln w="57150">
            <a:solidFill>
              <a:srgbClr val="00B050"/>
            </a:solidFill>
          </a:ln>
        </p:spPr>
        <p:txBody>
          <a:bodyPr wrap="square" rtlCol="0">
            <a:spAutoFit/>
          </a:bodyPr>
          <a:lstStyle/>
          <a:p>
            <a:pPr algn="ctr"/>
            <a:r>
              <a:rPr lang="fr-FR" sz="2000" dirty="0"/>
              <a:t>Affirmation du caractère national du baccalauréat</a:t>
            </a:r>
            <a:br>
              <a:rPr lang="fr-FR" sz="2000" dirty="0"/>
            </a:br>
            <a:r>
              <a:rPr lang="fr-FR" sz="3200" b="1" dirty="0">
                <a:solidFill>
                  <a:schemeClr val="accent5"/>
                </a:solidFill>
              </a:rPr>
              <a:t>+</a:t>
            </a:r>
          </a:p>
          <a:p>
            <a:pPr algn="ctr"/>
            <a:r>
              <a:rPr lang="fr-FR" sz="2000" dirty="0"/>
              <a:t>Equité dans le cadre de </a:t>
            </a:r>
            <a:r>
              <a:rPr lang="fr-FR" sz="2000" dirty="0" err="1"/>
              <a:t>Parcoursup</a:t>
            </a:r>
            <a:endParaRPr lang="fr-FR" sz="2000" dirty="0"/>
          </a:p>
        </p:txBody>
      </p:sp>
      <p:sp>
        <p:nvSpPr>
          <p:cNvPr id="18" name="Rectangle 17"/>
          <p:cNvSpPr/>
          <p:nvPr/>
        </p:nvSpPr>
        <p:spPr>
          <a:xfrm>
            <a:off x="4070865" y="5821253"/>
            <a:ext cx="5240085" cy="971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Réflexions à mener en établissements, </a:t>
            </a:r>
            <a:br>
              <a:rPr lang="fr-FR" b="1" dirty="0"/>
            </a:br>
            <a:r>
              <a:rPr lang="fr-FR" b="1" dirty="0"/>
              <a:t>voire en bassin, selon pilotage académique</a:t>
            </a:r>
          </a:p>
        </p:txBody>
      </p:sp>
    </p:spTree>
    <p:extLst>
      <p:ext uri="{BB962C8B-B14F-4D97-AF65-F5344CB8AC3E}">
        <p14:creationId xmlns:p14="http://schemas.microsoft.com/office/powerpoint/2010/main" val="760813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F321D-3EAA-4092-BF55-AFBF529F017D}"/>
              </a:ext>
            </a:extLst>
          </p:cNvPr>
          <p:cNvSpPr/>
          <p:nvPr/>
        </p:nvSpPr>
        <p:spPr>
          <a:xfrm>
            <a:off x="1100380" y="2093648"/>
            <a:ext cx="10104553" cy="1894558"/>
          </a:xfrm>
          <a:prstGeom prst="rect">
            <a:avLst/>
          </a:prstGeom>
        </p:spPr>
        <p:txBody>
          <a:bodyPr wrap="square">
            <a:spAutoFit/>
          </a:bodyPr>
          <a:lstStyle/>
          <a:p>
            <a:pPr algn="just">
              <a:lnSpc>
                <a:spcPct val="115000"/>
              </a:lnSpc>
              <a:spcAft>
                <a:spcPts val="1000"/>
              </a:spcAft>
            </a:pPr>
            <a:r>
              <a:rPr lang="fr-FR" sz="2400" dirty="0">
                <a:latin typeface="Calibri" panose="020F0502020204030204" pitchFamily="34" charset="0"/>
                <a:ea typeface="Times New Roman" panose="02020603050405020304" pitchFamily="18" charset="0"/>
                <a:cs typeface="Times New Roman" panose="02020603050405020304" pitchFamily="18" charset="0"/>
              </a:rPr>
              <a:t>La formation en biologie et physiopathologie humaines repose sur une </a:t>
            </a:r>
            <a:r>
              <a:rPr lang="fr-FR" sz="2400" b="1" dirty="0">
                <a:latin typeface="Calibri" panose="020F0502020204030204" pitchFamily="34" charset="0"/>
                <a:ea typeface="Times New Roman" panose="02020603050405020304" pitchFamily="18" charset="0"/>
                <a:cs typeface="Times New Roman" panose="02020603050405020304" pitchFamily="18" charset="0"/>
              </a:rPr>
              <a:t>approche technologique </a:t>
            </a:r>
            <a:r>
              <a:rPr lang="fr-FR" sz="2400" dirty="0">
                <a:latin typeface="Calibri" panose="020F0502020204030204" pitchFamily="34" charset="0"/>
                <a:ea typeface="Times New Roman" panose="02020603050405020304" pitchFamily="18" charset="0"/>
                <a:cs typeface="Times New Roman" panose="02020603050405020304" pitchFamily="18" charset="0"/>
              </a:rPr>
              <a:t>alliant une démarche expérimentale et une analyse du fonctionnement physiologique et pathologique de l’individu.</a:t>
            </a:r>
          </a:p>
          <a:p>
            <a:pPr algn="just">
              <a:lnSpc>
                <a:spcPct val="115000"/>
              </a:lnSpc>
              <a:spcAft>
                <a:spcPts val="1000"/>
              </a:spcAft>
            </a:pP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itre 1">
            <a:extLst>
              <a:ext uri="{FF2B5EF4-FFF2-40B4-BE49-F238E27FC236}">
                <a16:creationId xmlns:a16="http://schemas.microsoft.com/office/drawing/2014/main" id="{490A9D32-2A6D-4151-8FD5-1052F4F52F70}"/>
              </a:ext>
            </a:extLst>
          </p:cNvPr>
          <p:cNvSpPr txBox="1">
            <a:spLocks/>
          </p:cNvSpPr>
          <p:nvPr/>
        </p:nvSpPr>
        <p:spPr>
          <a:xfrm>
            <a:off x="1100380" y="998377"/>
            <a:ext cx="9624276" cy="748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solidFill>
                  <a:schemeClr val="accent5">
                    <a:lumMod val="75000"/>
                  </a:schemeClr>
                </a:solidFill>
                <a:highlight>
                  <a:srgbClr val="FFFF00"/>
                </a:highlight>
              </a:rPr>
              <a:t>Évaluer en biologie et physiopathologie humaine (BPH) en 1</a:t>
            </a:r>
            <a:r>
              <a:rPr lang="fr-FR" sz="2800" b="1" baseline="30000" dirty="0">
                <a:solidFill>
                  <a:schemeClr val="accent5">
                    <a:lumMod val="75000"/>
                  </a:schemeClr>
                </a:solidFill>
                <a:highlight>
                  <a:srgbClr val="FFFF00"/>
                </a:highlight>
              </a:rPr>
              <a:t>ère</a:t>
            </a:r>
            <a:r>
              <a:rPr lang="fr-FR" sz="2800" b="1" dirty="0">
                <a:solidFill>
                  <a:schemeClr val="accent5">
                    <a:lumMod val="75000"/>
                  </a:schemeClr>
                </a:solidFill>
                <a:highlight>
                  <a:srgbClr val="FFFF00"/>
                </a:highlight>
              </a:rPr>
              <a:t> ST2S</a:t>
            </a:r>
          </a:p>
        </p:txBody>
      </p:sp>
      <p:sp>
        <p:nvSpPr>
          <p:cNvPr id="5" name="Rectangle 4">
            <a:extLst>
              <a:ext uri="{FF2B5EF4-FFF2-40B4-BE49-F238E27FC236}">
                <a16:creationId xmlns:a16="http://schemas.microsoft.com/office/drawing/2014/main" id="{234F9A5C-63ED-4564-BE2C-64E0D9CCB7FC}"/>
              </a:ext>
            </a:extLst>
          </p:cNvPr>
          <p:cNvSpPr/>
          <p:nvPr/>
        </p:nvSpPr>
        <p:spPr>
          <a:xfrm>
            <a:off x="1100380" y="3948660"/>
            <a:ext cx="10377269" cy="2319289"/>
          </a:xfrm>
          <a:prstGeom prst="rect">
            <a:avLst/>
          </a:prstGeom>
        </p:spPr>
        <p:txBody>
          <a:bodyPr wrap="square">
            <a:spAutoFit/>
          </a:bodyPr>
          <a:lstStyle/>
          <a:p>
            <a:pPr algn="just">
              <a:lnSpc>
                <a:spcPct val="115000"/>
              </a:lnSpc>
              <a:spcAft>
                <a:spcPts val="1000"/>
              </a:spcAft>
            </a:pPr>
            <a:r>
              <a:rPr lang="fr-FR" sz="2400" dirty="0">
                <a:latin typeface="Calibri" panose="020F0502020204030204" pitchFamily="34" charset="0"/>
                <a:ea typeface="Times New Roman" panose="02020603050405020304" pitchFamily="18" charset="0"/>
                <a:cs typeface="Times New Roman" panose="02020603050405020304" pitchFamily="18" charset="0"/>
              </a:rPr>
              <a:t>Il est demandé aux équipes, dès l’entrée en classe de première, de construire les évaluations en se référant aux </a:t>
            </a:r>
            <a:r>
              <a:rPr lang="fr-FR" sz="2400" b="1" dirty="0">
                <a:latin typeface="Calibri" panose="020F0502020204030204" pitchFamily="34" charset="0"/>
                <a:ea typeface="Times New Roman" panose="02020603050405020304" pitchFamily="18" charset="0"/>
                <a:cs typeface="Times New Roman" panose="02020603050405020304" pitchFamily="18" charset="0"/>
              </a:rPr>
              <a:t>compétences qui sont mentionnées dans le LSL</a:t>
            </a:r>
            <a:r>
              <a:rPr lang="fr-FR" sz="2400" dirty="0">
                <a:latin typeface="Calibri" panose="020F0502020204030204" pitchFamily="34" charset="0"/>
                <a:ea typeface="Times New Roman" panose="02020603050405020304" pitchFamily="18" charset="0"/>
                <a:cs typeface="Times New Roman" panose="02020603050405020304" pitchFamily="18" charset="0"/>
              </a:rPr>
              <a:t>, afin que ce dernier soit renseigné de façon la plus pertinente. </a:t>
            </a:r>
          </a:p>
          <a:p>
            <a:pPr algn="just">
              <a:lnSpc>
                <a:spcPct val="115000"/>
              </a:lnSpc>
              <a:spcAft>
                <a:spcPts val="1000"/>
              </a:spcAft>
            </a:pPr>
            <a:r>
              <a:rPr lang="fr-FR" sz="2400" dirty="0">
                <a:latin typeface="Calibri" panose="020F0502020204030204" pitchFamily="34" charset="0"/>
                <a:ea typeface="Times New Roman" panose="02020603050405020304" pitchFamily="18" charset="0"/>
                <a:cs typeface="Times New Roman" panose="02020603050405020304" pitchFamily="18" charset="0"/>
              </a:rPr>
              <a:t>Les appréciations portées dans les bulletins reprennent les compétences énoncées dans le LSL.</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954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5B32CF-1B24-498B-A859-F1A18950B91C}"/>
              </a:ext>
            </a:extLst>
          </p:cNvPr>
          <p:cNvSpPr>
            <a:spLocks noGrp="1"/>
          </p:cNvSpPr>
          <p:nvPr>
            <p:ph type="title"/>
          </p:nvPr>
        </p:nvSpPr>
        <p:spPr/>
        <p:txBody>
          <a:bodyPr>
            <a:normAutofit/>
          </a:bodyPr>
          <a:lstStyle/>
          <a:p>
            <a:r>
              <a:rPr lang="fr-FR" sz="2800" b="1" dirty="0">
                <a:solidFill>
                  <a:schemeClr val="accent5">
                    <a:lumMod val="75000"/>
                  </a:schemeClr>
                </a:solidFill>
                <a:highlight>
                  <a:srgbClr val="FFFF00"/>
                </a:highlight>
              </a:rPr>
              <a:t>Evaluer en chimie biologie et physiopathologie humaine (C-BPH) en terminale ST2S</a:t>
            </a:r>
          </a:p>
        </p:txBody>
      </p:sp>
      <p:sp>
        <p:nvSpPr>
          <p:cNvPr id="3" name="Rectangle 2">
            <a:extLst>
              <a:ext uri="{FF2B5EF4-FFF2-40B4-BE49-F238E27FC236}">
                <a16:creationId xmlns:a16="http://schemas.microsoft.com/office/drawing/2014/main" id="{087A47F3-43E2-487B-A0C2-26C74CCB138C}"/>
              </a:ext>
            </a:extLst>
          </p:cNvPr>
          <p:cNvSpPr/>
          <p:nvPr/>
        </p:nvSpPr>
        <p:spPr>
          <a:xfrm>
            <a:off x="642056" y="1690688"/>
            <a:ext cx="10907887" cy="4524315"/>
          </a:xfrm>
          <a:prstGeom prst="rect">
            <a:avLst/>
          </a:prstGeom>
        </p:spPr>
        <p:txBody>
          <a:bodyPr wrap="square">
            <a:spAutoFit/>
          </a:bodyPr>
          <a:lstStyle/>
          <a:p>
            <a:r>
              <a:rPr lang="fr-FR" sz="2400" dirty="0"/>
              <a:t>En classe terminale de la série sciences et technologies de la santé et du social, l’enseignement chimie-biologie et physiopathologie humaines (C-BPH) mobilise deux disciplines ; il est indispensable que </a:t>
            </a:r>
            <a:r>
              <a:rPr lang="fr-FR" sz="2400" b="1" dirty="0"/>
              <a:t>les enseignants de ces deux valences travaillent de manière concertée et coordonnée</a:t>
            </a:r>
            <a:r>
              <a:rPr lang="fr-FR" sz="2400" dirty="0"/>
              <a:t> pour :</a:t>
            </a:r>
          </a:p>
          <a:p>
            <a:pPr marL="719138" indent="-541338"/>
            <a:r>
              <a:rPr lang="fr-FR" sz="2400" dirty="0"/>
              <a:t>	. poser la moyenne à chaque période d’évaluation au regard du niveau atteint ; </a:t>
            </a:r>
          </a:p>
          <a:p>
            <a:pPr marL="719138" indent="-93663"/>
            <a:r>
              <a:rPr lang="fr-FR" sz="2400" dirty="0"/>
              <a:t>	. renseigner le LSL. </a:t>
            </a:r>
          </a:p>
          <a:p>
            <a:endParaRPr lang="fr-FR" sz="2400" dirty="0"/>
          </a:p>
          <a:p>
            <a:r>
              <a:rPr lang="fr-FR" sz="2400" dirty="0"/>
              <a:t>La note portée pour l’enseignement de C-BPH doit prendre en compte les coefficients respectifs de chacune des deux disciplines conformément à la pondération suivante :  </a:t>
            </a:r>
            <a:r>
              <a:rPr lang="fr-FR" sz="2400" b="1" dirty="0"/>
              <a:t>Chimie, coefficient 3 et Biologie et physiopathologie humaines, coefficient 13.</a:t>
            </a:r>
          </a:p>
          <a:p>
            <a:endParaRPr lang="fr-FR" sz="2400" dirty="0"/>
          </a:p>
          <a:p>
            <a:r>
              <a:rPr lang="fr-FR" sz="2400" b="1" dirty="0"/>
              <a:t>Chaque professeur reste l’expert pour les compétences propres à sa discipline.  </a:t>
            </a:r>
          </a:p>
        </p:txBody>
      </p:sp>
    </p:spTree>
    <p:extLst>
      <p:ext uri="{BB962C8B-B14F-4D97-AF65-F5344CB8AC3E}">
        <p14:creationId xmlns:p14="http://schemas.microsoft.com/office/powerpoint/2010/main" val="331553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365125"/>
            <a:ext cx="10824713" cy="1325563"/>
          </a:xfrm>
        </p:spPr>
        <p:txBody>
          <a:bodyPr>
            <a:normAutofit/>
          </a:bodyPr>
          <a:lstStyle/>
          <a:p>
            <a:r>
              <a:rPr lang="fr-FR" sz="3600" b="1" dirty="0">
                <a:solidFill>
                  <a:schemeClr val="accent5">
                    <a:lumMod val="75000"/>
                  </a:schemeClr>
                </a:solidFill>
              </a:rPr>
              <a:t>Une réflexion à mener en équipe sur le cycle terminal</a:t>
            </a:r>
          </a:p>
        </p:txBody>
      </p:sp>
      <p:sp>
        <p:nvSpPr>
          <p:cNvPr id="10" name="Rectangle à coins arrondis 9"/>
          <p:cNvSpPr/>
          <p:nvPr/>
        </p:nvSpPr>
        <p:spPr>
          <a:xfrm>
            <a:off x="7300686" y="5657230"/>
            <a:ext cx="4362226" cy="835646"/>
          </a:xfrm>
          <a:prstGeom prst="wedgeRoundRectCallout">
            <a:avLst>
              <a:gd name="adj1" fmla="val -46548"/>
              <a:gd name="adj2" fmla="val 19800"/>
              <a:gd name="adj3" fmla="val 16667"/>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b="1" i="1" dirty="0">
                <a:solidFill>
                  <a:schemeClr val="bg1"/>
                </a:solidFill>
              </a:rPr>
              <a:t>Ressources :</a:t>
            </a:r>
          </a:p>
          <a:p>
            <a:pPr algn="just"/>
            <a:r>
              <a:rPr lang="fr-FR" sz="1400" i="1" dirty="0">
                <a:solidFill>
                  <a:schemeClr val="bg1"/>
                </a:solidFill>
              </a:rPr>
              <a:t>Guide de l’IGESR</a:t>
            </a:r>
          </a:p>
          <a:p>
            <a:pPr algn="just"/>
            <a:r>
              <a:rPr lang="fr-FR" sz="1400" i="1" dirty="0">
                <a:solidFill>
                  <a:schemeClr val="bg1"/>
                </a:solidFill>
              </a:rPr>
              <a:t>Attendus des formations post-bac</a:t>
            </a:r>
          </a:p>
        </p:txBody>
      </p:sp>
      <p:sp>
        <p:nvSpPr>
          <p:cNvPr id="8" name="ZoneTexte 7">
            <a:extLst>
              <a:ext uri="{FF2B5EF4-FFF2-40B4-BE49-F238E27FC236}">
                <a16:creationId xmlns:a16="http://schemas.microsoft.com/office/drawing/2014/main" id="{373435E9-7636-9B43-A23C-9D5D26FE534F}"/>
              </a:ext>
            </a:extLst>
          </p:cNvPr>
          <p:cNvSpPr txBox="1"/>
          <p:nvPr/>
        </p:nvSpPr>
        <p:spPr>
          <a:xfrm>
            <a:off x="710795" y="1424355"/>
            <a:ext cx="10824713" cy="4370427"/>
          </a:xfrm>
          <a:prstGeom prst="rect">
            <a:avLst/>
          </a:prstGeom>
          <a:noFill/>
        </p:spPr>
        <p:txBody>
          <a:bodyPr wrap="square" rtlCol="0">
            <a:spAutoFit/>
          </a:bodyPr>
          <a:lstStyle/>
          <a:p>
            <a:r>
              <a:rPr lang="fr-FR" sz="2000" dirty="0"/>
              <a:t>Quels types d’évaluation réaliser ? </a:t>
            </a:r>
          </a:p>
          <a:p>
            <a:pPr lvl="1"/>
            <a:r>
              <a:rPr lang="fr-FR" sz="2000" dirty="0"/>
              <a:t>Quelle est la place de ces évaluations dans les apprentissages ? </a:t>
            </a:r>
          </a:p>
          <a:p>
            <a:pPr lvl="1"/>
            <a:r>
              <a:rPr lang="fr-FR" sz="2000" dirty="0"/>
              <a:t>Quels sont les attendus pour que les évaluations constituent des étapes vers l’épreuve terminale ? Vers le grand oral ? Vers une poursuite d’études ? </a:t>
            </a:r>
          </a:p>
          <a:p>
            <a:pPr lvl="1"/>
            <a:endParaRPr lang="fr-FR" sz="2000" dirty="0"/>
          </a:p>
          <a:p>
            <a:pPr marL="285750" indent="-285750" algn="just">
              <a:buFontTx/>
              <a:buChar char="-"/>
            </a:pPr>
            <a:r>
              <a:rPr lang="fr-FR" sz="2000" dirty="0"/>
              <a:t>Quelle progressivité de ces attendus sur les 2 années ? </a:t>
            </a:r>
          </a:p>
          <a:p>
            <a:pPr marL="285750" indent="-285750" algn="just">
              <a:buFontTx/>
              <a:buChar char="-"/>
            </a:pPr>
            <a:r>
              <a:rPr lang="fr-FR" sz="2000" dirty="0"/>
              <a:t>Comment vérifier la maitrise progressive des apprentissages ? (utilisation de grilles ? Lesquelles ?)</a:t>
            </a:r>
          </a:p>
          <a:p>
            <a:pPr algn="just"/>
            <a:endParaRPr lang="fr-FR" sz="2000" dirty="0"/>
          </a:p>
          <a:p>
            <a:r>
              <a:rPr lang="fr-FR" sz="2000" dirty="0"/>
              <a:t>Combien d’évaluations réaliser ? Quel poids donner à chaque évaluation ?</a:t>
            </a:r>
          </a:p>
          <a:p>
            <a:pPr marL="285750" indent="-285750" algn="just">
              <a:buFontTx/>
              <a:buChar char="-"/>
            </a:pPr>
            <a:r>
              <a:rPr lang="fr-FR" sz="2000" dirty="0"/>
              <a:t>Quelle place des devoirs communs ? </a:t>
            </a:r>
          </a:p>
          <a:p>
            <a:pPr marL="285750" indent="-285750" algn="just">
              <a:buFontTx/>
              <a:buChar char="-"/>
            </a:pPr>
            <a:r>
              <a:rPr lang="fr-FR" sz="2000" dirty="0"/>
              <a:t>Quel nombre de notes à prendre en compte par trimestre (minimum : 3) ?</a:t>
            </a:r>
          </a:p>
          <a:p>
            <a:endParaRPr lang="fr-FR" sz="2000" dirty="0"/>
          </a:p>
          <a:p>
            <a:r>
              <a:rPr lang="fr-FR" sz="2000" dirty="0"/>
              <a:t>Quelle remédiation effectuer ? Comment aider l’élève à progresser ?</a:t>
            </a:r>
          </a:p>
          <a:p>
            <a:endParaRPr lang="fr-FR" dirty="0"/>
          </a:p>
        </p:txBody>
      </p:sp>
    </p:spTree>
    <p:extLst>
      <p:ext uri="{BB962C8B-B14F-4D97-AF65-F5344CB8AC3E}">
        <p14:creationId xmlns:p14="http://schemas.microsoft.com/office/powerpoint/2010/main" val="424697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161A818-ABBA-4CDF-8727-5856DC6A07C4}"/>
              </a:ext>
            </a:extLst>
          </p:cNvPr>
          <p:cNvPicPr/>
          <p:nvPr/>
        </p:nvPicPr>
        <p:blipFill rotWithShape="1">
          <a:blip r:embed="rId3"/>
          <a:srcRect r="7894"/>
          <a:stretch/>
        </p:blipFill>
        <p:spPr>
          <a:xfrm>
            <a:off x="2323826" y="4389343"/>
            <a:ext cx="6130364" cy="1941786"/>
          </a:xfrm>
          <a:prstGeom prst="rect">
            <a:avLst/>
          </a:prstGeom>
        </p:spPr>
      </p:pic>
      <p:sp>
        <p:nvSpPr>
          <p:cNvPr id="4" name="Titre 3">
            <a:extLst>
              <a:ext uri="{FF2B5EF4-FFF2-40B4-BE49-F238E27FC236}">
                <a16:creationId xmlns:a16="http://schemas.microsoft.com/office/drawing/2014/main" id="{B45FE267-DDBF-45A7-8CA1-6CE78CDD6C09}"/>
              </a:ext>
            </a:extLst>
          </p:cNvPr>
          <p:cNvSpPr>
            <a:spLocks noGrp="1"/>
          </p:cNvSpPr>
          <p:nvPr>
            <p:ph type="title"/>
          </p:nvPr>
        </p:nvSpPr>
        <p:spPr>
          <a:xfrm>
            <a:off x="867228" y="655411"/>
            <a:ext cx="10831286" cy="1325563"/>
          </a:xfrm>
        </p:spPr>
        <p:txBody>
          <a:bodyPr>
            <a:normAutofit fontScale="90000"/>
          </a:bodyPr>
          <a:lstStyle/>
          <a:p>
            <a:r>
              <a:rPr lang="fr-FR" b="1" dirty="0">
                <a:solidFill>
                  <a:schemeClr val="accent5">
                    <a:lumMod val="75000"/>
                  </a:schemeClr>
                </a:solidFill>
              </a:rPr>
              <a:t>Articulation entre : </a:t>
            </a:r>
            <a:br>
              <a:rPr lang="fr-FR" b="1" dirty="0">
                <a:solidFill>
                  <a:schemeClr val="accent5">
                    <a:lumMod val="75000"/>
                  </a:schemeClr>
                </a:solidFill>
              </a:rPr>
            </a:br>
            <a:r>
              <a:rPr lang="fr-FR" sz="2700" b="1" dirty="0">
                <a:solidFill>
                  <a:schemeClr val="accent5">
                    <a:lumMod val="75000"/>
                  </a:schemeClr>
                </a:solidFill>
              </a:rPr>
              <a:t>- les compétences du LSL </a:t>
            </a:r>
            <a:br>
              <a:rPr lang="fr-FR" sz="2700" b="1" dirty="0">
                <a:solidFill>
                  <a:schemeClr val="accent5">
                    <a:lumMod val="75000"/>
                  </a:schemeClr>
                </a:solidFill>
              </a:rPr>
            </a:br>
            <a:r>
              <a:rPr lang="fr-FR" sz="2700" b="1" dirty="0">
                <a:solidFill>
                  <a:schemeClr val="accent5">
                    <a:lumMod val="75000"/>
                  </a:schemeClr>
                </a:solidFill>
              </a:rPr>
              <a:t>- les évaluations sommatives conçues selon le modèle de l’épreuve ponctuelle terminale</a:t>
            </a:r>
          </a:p>
        </p:txBody>
      </p:sp>
      <p:pic>
        <p:nvPicPr>
          <p:cNvPr id="5" name="Image 4">
            <a:extLst>
              <a:ext uri="{FF2B5EF4-FFF2-40B4-BE49-F238E27FC236}">
                <a16:creationId xmlns:a16="http://schemas.microsoft.com/office/drawing/2014/main" id="{38DB1A50-CDAF-40B9-AD68-F67303D730B0}"/>
              </a:ext>
            </a:extLst>
          </p:cNvPr>
          <p:cNvPicPr/>
          <p:nvPr/>
        </p:nvPicPr>
        <p:blipFill rotWithShape="1">
          <a:blip r:embed="rId4"/>
          <a:srcRect r="12370"/>
          <a:stretch/>
        </p:blipFill>
        <p:spPr>
          <a:xfrm>
            <a:off x="2323826" y="2447557"/>
            <a:ext cx="6130364" cy="1941786"/>
          </a:xfrm>
          <a:prstGeom prst="rect">
            <a:avLst/>
          </a:prstGeom>
        </p:spPr>
      </p:pic>
    </p:spTree>
    <p:extLst>
      <p:ext uri="{BB962C8B-B14F-4D97-AF65-F5344CB8AC3E}">
        <p14:creationId xmlns:p14="http://schemas.microsoft.com/office/powerpoint/2010/main" val="364581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841BBCB-4289-4132-8913-690786D82B65}"/>
              </a:ext>
            </a:extLst>
          </p:cNvPr>
          <p:cNvPicPr>
            <a:picLocks noChangeAspect="1"/>
          </p:cNvPicPr>
          <p:nvPr/>
        </p:nvPicPr>
        <p:blipFill>
          <a:blip r:embed="rId3"/>
          <a:stretch>
            <a:fillRect/>
          </a:stretch>
        </p:blipFill>
        <p:spPr>
          <a:xfrm>
            <a:off x="435428" y="865401"/>
            <a:ext cx="10146632" cy="5533597"/>
          </a:xfrm>
          <a:prstGeom prst="rect">
            <a:avLst/>
          </a:prstGeom>
        </p:spPr>
      </p:pic>
      <p:sp>
        <p:nvSpPr>
          <p:cNvPr id="3" name="ZoneTexte 2">
            <a:extLst>
              <a:ext uri="{FF2B5EF4-FFF2-40B4-BE49-F238E27FC236}">
                <a16:creationId xmlns:a16="http://schemas.microsoft.com/office/drawing/2014/main" id="{55466A20-F40B-4859-AC21-6228C657D5F7}"/>
              </a:ext>
            </a:extLst>
          </p:cNvPr>
          <p:cNvSpPr txBox="1"/>
          <p:nvPr/>
        </p:nvSpPr>
        <p:spPr>
          <a:xfrm>
            <a:off x="10475495" y="1347537"/>
            <a:ext cx="1716505" cy="1477328"/>
          </a:xfrm>
          <a:prstGeom prst="rect">
            <a:avLst/>
          </a:prstGeom>
          <a:solidFill>
            <a:srgbClr val="FFFF00"/>
          </a:solidFill>
        </p:spPr>
        <p:txBody>
          <a:bodyPr wrap="square" rtlCol="0">
            <a:spAutoFit/>
          </a:bodyPr>
          <a:lstStyle/>
          <a:p>
            <a:r>
              <a:rPr lang="fr-FR" dirty="0"/>
              <a:t>Compétences  évaluées selon la définition d’épreuve de spécialité</a:t>
            </a:r>
          </a:p>
        </p:txBody>
      </p:sp>
    </p:spTree>
    <p:extLst>
      <p:ext uri="{BB962C8B-B14F-4D97-AF65-F5344CB8AC3E}">
        <p14:creationId xmlns:p14="http://schemas.microsoft.com/office/powerpoint/2010/main" val="1970577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E3B2527-443D-4635-BC32-ABEF4F734BFB}"/>
              </a:ext>
            </a:extLst>
          </p:cNvPr>
          <p:cNvGraphicFramePr>
            <a:graphicFrameLocks noGrp="1"/>
          </p:cNvGraphicFramePr>
          <p:nvPr>
            <p:extLst>
              <p:ext uri="{D42A27DB-BD31-4B8C-83A1-F6EECF244321}">
                <p14:modId xmlns:p14="http://schemas.microsoft.com/office/powerpoint/2010/main" val="2116330045"/>
              </p:ext>
            </p:extLst>
          </p:nvPr>
        </p:nvGraphicFramePr>
        <p:xfrm>
          <a:off x="318977" y="499616"/>
          <a:ext cx="11206716" cy="5811839"/>
        </p:xfrm>
        <a:graphic>
          <a:graphicData uri="http://schemas.openxmlformats.org/drawingml/2006/table">
            <a:tbl>
              <a:tblPr firstRow="1" bandRow="1">
                <a:tableStyleId>{5C22544A-7EE6-4342-B048-85BDC9FD1C3A}</a:tableStyleId>
              </a:tblPr>
              <a:tblGrid>
                <a:gridCol w="5603358">
                  <a:extLst>
                    <a:ext uri="{9D8B030D-6E8A-4147-A177-3AD203B41FA5}">
                      <a16:colId xmlns:a16="http://schemas.microsoft.com/office/drawing/2014/main" val="2007168533"/>
                    </a:ext>
                  </a:extLst>
                </a:gridCol>
                <a:gridCol w="5603358">
                  <a:extLst>
                    <a:ext uri="{9D8B030D-6E8A-4147-A177-3AD203B41FA5}">
                      <a16:colId xmlns:a16="http://schemas.microsoft.com/office/drawing/2014/main" val="1956932106"/>
                    </a:ext>
                  </a:extLst>
                </a:gridCol>
              </a:tblGrid>
              <a:tr h="1064497">
                <a:tc>
                  <a:txBody>
                    <a:bodyPr/>
                    <a:lstStyle/>
                    <a:p>
                      <a:pPr algn="l"/>
                      <a:r>
                        <a:rPr lang="fr-FR" dirty="0"/>
                        <a:t>Compétences du livret scolaire du lycée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rPr>
                        <a:t>Compétences évaluées lors d’une évaluation </a:t>
                      </a:r>
                      <a:r>
                        <a:rPr lang="fr-FR" dirty="0"/>
                        <a:t>conçue selon le modèle de l’épreuve ponctuelle terminale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838560314"/>
                  </a:ext>
                </a:extLst>
              </a:tr>
              <a:tr h="745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rPr>
                        <a:t>Exploiter les données expérimentales et les ressources documentaires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rPr>
                        <a:t>C3- Analyser, interpréter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47828298"/>
                  </a:ext>
                </a:extLst>
              </a:tr>
              <a:tr h="1234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rPr>
                        <a:t>Développer une argumentation structurée à l’écrit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800" dirty="0">
                          <a:effectLst/>
                        </a:rPr>
                        <a:t>C4- Argumenter, établir la relation structure – fonction</a:t>
                      </a:r>
                    </a:p>
                    <a:p>
                      <a:pPr algn="l">
                        <a:lnSpc>
                          <a:spcPct val="107000"/>
                        </a:lnSpc>
                        <a:spcAft>
                          <a:spcPts val="800"/>
                        </a:spcAft>
                      </a:pPr>
                      <a:r>
                        <a:rPr lang="fr-FR" sz="1800" dirty="0">
                          <a:effectLst/>
                        </a:rPr>
                        <a:t>C6 - S’exprimer à l’écrit</a:t>
                      </a:r>
                      <a:endParaRPr lang="fr-FR" dirty="0"/>
                    </a:p>
                  </a:txBody>
                  <a:tcPr/>
                </a:tc>
                <a:extLst>
                  <a:ext uri="{0D108BD9-81ED-4DB2-BD59-A6C34878D82A}">
                    <a16:rowId xmlns:a16="http://schemas.microsoft.com/office/drawing/2014/main" val="3535785749"/>
                  </a:ext>
                </a:extLst>
              </a:tr>
              <a:tr h="431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rPr>
                        <a:t>Développer une argumentation structurée à l’oral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r>
                        <a:rPr lang="fr-FR" b="1" dirty="0">
                          <a:solidFill>
                            <a:srgbClr val="FF0000"/>
                          </a:solidFill>
                        </a:rPr>
                        <a:t>C6 – S'exprimer à l'oral (oraux de second groupe) et "Grand Oral"</a:t>
                      </a:r>
                    </a:p>
                  </a:txBody>
                  <a:tcPr/>
                </a:tc>
                <a:extLst>
                  <a:ext uri="{0D108BD9-81ED-4DB2-BD59-A6C34878D82A}">
                    <a16:rowId xmlns:a16="http://schemas.microsoft.com/office/drawing/2014/main" val="2319097531"/>
                  </a:ext>
                </a:extLst>
              </a:tr>
              <a:tr h="8929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rPr>
                        <a:t>Maîtriser le vocabulaire scientifique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800"/>
                        </a:spcAft>
                      </a:pPr>
                      <a:r>
                        <a:rPr lang="fr-FR" sz="1800" dirty="0">
                          <a:effectLst/>
                        </a:rPr>
                        <a:t>C2- Mobiliser le vocabulaire médical</a:t>
                      </a:r>
                    </a:p>
                    <a:p>
                      <a:pPr marL="0" marR="0" lvl="0" indent="0" algn="l" defTabSz="914400" rtl="0" eaLnBrk="1" fontAlgn="auto" latinLnBrk="0" hangingPunct="1">
                        <a:lnSpc>
                          <a:spcPct val="107000"/>
                        </a:lnSpc>
                        <a:spcBef>
                          <a:spcPts val="0"/>
                        </a:spcBef>
                        <a:spcAft>
                          <a:spcPts val="800"/>
                        </a:spcAft>
                        <a:buClrTx/>
                        <a:buSzTx/>
                        <a:buFontTx/>
                        <a:buNone/>
                        <a:tabLst/>
                        <a:defRPr/>
                      </a:pPr>
                      <a:r>
                        <a:rPr lang="fr-FR" sz="1800" dirty="0">
                          <a:effectLst/>
                        </a:rPr>
                        <a:t>C6 - S’exprimer à l’écrit</a:t>
                      </a:r>
                    </a:p>
                  </a:txBody>
                  <a:tcPr/>
                </a:tc>
                <a:extLst>
                  <a:ext uri="{0D108BD9-81ED-4DB2-BD59-A6C34878D82A}">
                    <a16:rowId xmlns:a16="http://schemas.microsoft.com/office/drawing/2014/main" val="399336112"/>
                  </a:ext>
                </a:extLst>
              </a:tr>
              <a:tr h="1234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rPr>
                        <a:t>Mobiliser les connaissances et développer des raisonnements pour expliquer le fonctionnement de l’organisme humain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800"/>
                        </a:spcAft>
                      </a:pPr>
                      <a:r>
                        <a:rPr lang="fr-FR" sz="1800" dirty="0">
                          <a:effectLst/>
                        </a:rPr>
                        <a:t>C1- Mobiliser les connaissances fondamentales</a:t>
                      </a:r>
                    </a:p>
                    <a:p>
                      <a:pPr algn="l">
                        <a:lnSpc>
                          <a:spcPct val="107000"/>
                        </a:lnSpc>
                        <a:spcAft>
                          <a:spcPts val="800"/>
                        </a:spcAft>
                      </a:pPr>
                      <a:r>
                        <a:rPr lang="fr-FR" sz="1800" dirty="0">
                          <a:effectLst/>
                        </a:rPr>
                        <a:t>C5 - Expliquer le principe d’un diagnostic ou d’un traitement</a:t>
                      </a:r>
                    </a:p>
                  </a:txBody>
                  <a:tcPr/>
                </a:tc>
                <a:extLst>
                  <a:ext uri="{0D108BD9-81ED-4DB2-BD59-A6C34878D82A}">
                    <a16:rowId xmlns:a16="http://schemas.microsoft.com/office/drawing/2014/main" val="2072961479"/>
                  </a:ext>
                </a:extLst>
              </a:tr>
            </a:tbl>
          </a:graphicData>
        </a:graphic>
      </p:graphicFrame>
    </p:spTree>
    <p:extLst>
      <p:ext uri="{BB962C8B-B14F-4D97-AF65-F5344CB8AC3E}">
        <p14:creationId xmlns:p14="http://schemas.microsoft.com/office/powerpoint/2010/main" val="2619040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B5E7CCF1-28C0-4133-AD32-5CDCBA361CDF}"/>
              </a:ext>
            </a:extLst>
          </p:cNvPr>
          <p:cNvGraphicFramePr/>
          <p:nvPr>
            <p:extLst>
              <p:ext uri="{D42A27DB-BD31-4B8C-83A1-F6EECF244321}">
                <p14:modId xmlns:p14="http://schemas.microsoft.com/office/powerpoint/2010/main" val="479014494"/>
              </p:ext>
            </p:extLst>
          </p:nvPr>
        </p:nvGraphicFramePr>
        <p:xfrm>
          <a:off x="224790" y="0"/>
          <a:ext cx="11129010" cy="6614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2">
            <a:extLst>
              <a:ext uri="{FF2B5EF4-FFF2-40B4-BE49-F238E27FC236}">
                <a16:creationId xmlns:a16="http://schemas.microsoft.com/office/drawing/2014/main" id="{F647F236-C135-428A-A352-1DE8300E6198}"/>
              </a:ext>
            </a:extLst>
          </p:cNvPr>
          <p:cNvPicPr>
            <a:picLocks noChangeAspect="1"/>
          </p:cNvPicPr>
          <p:nvPr/>
        </p:nvPicPr>
        <p:blipFill>
          <a:blip r:embed="rId8"/>
          <a:stretch>
            <a:fillRect/>
          </a:stretch>
        </p:blipFill>
        <p:spPr>
          <a:xfrm>
            <a:off x="7696200" y="270009"/>
            <a:ext cx="4271010" cy="1795524"/>
          </a:xfrm>
          <a:prstGeom prst="rect">
            <a:avLst/>
          </a:prstGeom>
        </p:spPr>
      </p:pic>
      <p:sp>
        <p:nvSpPr>
          <p:cNvPr id="4" name="Rectangle 3">
            <a:extLst>
              <a:ext uri="{FF2B5EF4-FFF2-40B4-BE49-F238E27FC236}">
                <a16:creationId xmlns:a16="http://schemas.microsoft.com/office/drawing/2014/main" id="{0BDE036C-9BAE-4460-A4CF-F7C6735AEF2B}"/>
              </a:ext>
            </a:extLst>
          </p:cNvPr>
          <p:cNvSpPr/>
          <p:nvPr/>
        </p:nvSpPr>
        <p:spPr>
          <a:xfrm>
            <a:off x="7295018" y="2800936"/>
            <a:ext cx="3579495" cy="923330"/>
          </a:xfrm>
          <a:prstGeom prst="rect">
            <a:avLst/>
          </a:prstGeom>
          <a:solidFill>
            <a:srgbClr val="FFFF00"/>
          </a:solidFill>
          <a:ln>
            <a:solidFill>
              <a:srgbClr val="FF0000"/>
            </a:solidFill>
          </a:ln>
        </p:spPr>
        <p:txBody>
          <a:bodyPr wrap="square">
            <a:spAutoFit/>
          </a:bodyPr>
          <a:lstStyle/>
          <a:p>
            <a:pPr algn="ctr"/>
            <a:r>
              <a:rPr lang="fr-FR" dirty="0"/>
              <a:t>Exploiter les données expérimentales et les ressources documentaires</a:t>
            </a:r>
          </a:p>
        </p:txBody>
      </p:sp>
      <p:sp>
        <p:nvSpPr>
          <p:cNvPr id="5" name="Rectangle 4">
            <a:extLst>
              <a:ext uri="{FF2B5EF4-FFF2-40B4-BE49-F238E27FC236}">
                <a16:creationId xmlns:a16="http://schemas.microsoft.com/office/drawing/2014/main" id="{5AF2C951-A431-4CC6-8792-0FFCABFC270B}"/>
              </a:ext>
            </a:extLst>
          </p:cNvPr>
          <p:cNvSpPr/>
          <p:nvPr/>
        </p:nvSpPr>
        <p:spPr>
          <a:xfrm>
            <a:off x="7977494" y="4352973"/>
            <a:ext cx="3269785" cy="646331"/>
          </a:xfrm>
          <a:prstGeom prst="rect">
            <a:avLst/>
          </a:prstGeom>
          <a:solidFill>
            <a:srgbClr val="FFFF00"/>
          </a:solidFill>
          <a:ln>
            <a:solidFill>
              <a:srgbClr val="FF0000"/>
            </a:solidFill>
          </a:ln>
        </p:spPr>
        <p:txBody>
          <a:bodyPr wrap="square">
            <a:spAutoFit/>
          </a:bodyPr>
          <a:lstStyle/>
          <a:p>
            <a:pPr algn="ctr"/>
            <a:r>
              <a:rPr lang="fr-FR" dirty="0"/>
              <a:t>Développer une argumentation structurée à l’oral</a:t>
            </a:r>
          </a:p>
        </p:txBody>
      </p:sp>
      <p:sp>
        <p:nvSpPr>
          <p:cNvPr id="6" name="Rectangle 5">
            <a:extLst>
              <a:ext uri="{FF2B5EF4-FFF2-40B4-BE49-F238E27FC236}">
                <a16:creationId xmlns:a16="http://schemas.microsoft.com/office/drawing/2014/main" id="{0F5524BC-60FF-42AD-99B9-07D2302B5DBE}"/>
              </a:ext>
            </a:extLst>
          </p:cNvPr>
          <p:cNvSpPr/>
          <p:nvPr/>
        </p:nvSpPr>
        <p:spPr>
          <a:xfrm>
            <a:off x="8490857" y="5497624"/>
            <a:ext cx="3269785" cy="671915"/>
          </a:xfrm>
          <a:prstGeom prst="rect">
            <a:avLst/>
          </a:prstGeom>
          <a:solidFill>
            <a:srgbClr val="FFFF00"/>
          </a:solidFill>
          <a:ln>
            <a:solidFill>
              <a:srgbClr val="FF0000"/>
            </a:solidFill>
          </a:ln>
        </p:spPr>
        <p:txBody>
          <a:bodyPr wrap="square">
            <a:spAutoFit/>
          </a:bodyPr>
          <a:lstStyle/>
          <a:p>
            <a:pPr algn="ctr">
              <a:lnSpc>
                <a:spcPct val="107000"/>
              </a:lnSpc>
              <a:spcAft>
                <a:spcPts val="800"/>
              </a:spcAft>
            </a:pPr>
            <a:r>
              <a:rPr lang="fr-FR" dirty="0"/>
              <a:t>Développer une argumentation structurée de l’écrit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D3E84D6-BD1B-4A94-BC9D-2E00DCFF16E3}"/>
              </a:ext>
            </a:extLst>
          </p:cNvPr>
          <p:cNvSpPr/>
          <p:nvPr/>
        </p:nvSpPr>
        <p:spPr>
          <a:xfrm>
            <a:off x="224790" y="6503623"/>
            <a:ext cx="11860530" cy="369332"/>
          </a:xfrm>
          <a:prstGeom prst="rect">
            <a:avLst/>
          </a:prstGeom>
        </p:spPr>
        <p:txBody>
          <a:bodyPr wrap="square">
            <a:spAutoFit/>
          </a:bodyPr>
          <a:lstStyle/>
          <a:p>
            <a:r>
              <a:rPr lang="fr-FR" dirty="0"/>
              <a:t>https://cache.media.eduscol.education.fr/file/ST2S/61/2/RA19_Lycee_T_ST2S_1_BPH_Tabagisme_1146612.pdf</a:t>
            </a:r>
          </a:p>
        </p:txBody>
      </p:sp>
      <p:sp>
        <p:nvSpPr>
          <p:cNvPr id="8" name="Titre 1">
            <a:extLst>
              <a:ext uri="{FF2B5EF4-FFF2-40B4-BE49-F238E27FC236}">
                <a16:creationId xmlns:a16="http://schemas.microsoft.com/office/drawing/2014/main" id="{5CDD85E3-C509-4FE7-91ED-10F9BA6FC312}"/>
              </a:ext>
            </a:extLst>
          </p:cNvPr>
          <p:cNvSpPr txBox="1">
            <a:spLocks/>
          </p:cNvSpPr>
          <p:nvPr/>
        </p:nvSpPr>
        <p:spPr>
          <a:xfrm>
            <a:off x="224790" y="331967"/>
            <a:ext cx="7471410" cy="712334"/>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a:solidFill>
                  <a:schemeClr val="accent5">
                    <a:lumMod val="75000"/>
                  </a:schemeClr>
                </a:solidFill>
              </a:rPr>
              <a:t>Évaluations lors des activités technologiques</a:t>
            </a:r>
            <a:endParaRPr lang="fr-FR" sz="3600" b="1" dirty="0">
              <a:solidFill>
                <a:schemeClr val="accent5">
                  <a:lumMod val="75000"/>
                </a:schemeClr>
              </a:solidFill>
            </a:endParaRPr>
          </a:p>
        </p:txBody>
      </p:sp>
    </p:spTree>
    <p:extLst>
      <p:ext uri="{BB962C8B-B14F-4D97-AF65-F5344CB8AC3E}">
        <p14:creationId xmlns:p14="http://schemas.microsoft.com/office/powerpoint/2010/main" val="564601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chemeClr val="accent5"/>
                </a:solidFill>
              </a:rPr>
              <a:t>Cadre réglementaire : les textes de référence</a:t>
            </a:r>
          </a:p>
        </p:txBody>
      </p:sp>
      <p:graphicFrame>
        <p:nvGraphicFramePr>
          <p:cNvPr id="5" name="Espace réservé du contenu 4"/>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numéro de diapositive 5"/>
          <p:cNvSpPr>
            <a:spLocks noGrp="1"/>
          </p:cNvSpPr>
          <p:nvPr>
            <p:ph type="sldNum" sz="quarter" idx="12"/>
          </p:nvPr>
        </p:nvSpPr>
        <p:spPr/>
        <p:txBody>
          <a:bodyPr/>
          <a:lstStyle/>
          <a:p>
            <a:fld id="{83ACDA24-D607-46B0-8670-F6DF2DE8805D}" type="slidenum">
              <a:rPr lang="fr-FR" smtClean="0"/>
              <a:t>2</a:t>
            </a:fld>
            <a:endParaRPr lang="fr-FR"/>
          </a:p>
        </p:txBody>
      </p:sp>
    </p:spTree>
    <p:extLst>
      <p:ext uri="{BB962C8B-B14F-4D97-AF65-F5344CB8AC3E}">
        <p14:creationId xmlns:p14="http://schemas.microsoft.com/office/powerpoint/2010/main" val="166017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solidFill>
                  <a:schemeClr val="accent5">
                    <a:lumMod val="75000"/>
                  </a:schemeClr>
                </a:solidFill>
              </a:rPr>
              <a:t>La progressivité de l’évaluation de l’enseignement de BPH</a:t>
            </a:r>
          </a:p>
        </p:txBody>
      </p:sp>
      <p:sp>
        <p:nvSpPr>
          <p:cNvPr id="4" name="Espace réservé du numéro de diapositive 3"/>
          <p:cNvSpPr>
            <a:spLocks noGrp="1"/>
          </p:cNvSpPr>
          <p:nvPr>
            <p:ph type="sldNum" sz="quarter" idx="12"/>
          </p:nvPr>
        </p:nvSpPr>
        <p:spPr/>
        <p:txBody>
          <a:bodyPr/>
          <a:lstStyle/>
          <a:p>
            <a:fld id="{83ACDA24-D607-46B0-8670-F6DF2DE8805D}" type="slidenum">
              <a:rPr lang="fr-FR" smtClean="0"/>
              <a:t>20</a:t>
            </a:fld>
            <a:endParaRPr lang="fr-FR"/>
          </a:p>
        </p:txBody>
      </p:sp>
      <p:sp>
        <p:nvSpPr>
          <p:cNvPr id="16" name="Rectangle 15"/>
          <p:cNvSpPr/>
          <p:nvPr/>
        </p:nvSpPr>
        <p:spPr>
          <a:xfrm>
            <a:off x="2187221" y="4065346"/>
            <a:ext cx="8010009" cy="10220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à coins arrondis 20"/>
          <p:cNvSpPr/>
          <p:nvPr/>
        </p:nvSpPr>
        <p:spPr>
          <a:xfrm>
            <a:off x="838199" y="1690689"/>
            <a:ext cx="11048345" cy="822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rPr>
              <a:t>Que prendre en compte en termes de progression pour construire son évaluation ? </a:t>
            </a:r>
          </a:p>
        </p:txBody>
      </p:sp>
      <p:sp>
        <p:nvSpPr>
          <p:cNvPr id="22" name="Rectangle à coins arrondis 21"/>
          <p:cNvSpPr/>
          <p:nvPr/>
        </p:nvSpPr>
        <p:spPr>
          <a:xfrm>
            <a:off x="2187221" y="5089866"/>
            <a:ext cx="9699324" cy="6112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dirty="0">
                <a:solidFill>
                  <a:srgbClr val="0070C0"/>
                </a:solidFill>
              </a:rPr>
              <a:t>Les verbes de consigne correspondant aux démarches travaillées.</a:t>
            </a:r>
          </a:p>
        </p:txBody>
      </p:sp>
      <p:sp>
        <p:nvSpPr>
          <p:cNvPr id="23" name="Rectangle à coins arrondis 22"/>
          <p:cNvSpPr/>
          <p:nvPr/>
        </p:nvSpPr>
        <p:spPr>
          <a:xfrm>
            <a:off x="2665707" y="5825235"/>
            <a:ext cx="9220837" cy="6112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dirty="0">
                <a:solidFill>
                  <a:srgbClr val="0070C0"/>
                </a:solidFill>
              </a:rPr>
              <a:t>Les documents supports éventuels : complexité, nature, longueur, nombre, type… </a:t>
            </a:r>
          </a:p>
        </p:txBody>
      </p:sp>
      <p:sp>
        <p:nvSpPr>
          <p:cNvPr id="24" name="Rectangle à coins arrondis 23"/>
          <p:cNvSpPr/>
          <p:nvPr/>
        </p:nvSpPr>
        <p:spPr>
          <a:xfrm>
            <a:off x="1273787" y="2674596"/>
            <a:ext cx="10612758" cy="11627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dirty="0">
                <a:solidFill>
                  <a:srgbClr val="0070C0"/>
                </a:solidFill>
              </a:rPr>
              <a:t>Quel niveau d’apprentissage et quels attendus pour la période où se situe l’évaluation :</a:t>
            </a:r>
          </a:p>
          <a:p>
            <a:pPr marL="342900" lvl="0" indent="-342900">
              <a:buFont typeface="Arial" panose="020B0604020202020204" pitchFamily="34" charset="0"/>
              <a:buChar char="•"/>
            </a:pPr>
            <a:r>
              <a:rPr lang="fr-FR" sz="2000" dirty="0">
                <a:solidFill>
                  <a:srgbClr val="0070C0"/>
                </a:solidFill>
              </a:rPr>
              <a:t>pour les compétences disciplinaires, capacités et objets de connaissance ;</a:t>
            </a:r>
          </a:p>
          <a:p>
            <a:pPr marL="342900" lvl="0" indent="-342900">
              <a:buFont typeface="Arial" panose="020B0604020202020204" pitchFamily="34" charset="0"/>
              <a:buChar char="•"/>
            </a:pPr>
            <a:r>
              <a:rPr lang="fr-FR" sz="2000" dirty="0">
                <a:solidFill>
                  <a:srgbClr val="0070C0"/>
                </a:solidFill>
              </a:rPr>
              <a:t>pour l’ensemble des compétences transversales travaillées pendant la période concernée ?</a:t>
            </a:r>
          </a:p>
        </p:txBody>
      </p:sp>
      <p:sp>
        <p:nvSpPr>
          <p:cNvPr id="25" name="Rectangle à coins arrondis 24"/>
          <p:cNvSpPr/>
          <p:nvPr/>
        </p:nvSpPr>
        <p:spPr>
          <a:xfrm>
            <a:off x="1909219" y="4357033"/>
            <a:ext cx="9977326" cy="6112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000" dirty="0">
                <a:solidFill>
                  <a:srgbClr val="0070C0"/>
                </a:solidFill>
              </a:rPr>
              <a:t>Le degré d’autonomie, d’où l’importance de l’accompagnement méthodologique à apporter.</a:t>
            </a:r>
          </a:p>
        </p:txBody>
      </p:sp>
      <p:sp>
        <p:nvSpPr>
          <p:cNvPr id="26" name="ZoneTexte 25"/>
          <p:cNvSpPr txBox="1"/>
          <p:nvPr/>
        </p:nvSpPr>
        <p:spPr>
          <a:xfrm>
            <a:off x="1909218" y="3887374"/>
            <a:ext cx="5405982" cy="369332"/>
          </a:xfrm>
          <a:prstGeom prst="rect">
            <a:avLst/>
          </a:prstGeom>
          <a:noFill/>
        </p:spPr>
        <p:txBody>
          <a:bodyPr wrap="square" rtlCol="0">
            <a:spAutoFit/>
          </a:bodyPr>
          <a:lstStyle/>
          <a:p>
            <a:r>
              <a:rPr lang="fr-FR" dirty="0"/>
              <a:t>Et notamment, se questionner sur :</a:t>
            </a:r>
          </a:p>
        </p:txBody>
      </p:sp>
    </p:spTree>
    <p:extLst>
      <p:ext uri="{BB962C8B-B14F-4D97-AF65-F5344CB8AC3E}">
        <p14:creationId xmlns:p14="http://schemas.microsoft.com/office/powerpoint/2010/main" val="573554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chemeClr val="accent5">
                    <a:lumMod val="75000"/>
                  </a:schemeClr>
                </a:solidFill>
              </a:rPr>
              <a:t>Des points d’appui pour mener la réflexion</a:t>
            </a:r>
          </a:p>
        </p:txBody>
      </p:sp>
      <p:sp>
        <p:nvSpPr>
          <p:cNvPr id="3" name="Espace réservé du contenu 2"/>
          <p:cNvSpPr>
            <a:spLocks noGrp="1"/>
          </p:cNvSpPr>
          <p:nvPr>
            <p:ph idx="1"/>
          </p:nvPr>
        </p:nvSpPr>
        <p:spPr>
          <a:xfrm>
            <a:off x="838200" y="1562326"/>
            <a:ext cx="10961914" cy="4930549"/>
          </a:xfrm>
        </p:spPr>
        <p:txBody>
          <a:bodyPr>
            <a:normAutofit/>
          </a:bodyPr>
          <a:lstStyle/>
          <a:p>
            <a:pPr algn="just"/>
            <a:r>
              <a:rPr lang="fr-FR" sz="2400" dirty="0"/>
              <a:t>Un </a:t>
            </a:r>
            <a:r>
              <a:rPr lang="fr-FR" sz="2400" b="1" dirty="0"/>
              <a:t>minimum de trois notes par trimestre </a:t>
            </a:r>
            <a:r>
              <a:rPr lang="fr-FR" sz="2400" dirty="0"/>
              <a:t>doit permettre de poser une moyenne significative.</a:t>
            </a:r>
          </a:p>
          <a:p>
            <a:pPr algn="just"/>
            <a:r>
              <a:rPr lang="fr-FR" sz="2400" b="1" dirty="0"/>
              <a:t>Penser à varier les types d’évaluation </a:t>
            </a:r>
            <a:r>
              <a:rPr lang="fr-FR" sz="2400" dirty="0"/>
              <a:t>(devoirs écrits, exposés, activités technologiques, travaux de groupes, productions numériques, exercices de type baccalauréat…).</a:t>
            </a:r>
          </a:p>
          <a:p>
            <a:pPr algn="just"/>
            <a:r>
              <a:rPr lang="fr-FR" sz="2400" b="1" dirty="0"/>
              <a:t>Plus value des devoirs communs </a:t>
            </a:r>
            <a:r>
              <a:rPr lang="fr-FR" sz="2400" dirty="0"/>
              <a:t>(égalité de traitement au sein établissement, dynamique d’un travail d’équipe…).</a:t>
            </a:r>
          </a:p>
          <a:p>
            <a:pPr algn="just"/>
            <a:r>
              <a:rPr lang="fr-FR" sz="2400" dirty="0"/>
              <a:t>Possibilité d'affecter </a:t>
            </a:r>
            <a:r>
              <a:rPr lang="fr-FR" sz="2400" b="1" dirty="0"/>
              <a:t>des coefficients (pondération) </a:t>
            </a:r>
            <a:r>
              <a:rPr lang="fr-FR" sz="2400" dirty="0"/>
              <a:t>pour donner plus de poids à certaines évaluations. </a:t>
            </a:r>
          </a:p>
          <a:p>
            <a:pPr algn="just"/>
            <a:r>
              <a:rPr lang="fr-FR" sz="2400" dirty="0"/>
              <a:t>Proportions des différents types d’évaluation dans la moyenne trimestrielle :</a:t>
            </a:r>
          </a:p>
          <a:p>
            <a:pPr lvl="1" algn="just"/>
            <a:r>
              <a:rPr lang="fr-FR" sz="2000" dirty="0"/>
              <a:t>Évaluations écrites sommatives conçues selon le modèle de l’épreuve  terminale (au moins 2)</a:t>
            </a:r>
          </a:p>
          <a:p>
            <a:pPr lvl="1" algn="just"/>
            <a:r>
              <a:rPr lang="fr-FR" sz="2000" dirty="0"/>
              <a:t>Évaluations réalisées lors des activités technologiques (20 à 40 %)</a:t>
            </a:r>
          </a:p>
          <a:p>
            <a:pPr lvl="1" algn="just"/>
            <a:r>
              <a:rPr lang="fr-FR" sz="2000" dirty="0"/>
              <a:t>Autres évaluations (0 à 20 %)</a:t>
            </a:r>
          </a:p>
          <a:p>
            <a:pPr lvl="1" algn="just"/>
            <a:endParaRPr lang="fr-FR" sz="2000" dirty="0"/>
          </a:p>
          <a:p>
            <a:endParaRPr lang="fr-FR" sz="2400" dirty="0"/>
          </a:p>
        </p:txBody>
      </p:sp>
      <p:sp>
        <p:nvSpPr>
          <p:cNvPr id="4" name="Espace réservé du numéro de diapositive 3"/>
          <p:cNvSpPr>
            <a:spLocks noGrp="1"/>
          </p:cNvSpPr>
          <p:nvPr>
            <p:ph type="sldNum" sz="quarter" idx="12"/>
          </p:nvPr>
        </p:nvSpPr>
        <p:spPr/>
        <p:txBody>
          <a:bodyPr/>
          <a:lstStyle/>
          <a:p>
            <a:fld id="{83ACDA24-D607-46B0-8670-F6DF2DE8805D}" type="slidenum">
              <a:rPr lang="fr-FR" smtClean="0"/>
              <a:t>21</a:t>
            </a:fld>
            <a:endParaRPr lang="fr-FR"/>
          </a:p>
        </p:txBody>
      </p:sp>
    </p:spTree>
    <p:extLst>
      <p:ext uri="{BB962C8B-B14F-4D97-AF65-F5344CB8AC3E}">
        <p14:creationId xmlns:p14="http://schemas.microsoft.com/office/powerpoint/2010/main" val="3310388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115332"/>
          </a:xfrm>
        </p:spPr>
        <p:txBody>
          <a:bodyPr/>
          <a:lstStyle/>
          <a:p>
            <a:r>
              <a:rPr lang="fr-FR" b="1" dirty="0">
                <a:solidFill>
                  <a:schemeClr val="accent5">
                    <a:lumMod val="75000"/>
                  </a:schemeClr>
                </a:solidFill>
                <a:highlight>
                  <a:srgbClr val="FFFF00"/>
                </a:highlight>
              </a:rPr>
              <a:t>Evaluer en biochimie – biologie (1</a:t>
            </a:r>
            <a:r>
              <a:rPr lang="fr-FR" b="1" baseline="30000" dirty="0">
                <a:solidFill>
                  <a:schemeClr val="accent5">
                    <a:lumMod val="75000"/>
                  </a:schemeClr>
                </a:solidFill>
                <a:highlight>
                  <a:srgbClr val="FFFF00"/>
                </a:highlight>
              </a:rPr>
              <a:t>ère</a:t>
            </a:r>
            <a:r>
              <a:rPr lang="fr-FR" b="1" dirty="0">
                <a:solidFill>
                  <a:schemeClr val="accent5">
                    <a:lumMod val="75000"/>
                  </a:schemeClr>
                </a:solidFill>
                <a:highlight>
                  <a:srgbClr val="FFFF00"/>
                </a:highlight>
              </a:rPr>
              <a:t> STL)</a:t>
            </a:r>
          </a:p>
        </p:txBody>
      </p:sp>
      <p:sp>
        <p:nvSpPr>
          <p:cNvPr id="3" name="Espace réservé du contenu 2"/>
          <p:cNvSpPr>
            <a:spLocks noGrp="1"/>
          </p:cNvSpPr>
          <p:nvPr>
            <p:ph idx="1"/>
          </p:nvPr>
        </p:nvSpPr>
        <p:spPr>
          <a:xfrm>
            <a:off x="838200" y="1480458"/>
            <a:ext cx="10860314" cy="1507028"/>
          </a:xfrm>
        </p:spPr>
        <p:txBody>
          <a:bodyPr/>
          <a:lstStyle/>
          <a:p>
            <a:pPr marL="0" indent="0">
              <a:lnSpc>
                <a:spcPct val="100000"/>
              </a:lnSpc>
              <a:buNone/>
            </a:pPr>
            <a:r>
              <a:rPr lang="fr-FR" dirty="0"/>
              <a:t>L’évaluation (certificative) en contrôle continu repose sur des évaluations à l’aide de notes (sommatives) qui doivent se référer, dès l’entrée en classe de première, aux 4 compétences mentionnées dans le </a:t>
            </a:r>
            <a:r>
              <a:rPr lang="fr-FR" b="1" dirty="0"/>
              <a:t>LSL.</a:t>
            </a:r>
          </a:p>
        </p:txBody>
      </p:sp>
      <p:sp>
        <p:nvSpPr>
          <p:cNvPr id="6" name="Espace réservé du numéro de diapositive 5"/>
          <p:cNvSpPr>
            <a:spLocks noGrp="1"/>
          </p:cNvSpPr>
          <p:nvPr>
            <p:ph type="sldNum" sz="quarter" idx="12"/>
          </p:nvPr>
        </p:nvSpPr>
        <p:spPr/>
        <p:txBody>
          <a:bodyPr/>
          <a:lstStyle/>
          <a:p>
            <a:fld id="{12D01D7C-8526-4076-9C10-6F6F28923E6B}" type="slidenum">
              <a:rPr lang="fr-FR" smtClean="0"/>
              <a:t>22</a:t>
            </a:fld>
            <a:endParaRPr lang="fr-FR"/>
          </a:p>
        </p:txBody>
      </p:sp>
      <p:sp>
        <p:nvSpPr>
          <p:cNvPr id="7" name="Espace réservé du contenu 2">
            <a:extLst>
              <a:ext uri="{FF2B5EF4-FFF2-40B4-BE49-F238E27FC236}">
                <a16:creationId xmlns:a16="http://schemas.microsoft.com/office/drawing/2014/main" id="{5FC34A60-0748-494D-A57E-DF86C76669D9}"/>
              </a:ext>
            </a:extLst>
          </p:cNvPr>
          <p:cNvSpPr txBox="1">
            <a:spLocks/>
          </p:cNvSpPr>
          <p:nvPr/>
        </p:nvSpPr>
        <p:spPr>
          <a:xfrm>
            <a:off x="838200" y="3218476"/>
            <a:ext cx="10364452" cy="28484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Mener un raisonnement argumenté scientifiquement à partir de l’analyse objective d’une expérience.</a:t>
            </a:r>
          </a:p>
          <a:p>
            <a:r>
              <a:rPr lang="fr-FR" sz="2400" dirty="0"/>
              <a:t>Expliquer le fonctionnement de l’organisme humain aux échelles moléculaire, cellulaire et à l’échelle de l’organisme en lien avec des questions de santé collective.</a:t>
            </a:r>
          </a:p>
          <a:p>
            <a:r>
              <a:rPr lang="fr-FR" sz="2400" dirty="0"/>
              <a:t>Communiquer à l’écrit en utilisant un vocabulaire scientifique adapté.</a:t>
            </a:r>
          </a:p>
          <a:p>
            <a:r>
              <a:rPr lang="fr-FR" sz="2400" dirty="0"/>
              <a:t>Présenter à l’oral un raisonnement scientifique structuré et logique.</a:t>
            </a:r>
          </a:p>
        </p:txBody>
      </p:sp>
    </p:spTree>
    <p:extLst>
      <p:ext uri="{BB962C8B-B14F-4D97-AF65-F5344CB8AC3E}">
        <p14:creationId xmlns:p14="http://schemas.microsoft.com/office/powerpoint/2010/main" val="2981941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7" name="Espace réservé du contenu 6"/>
          <p:cNvGraphicFramePr>
            <a:graphicFrameLocks noGrp="1"/>
          </p:cNvGraphicFramePr>
          <p:nvPr>
            <p:ph idx="1"/>
            <p:extLst/>
          </p:nvPr>
        </p:nvGraphicFramePr>
        <p:xfrm>
          <a:off x="151676" y="25752"/>
          <a:ext cx="11735523" cy="6434526"/>
        </p:xfrm>
        <a:graphic>
          <a:graphicData uri="http://schemas.openxmlformats.org/drawingml/2006/table">
            <a:tbl>
              <a:tblPr firstRow="1" firstCol="1" bandRow="1">
                <a:tableStyleId>{5C22544A-7EE6-4342-B048-85BDC9FD1C3A}</a:tableStyleId>
              </a:tblPr>
              <a:tblGrid>
                <a:gridCol w="5360172">
                  <a:extLst>
                    <a:ext uri="{9D8B030D-6E8A-4147-A177-3AD203B41FA5}">
                      <a16:colId xmlns:a16="http://schemas.microsoft.com/office/drawing/2014/main" val="1839411319"/>
                    </a:ext>
                  </a:extLst>
                </a:gridCol>
                <a:gridCol w="6375351">
                  <a:extLst>
                    <a:ext uri="{9D8B030D-6E8A-4147-A177-3AD203B41FA5}">
                      <a16:colId xmlns:a16="http://schemas.microsoft.com/office/drawing/2014/main" val="3069609065"/>
                    </a:ext>
                  </a:extLst>
                </a:gridCol>
              </a:tblGrid>
              <a:tr h="427608">
                <a:tc>
                  <a:txBody>
                    <a:bodyPr/>
                    <a:lstStyle/>
                    <a:p>
                      <a:pPr algn="ctr">
                        <a:lnSpc>
                          <a:spcPct val="107000"/>
                        </a:lnSpc>
                        <a:spcAft>
                          <a:spcPts val="0"/>
                        </a:spcAft>
                      </a:pPr>
                      <a:r>
                        <a:rPr lang="fr-FR" sz="2000" dirty="0">
                          <a:effectLst/>
                        </a:rPr>
                        <a:t>Compétences du LSL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nchor="ctr"/>
                </a:tc>
                <a:tc>
                  <a:txBody>
                    <a:bodyPr/>
                    <a:lstStyle/>
                    <a:p>
                      <a:pPr algn="ctr">
                        <a:lnSpc>
                          <a:spcPct val="107000"/>
                        </a:lnSpc>
                        <a:spcAft>
                          <a:spcPts val="0"/>
                        </a:spcAft>
                      </a:pPr>
                      <a:r>
                        <a:rPr lang="fr-FR" sz="2000" dirty="0">
                          <a:effectLst/>
                        </a:rPr>
                        <a:t>Compétences mobilisées dans les sujets de la BNS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nchor="ctr"/>
                </a:tc>
                <a:extLst>
                  <a:ext uri="{0D108BD9-81ED-4DB2-BD59-A6C34878D82A}">
                    <a16:rowId xmlns:a16="http://schemas.microsoft.com/office/drawing/2014/main" val="2474770230"/>
                  </a:ext>
                </a:extLst>
              </a:tr>
              <a:tr h="1439614">
                <a:tc>
                  <a:txBody>
                    <a:bodyPr/>
                    <a:lstStyle/>
                    <a:p>
                      <a:pPr algn="ctr">
                        <a:lnSpc>
                          <a:spcPct val="107000"/>
                        </a:lnSpc>
                        <a:spcAft>
                          <a:spcPts val="0"/>
                        </a:spcAft>
                      </a:pPr>
                      <a:r>
                        <a:rPr lang="fr-FR" sz="2000" b="0" dirty="0">
                          <a:effectLst/>
                        </a:rPr>
                        <a:t>Mener un raisonnement argumenté scientifiquement à partir de l’analyse objective d’une expérience</a:t>
                      </a:r>
                      <a:endParaRPr lang="fr-F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nchor="ctr"/>
                </a:tc>
                <a:tc>
                  <a:txBody>
                    <a:bodyPr/>
                    <a:lstStyle/>
                    <a:p>
                      <a:pPr algn="l">
                        <a:lnSpc>
                          <a:spcPct val="107000"/>
                        </a:lnSpc>
                        <a:spcAft>
                          <a:spcPts val="0"/>
                        </a:spcAft>
                      </a:pPr>
                      <a:r>
                        <a:rPr lang="fr-FR" sz="2000" dirty="0">
                          <a:effectLst/>
                        </a:rPr>
                        <a:t>C1 : Analyser un document scientifique ou technologique</a:t>
                      </a:r>
                    </a:p>
                    <a:p>
                      <a:pPr algn="l">
                        <a:lnSpc>
                          <a:spcPct val="107000"/>
                        </a:lnSpc>
                        <a:spcAft>
                          <a:spcPts val="0"/>
                        </a:spcAft>
                      </a:pPr>
                      <a:r>
                        <a:rPr lang="fr-FR" sz="2000" dirty="0">
                          <a:effectLst/>
                        </a:rPr>
                        <a:t>C2 : Interpréter des données de biochimie ou de biologie</a:t>
                      </a:r>
                    </a:p>
                    <a:p>
                      <a:pPr algn="l">
                        <a:lnSpc>
                          <a:spcPct val="107000"/>
                        </a:lnSpc>
                        <a:spcAft>
                          <a:spcPts val="0"/>
                        </a:spcAft>
                      </a:pPr>
                      <a:r>
                        <a:rPr lang="fr-FR" sz="2000" dirty="0">
                          <a:effectLst/>
                        </a:rPr>
                        <a:t>C3 : Argumenter un choix - Faire preuve d'esprit critique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nchor="ctr"/>
                </a:tc>
                <a:extLst>
                  <a:ext uri="{0D108BD9-81ED-4DB2-BD59-A6C34878D82A}">
                    <a16:rowId xmlns:a16="http://schemas.microsoft.com/office/drawing/2014/main" val="2741180404"/>
                  </a:ext>
                </a:extLst>
              </a:tr>
              <a:tr h="1428372">
                <a:tc>
                  <a:txBody>
                    <a:bodyPr/>
                    <a:lstStyle/>
                    <a:p>
                      <a:pPr algn="ctr">
                        <a:lnSpc>
                          <a:spcPct val="107000"/>
                        </a:lnSpc>
                        <a:spcAft>
                          <a:spcPts val="0"/>
                        </a:spcAft>
                      </a:pPr>
                      <a:r>
                        <a:rPr lang="fr-FR" sz="2000" b="0" dirty="0">
                          <a:effectLst/>
                        </a:rPr>
                        <a:t>Expliquer le fonctionnement de l’organisme humain aux échelles moléculaire, cellulaire et à l’échelle de l’organisme en lien avec des questions de santé collective</a:t>
                      </a:r>
                      <a:endParaRPr lang="fr-F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nchor="ctr"/>
                </a:tc>
                <a:tc>
                  <a:txBody>
                    <a:bodyPr/>
                    <a:lstStyle/>
                    <a:p>
                      <a:pPr algn="l">
                        <a:lnSpc>
                          <a:spcPct val="107000"/>
                        </a:lnSpc>
                        <a:spcAft>
                          <a:spcPts val="0"/>
                        </a:spcAft>
                      </a:pPr>
                      <a:r>
                        <a:rPr lang="fr-FR" sz="2000" dirty="0">
                          <a:effectLst/>
                        </a:rPr>
                        <a:t>C4 : Développer un raisonnement scientifique construit et rigoureux</a:t>
                      </a:r>
                    </a:p>
                    <a:p>
                      <a:pPr algn="l">
                        <a:lnSpc>
                          <a:spcPct val="107000"/>
                        </a:lnSpc>
                        <a:spcAft>
                          <a:spcPts val="0"/>
                        </a:spcAft>
                      </a:pPr>
                      <a:r>
                        <a:rPr lang="fr-FR" sz="2000" dirty="0">
                          <a:effectLst/>
                        </a:rPr>
                        <a:t>C5 : Élaborer une synthèse sous forme de schéma ou d’un texte rédigé</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nchor="ctr"/>
                </a:tc>
                <a:extLst>
                  <a:ext uri="{0D108BD9-81ED-4DB2-BD59-A6C34878D82A}">
                    <a16:rowId xmlns:a16="http://schemas.microsoft.com/office/drawing/2014/main" val="232716139"/>
                  </a:ext>
                </a:extLst>
              </a:tr>
              <a:tr h="1272249">
                <a:tc>
                  <a:txBody>
                    <a:bodyPr/>
                    <a:lstStyle/>
                    <a:p>
                      <a:pPr algn="ctr">
                        <a:lnSpc>
                          <a:spcPct val="107000"/>
                        </a:lnSpc>
                        <a:spcAft>
                          <a:spcPts val="0"/>
                        </a:spcAft>
                      </a:pPr>
                      <a:r>
                        <a:rPr lang="fr-FR" sz="2000" b="0" dirty="0">
                          <a:effectLst/>
                        </a:rPr>
                        <a:t>Communiquer à l’écrit en utilisant un vocabulaire scientifique adapté</a:t>
                      </a:r>
                    </a:p>
                    <a:p>
                      <a:pPr algn="ctr">
                        <a:lnSpc>
                          <a:spcPct val="107000"/>
                        </a:lnSpc>
                        <a:spcAft>
                          <a:spcPts val="0"/>
                        </a:spcAft>
                      </a:pPr>
                      <a:r>
                        <a:rPr lang="fr-FR" sz="1400" b="0" i="1" dirty="0">
                          <a:effectLst/>
                        </a:rPr>
                        <a:t>Cette compétence est </a:t>
                      </a:r>
                      <a:r>
                        <a:rPr lang="fr-FR" sz="1400" b="0" i="1" u="sng" dirty="0">
                          <a:effectLst/>
                        </a:rPr>
                        <a:t>travaillée</a:t>
                      </a:r>
                      <a:r>
                        <a:rPr lang="fr-FR" sz="1400" b="0" i="1" dirty="0">
                          <a:effectLst/>
                        </a:rPr>
                        <a:t> conjointement aux 2 premières.</a:t>
                      </a:r>
                      <a:endParaRPr lang="fr-FR"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2000" dirty="0">
                          <a:effectLst/>
                        </a:rPr>
                        <a:t>C5 : Élaborer une synthèse sous forme de schéma ou d’un texte rédigé</a:t>
                      </a:r>
                    </a:p>
                    <a:p>
                      <a:pPr algn="l">
                        <a:lnSpc>
                          <a:spcPct val="107000"/>
                        </a:lnSpc>
                        <a:spcAft>
                          <a:spcPts val="0"/>
                        </a:spcAft>
                      </a:pPr>
                      <a:r>
                        <a:rPr lang="fr-FR" sz="2000" dirty="0">
                          <a:effectLst/>
                        </a:rPr>
                        <a:t>C6 : Communiquer à l’aide d’une syntaxe claire et d'un vocabulaire scientifique adapté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nchor="ctr"/>
                </a:tc>
                <a:extLst>
                  <a:ext uri="{0D108BD9-81ED-4DB2-BD59-A6C34878D82A}">
                    <a16:rowId xmlns:a16="http://schemas.microsoft.com/office/drawing/2014/main" val="2721036973"/>
                  </a:ext>
                </a:extLst>
              </a:tr>
              <a:tr h="1734448">
                <a:tc>
                  <a:txBody>
                    <a:bodyPr/>
                    <a:lstStyle/>
                    <a:p>
                      <a:pPr algn="ctr">
                        <a:lnSpc>
                          <a:spcPct val="107000"/>
                        </a:lnSpc>
                        <a:spcAft>
                          <a:spcPts val="0"/>
                        </a:spcAft>
                      </a:pPr>
                      <a:r>
                        <a:rPr lang="fr-FR" sz="2000" b="0" dirty="0">
                          <a:effectLst/>
                        </a:rPr>
                        <a:t>Présenter à l’oral un raisonnement scientifique structuré et logique</a:t>
                      </a:r>
                      <a:endParaRPr lang="fr-F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2000" dirty="0">
                          <a:effectLst/>
                        </a:rPr>
                        <a:t>C4: Développer un raisonnement scientifique construit et rigoureux</a:t>
                      </a:r>
                    </a:p>
                    <a:p>
                      <a:pPr algn="l">
                        <a:lnSpc>
                          <a:spcPct val="107000"/>
                        </a:lnSpc>
                        <a:spcAft>
                          <a:spcPts val="0"/>
                        </a:spcAft>
                      </a:pPr>
                      <a:r>
                        <a:rPr lang="fr-FR" sz="2000" dirty="0">
                          <a:effectLst/>
                        </a:rPr>
                        <a:t>C5 : Élaborer une synthèse sous forme de schéma</a:t>
                      </a:r>
                    </a:p>
                    <a:p>
                      <a:pPr marL="0" marR="0" lvl="0" indent="0" algn="l" defTabSz="914400" rtl="0" eaLnBrk="1" fontAlgn="auto" latinLnBrk="0" hangingPunct="1">
                        <a:lnSpc>
                          <a:spcPct val="107000"/>
                        </a:lnSpc>
                        <a:spcBef>
                          <a:spcPts val="0"/>
                        </a:spcBef>
                        <a:spcAft>
                          <a:spcPts val="0"/>
                        </a:spcAft>
                        <a:buClrTx/>
                        <a:buSzTx/>
                        <a:buFontTx/>
                        <a:buNone/>
                        <a:tabLst/>
                        <a:defRPr/>
                      </a:pPr>
                      <a:r>
                        <a:rPr lang="fr-FR" sz="2000" dirty="0">
                          <a:effectLst/>
                        </a:rPr>
                        <a:t>C6 : Communiquer à l’aide d’une syntaxe claire et d'un vocabulaire scientifique adapté </a:t>
                      </a:r>
                    </a:p>
                    <a:p>
                      <a:pPr algn="l">
                        <a:lnSpc>
                          <a:spcPct val="107000"/>
                        </a:lnSpc>
                        <a:spcAft>
                          <a:spcPts val="0"/>
                        </a:spcAft>
                      </a:pPr>
                      <a:endParaRPr lang="fr-FR"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nchor="ctr"/>
                </a:tc>
                <a:extLst>
                  <a:ext uri="{0D108BD9-81ED-4DB2-BD59-A6C34878D82A}">
                    <a16:rowId xmlns:a16="http://schemas.microsoft.com/office/drawing/2014/main" val="3643367653"/>
                  </a:ext>
                </a:extLst>
              </a:tr>
            </a:tbl>
          </a:graphicData>
        </a:graphic>
      </p:graphicFrame>
      <p:sp>
        <p:nvSpPr>
          <p:cNvPr id="4" name="Espace réservé de la date 3"/>
          <p:cNvSpPr>
            <a:spLocks noGrp="1"/>
          </p:cNvSpPr>
          <p:nvPr>
            <p:ph type="dt" sz="half" idx="10"/>
          </p:nvPr>
        </p:nvSpPr>
        <p:spPr>
          <a:xfrm>
            <a:off x="10149221" y="6956009"/>
            <a:ext cx="2743200" cy="365125"/>
          </a:xfrm>
        </p:spPr>
        <p:txBody>
          <a:bodyPr/>
          <a:lstStyle/>
          <a:p>
            <a:r>
              <a:rPr lang="fr-FR" dirty="0"/>
              <a:t>13/09/2021</a:t>
            </a:r>
          </a:p>
        </p:txBody>
      </p:sp>
      <p:sp>
        <p:nvSpPr>
          <p:cNvPr id="5" name="Espace réservé du pied de page 4"/>
          <p:cNvSpPr>
            <a:spLocks noGrp="1"/>
          </p:cNvSpPr>
          <p:nvPr>
            <p:ph type="ftr" sz="quarter" idx="11"/>
          </p:nvPr>
        </p:nvSpPr>
        <p:spPr>
          <a:xfrm>
            <a:off x="19844" y="6484854"/>
            <a:ext cx="6672887" cy="365125"/>
          </a:xfrm>
        </p:spPr>
        <p:txBody>
          <a:bodyPr/>
          <a:lstStyle/>
          <a:p>
            <a:r>
              <a:rPr lang="fr-FR" dirty="0"/>
              <a:t>Evaluation en cycle terminal - Document de travail</a:t>
            </a:r>
          </a:p>
        </p:txBody>
      </p:sp>
      <p:sp>
        <p:nvSpPr>
          <p:cNvPr id="6" name="Espace réservé du numéro de diapositive 5"/>
          <p:cNvSpPr>
            <a:spLocks noGrp="1"/>
          </p:cNvSpPr>
          <p:nvPr>
            <p:ph type="sldNum" sz="quarter" idx="12"/>
          </p:nvPr>
        </p:nvSpPr>
        <p:spPr>
          <a:xfrm>
            <a:off x="11278226" y="6302291"/>
            <a:ext cx="764215" cy="365125"/>
          </a:xfrm>
        </p:spPr>
        <p:txBody>
          <a:bodyPr/>
          <a:lstStyle/>
          <a:p>
            <a:fld id="{12D01D7C-8526-4076-9C10-6F6F28923E6B}" type="slidenum">
              <a:rPr lang="fr-FR" smtClean="0"/>
              <a:t>23</a:t>
            </a:fld>
            <a:endParaRPr lang="fr-FR"/>
          </a:p>
        </p:txBody>
      </p:sp>
    </p:spTree>
    <p:extLst>
      <p:ext uri="{BB962C8B-B14F-4D97-AF65-F5344CB8AC3E}">
        <p14:creationId xmlns:p14="http://schemas.microsoft.com/office/powerpoint/2010/main" val="2034145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7" name="Espace réservé du contenu 6"/>
          <p:cNvGraphicFramePr>
            <a:graphicFrameLocks noGrp="1"/>
          </p:cNvGraphicFramePr>
          <p:nvPr>
            <p:ph idx="1"/>
            <p:extLst/>
          </p:nvPr>
        </p:nvGraphicFramePr>
        <p:xfrm>
          <a:off x="79514" y="89942"/>
          <a:ext cx="12032972" cy="6490740"/>
        </p:xfrm>
        <a:graphic>
          <a:graphicData uri="http://schemas.openxmlformats.org/drawingml/2006/table">
            <a:tbl>
              <a:tblPr firstRow="1" firstCol="1" bandRow="1">
                <a:tableStyleId>{5C22544A-7EE6-4342-B048-85BDC9FD1C3A}</a:tableStyleId>
              </a:tblPr>
              <a:tblGrid>
                <a:gridCol w="3165865">
                  <a:extLst>
                    <a:ext uri="{9D8B030D-6E8A-4147-A177-3AD203B41FA5}">
                      <a16:colId xmlns:a16="http://schemas.microsoft.com/office/drawing/2014/main" val="1839411319"/>
                    </a:ext>
                  </a:extLst>
                </a:gridCol>
                <a:gridCol w="4984221">
                  <a:extLst>
                    <a:ext uri="{9D8B030D-6E8A-4147-A177-3AD203B41FA5}">
                      <a16:colId xmlns:a16="http://schemas.microsoft.com/office/drawing/2014/main" val="3069609065"/>
                    </a:ext>
                  </a:extLst>
                </a:gridCol>
                <a:gridCol w="3882886">
                  <a:extLst>
                    <a:ext uri="{9D8B030D-6E8A-4147-A177-3AD203B41FA5}">
                      <a16:colId xmlns:a16="http://schemas.microsoft.com/office/drawing/2014/main" val="532368622"/>
                    </a:ext>
                  </a:extLst>
                </a:gridCol>
              </a:tblGrid>
              <a:tr h="718203">
                <a:tc>
                  <a:txBody>
                    <a:bodyPr/>
                    <a:lstStyle/>
                    <a:p>
                      <a:pPr algn="ctr">
                        <a:lnSpc>
                          <a:spcPct val="107000"/>
                        </a:lnSpc>
                        <a:spcAft>
                          <a:spcPts val="0"/>
                        </a:spcAft>
                      </a:pPr>
                      <a:r>
                        <a:rPr lang="fr-FR" sz="2000" dirty="0">
                          <a:effectLst/>
                        </a:rPr>
                        <a:t>Compétences du LSL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tc>
                <a:tc>
                  <a:txBody>
                    <a:bodyPr/>
                    <a:lstStyle/>
                    <a:p>
                      <a:pPr algn="ctr">
                        <a:lnSpc>
                          <a:spcPct val="107000"/>
                        </a:lnSpc>
                        <a:spcAft>
                          <a:spcPts val="0"/>
                        </a:spcAft>
                      </a:pPr>
                      <a:r>
                        <a:rPr lang="fr-FR" sz="2000" dirty="0">
                          <a:effectLst/>
                        </a:rPr>
                        <a:t>Compétences mobilisées </a:t>
                      </a:r>
                    </a:p>
                    <a:p>
                      <a:pPr algn="ctr">
                        <a:lnSpc>
                          <a:spcPct val="107000"/>
                        </a:lnSpc>
                        <a:spcAft>
                          <a:spcPts val="0"/>
                        </a:spcAft>
                      </a:pPr>
                      <a:r>
                        <a:rPr lang="fr-FR" sz="2000" dirty="0">
                          <a:effectLst/>
                        </a:rPr>
                        <a:t>dans les sujets de la BNS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nchor="ctr"/>
                </a:tc>
                <a:tc>
                  <a:txBody>
                    <a:bodyPr/>
                    <a:lstStyle/>
                    <a:p>
                      <a:pPr algn="ctr">
                        <a:lnSpc>
                          <a:spcPct val="107000"/>
                        </a:lnSpc>
                        <a:spcAft>
                          <a:spcPts val="0"/>
                        </a:spcAft>
                      </a:pPr>
                      <a:r>
                        <a:rPr lang="fr-FR" sz="2000">
                          <a:effectLst/>
                        </a:rPr>
                        <a:t>Objectifs de formation du programme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tc>
                <a:extLst>
                  <a:ext uri="{0D108BD9-81ED-4DB2-BD59-A6C34878D82A}">
                    <a16:rowId xmlns:a16="http://schemas.microsoft.com/office/drawing/2014/main" val="2474770230"/>
                  </a:ext>
                </a:extLst>
              </a:tr>
              <a:tr h="1826683">
                <a:tc>
                  <a:txBody>
                    <a:bodyPr/>
                    <a:lstStyle/>
                    <a:p>
                      <a:pPr algn="ctr">
                        <a:lnSpc>
                          <a:spcPct val="107000"/>
                        </a:lnSpc>
                        <a:spcAft>
                          <a:spcPts val="0"/>
                        </a:spcAft>
                      </a:pPr>
                      <a:r>
                        <a:rPr lang="fr-FR" sz="1600" b="0" dirty="0">
                          <a:effectLst/>
                        </a:rPr>
                        <a:t>Mener un raisonnement argumenté scientifiquement à partir de l’analyse objective d’une expérience</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tc>
                <a:tc>
                  <a:txBody>
                    <a:bodyPr/>
                    <a:lstStyle/>
                    <a:p>
                      <a:pPr algn="l">
                        <a:lnSpc>
                          <a:spcPct val="107000"/>
                        </a:lnSpc>
                        <a:spcAft>
                          <a:spcPts val="0"/>
                        </a:spcAft>
                      </a:pPr>
                      <a:r>
                        <a:rPr lang="fr-FR" sz="1600" baseline="0" dirty="0">
                          <a:effectLst/>
                        </a:rPr>
                        <a:t>C1 : Analyser un document scientifique ou technologique</a:t>
                      </a:r>
                    </a:p>
                    <a:p>
                      <a:pPr algn="l">
                        <a:lnSpc>
                          <a:spcPct val="107000"/>
                        </a:lnSpc>
                        <a:spcAft>
                          <a:spcPts val="0"/>
                        </a:spcAft>
                      </a:pPr>
                      <a:r>
                        <a:rPr lang="fr-FR" sz="1600" baseline="0" dirty="0">
                          <a:effectLst/>
                        </a:rPr>
                        <a:t>C2 : Interpréter des données de biochimie ou de biologie</a:t>
                      </a:r>
                    </a:p>
                    <a:p>
                      <a:pPr algn="l">
                        <a:lnSpc>
                          <a:spcPct val="107000"/>
                        </a:lnSpc>
                        <a:spcAft>
                          <a:spcPts val="0"/>
                        </a:spcAft>
                      </a:pPr>
                      <a:r>
                        <a:rPr lang="fr-FR" sz="1600" baseline="0" dirty="0">
                          <a:effectLst/>
                        </a:rPr>
                        <a:t>C3 : Argumenter un choix - Faire preuve d'esprit critique </a:t>
                      </a:r>
                      <a:endParaRPr lang="fr-FR" sz="16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nchor="ctr"/>
                </a:tc>
                <a:tc>
                  <a:txBody>
                    <a:bodyPr/>
                    <a:lstStyle/>
                    <a:p>
                      <a:pPr algn="l">
                        <a:lnSpc>
                          <a:spcPct val="107000"/>
                        </a:lnSpc>
                        <a:spcAft>
                          <a:spcPts val="0"/>
                        </a:spcAft>
                      </a:pPr>
                      <a:r>
                        <a:rPr lang="fr-FR" sz="1800" b="0" dirty="0">
                          <a:effectLst/>
                        </a:rPr>
                        <a:t>- construire des raisonnements scientifiques rigoureux et formuler une argumentation rigoureuse et structurée ;</a:t>
                      </a:r>
                    </a:p>
                    <a:p>
                      <a:pPr algn="l">
                        <a:lnSpc>
                          <a:spcPct val="107000"/>
                        </a:lnSpc>
                        <a:spcAft>
                          <a:spcPts val="0"/>
                        </a:spcAft>
                      </a:pPr>
                      <a:r>
                        <a:rPr lang="fr-FR" sz="1800" b="0" dirty="0">
                          <a:effectLst/>
                        </a:rPr>
                        <a:t>- interpréter avec rigueur des résultats expérimentaux obtenus en laboratoire ;</a:t>
                      </a:r>
                    </a:p>
                  </a:txBody>
                  <a:tcPr marL="46209" marR="46209" marT="0" marB="0"/>
                </a:tc>
                <a:extLst>
                  <a:ext uri="{0D108BD9-81ED-4DB2-BD59-A6C34878D82A}">
                    <a16:rowId xmlns:a16="http://schemas.microsoft.com/office/drawing/2014/main" val="2741180404"/>
                  </a:ext>
                </a:extLst>
              </a:tr>
              <a:tr h="1443392">
                <a:tc>
                  <a:txBody>
                    <a:bodyPr/>
                    <a:lstStyle/>
                    <a:p>
                      <a:pPr algn="ctr">
                        <a:lnSpc>
                          <a:spcPct val="107000"/>
                        </a:lnSpc>
                        <a:spcAft>
                          <a:spcPts val="0"/>
                        </a:spcAft>
                      </a:pPr>
                      <a:r>
                        <a:rPr lang="fr-FR" sz="1600" b="0">
                          <a:effectLst/>
                        </a:rPr>
                        <a:t>Expliquer le fonctionnement de l’organisme humain aux échelles moléculaire, cellulaire et à l’échelle de l’organisme en lien avec des questions de santé collective</a:t>
                      </a:r>
                      <a:endParaRPr lang="fr-FR" sz="1600" b="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tc>
                <a:tc>
                  <a:txBody>
                    <a:bodyPr/>
                    <a:lstStyle/>
                    <a:p>
                      <a:pPr algn="l">
                        <a:lnSpc>
                          <a:spcPct val="107000"/>
                        </a:lnSpc>
                        <a:spcAft>
                          <a:spcPts val="0"/>
                        </a:spcAft>
                      </a:pPr>
                      <a:r>
                        <a:rPr lang="fr-FR" sz="1600" baseline="0" dirty="0">
                          <a:effectLst/>
                        </a:rPr>
                        <a:t>C4 : Développer un raisonnement scientifique construit et rigoureux</a:t>
                      </a:r>
                    </a:p>
                    <a:p>
                      <a:pPr algn="l">
                        <a:lnSpc>
                          <a:spcPct val="107000"/>
                        </a:lnSpc>
                        <a:spcAft>
                          <a:spcPts val="0"/>
                        </a:spcAft>
                      </a:pPr>
                      <a:r>
                        <a:rPr lang="fr-FR" sz="1600" baseline="0" dirty="0">
                          <a:effectLst/>
                        </a:rPr>
                        <a:t>C5 : Élaborer une synthèse sous forme de schéma ou d’un texte rédigé</a:t>
                      </a:r>
                      <a:endParaRPr lang="fr-FR" sz="16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nchor="ctr"/>
                </a:tc>
                <a:tc rowSpan="3">
                  <a:txBody>
                    <a:bodyPr/>
                    <a:lstStyle/>
                    <a:p>
                      <a:pPr algn="l">
                        <a:lnSpc>
                          <a:spcPct val="107000"/>
                        </a:lnSpc>
                        <a:spcAft>
                          <a:spcPts val="0"/>
                        </a:spcAft>
                      </a:pPr>
                      <a:r>
                        <a:rPr lang="fr-FR" sz="1800" b="0" dirty="0">
                          <a:effectLst/>
                        </a:rPr>
                        <a:t>- s’approprier des concepts-clés qui régissent les mécanismes biologiques à l’échelle de la cellule et de l’organisme ;</a:t>
                      </a:r>
                    </a:p>
                    <a:p>
                      <a:pPr algn="l">
                        <a:lnSpc>
                          <a:spcPct val="107000"/>
                        </a:lnSpc>
                        <a:spcAft>
                          <a:spcPts val="0"/>
                        </a:spcAft>
                      </a:pPr>
                      <a:r>
                        <a:rPr lang="fr-FR" sz="1800" b="0" dirty="0">
                          <a:effectLst/>
                        </a:rPr>
                        <a:t>- mobiliser ses connaissances sur la structure et les propriétés des principales molécules du vivant ;</a:t>
                      </a:r>
                    </a:p>
                    <a:p>
                      <a:pPr algn="l">
                        <a:lnSpc>
                          <a:spcPct val="107000"/>
                        </a:lnSpc>
                        <a:spcAft>
                          <a:spcPts val="0"/>
                        </a:spcAft>
                      </a:pPr>
                      <a:r>
                        <a:rPr lang="fr-FR" sz="1800" b="0" dirty="0">
                          <a:effectLst/>
                        </a:rPr>
                        <a:t>- maîtriser des organisations anatomiques, notamment à l’aide du dessin ;</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800" b="0" dirty="0">
                          <a:effectLst/>
                        </a:rPr>
                        <a:t> </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600" b="0" dirty="0">
                          <a:effectLst/>
                        </a:rPr>
                        <a:t> </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nchor="ctr"/>
                </a:tc>
                <a:extLst>
                  <a:ext uri="{0D108BD9-81ED-4DB2-BD59-A6C34878D82A}">
                    <a16:rowId xmlns:a16="http://schemas.microsoft.com/office/drawing/2014/main" val="232716139"/>
                  </a:ext>
                </a:extLst>
              </a:tr>
              <a:tr h="1149181">
                <a:tc>
                  <a:txBody>
                    <a:bodyPr/>
                    <a:lstStyle/>
                    <a:p>
                      <a:pPr algn="ctr">
                        <a:lnSpc>
                          <a:spcPct val="107000"/>
                        </a:lnSpc>
                        <a:spcAft>
                          <a:spcPts val="0"/>
                        </a:spcAft>
                      </a:pPr>
                      <a:r>
                        <a:rPr lang="fr-FR" sz="1600" b="0" dirty="0">
                          <a:effectLst/>
                        </a:rPr>
                        <a:t>Communiquer à l’écrit en utilisant un vocabulaire scientifique adapté</a:t>
                      </a:r>
                    </a:p>
                  </a:txBody>
                  <a:tcPr marL="46209" marR="4620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600" baseline="0" dirty="0">
                          <a:effectLst/>
                        </a:rPr>
                        <a:t>C5 : Élaborer une synthèse sous forme de schéma ou d’un texte rédigé</a:t>
                      </a:r>
                    </a:p>
                    <a:p>
                      <a:pPr algn="l">
                        <a:lnSpc>
                          <a:spcPct val="107000"/>
                        </a:lnSpc>
                        <a:spcAft>
                          <a:spcPts val="0"/>
                        </a:spcAft>
                      </a:pPr>
                      <a:r>
                        <a:rPr lang="fr-FR" sz="1600" baseline="0" dirty="0">
                          <a:effectLst/>
                        </a:rPr>
                        <a:t>C6 : Communiquer à l’aide d’une syntaxe claire et d'un vocabulaire scientifique adapté </a:t>
                      </a:r>
                      <a:endParaRPr lang="fr-FR" sz="16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nchor="ctr"/>
                </a:tc>
                <a:tc vMerge="1">
                  <a:txBody>
                    <a:bodyPr/>
                    <a:lstStyle/>
                    <a:p>
                      <a:pPr algn="l">
                        <a:lnSpc>
                          <a:spcPct val="107000"/>
                        </a:lnSpc>
                        <a:spcAft>
                          <a:spcPts val="0"/>
                        </a:spcAft>
                      </a:pP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tc>
                <a:extLst>
                  <a:ext uri="{0D108BD9-81ED-4DB2-BD59-A6C34878D82A}">
                    <a16:rowId xmlns:a16="http://schemas.microsoft.com/office/drawing/2014/main" val="2721036973"/>
                  </a:ext>
                </a:extLst>
              </a:tr>
              <a:tr h="1353281">
                <a:tc>
                  <a:txBody>
                    <a:bodyPr/>
                    <a:lstStyle/>
                    <a:p>
                      <a:pPr algn="ctr">
                        <a:lnSpc>
                          <a:spcPct val="107000"/>
                        </a:lnSpc>
                        <a:spcAft>
                          <a:spcPts val="0"/>
                        </a:spcAft>
                      </a:pPr>
                      <a:r>
                        <a:rPr lang="fr-FR" sz="1600" b="0" dirty="0">
                          <a:effectLst/>
                        </a:rPr>
                        <a:t>Présenter à l’oral un raisonnement scientifique structuré et logique</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600" baseline="0" dirty="0">
                          <a:effectLst/>
                        </a:rPr>
                        <a:t>C4: Développer un raisonnement scientifique construit et rigoureux</a:t>
                      </a:r>
                    </a:p>
                    <a:p>
                      <a:pPr algn="l">
                        <a:lnSpc>
                          <a:spcPct val="107000"/>
                        </a:lnSpc>
                        <a:spcAft>
                          <a:spcPts val="0"/>
                        </a:spcAft>
                      </a:pPr>
                      <a:r>
                        <a:rPr lang="fr-FR" sz="1600" baseline="0" dirty="0">
                          <a:effectLst/>
                        </a:rPr>
                        <a:t>C5 : Élaborer une synthèse sous forme de schéma</a:t>
                      </a:r>
                    </a:p>
                    <a:p>
                      <a:pPr marL="0" marR="0" lvl="0" indent="0" algn="l" defTabSz="914400" rtl="0" eaLnBrk="1" fontAlgn="auto" latinLnBrk="0" hangingPunct="1">
                        <a:lnSpc>
                          <a:spcPct val="107000"/>
                        </a:lnSpc>
                        <a:spcBef>
                          <a:spcPts val="0"/>
                        </a:spcBef>
                        <a:spcAft>
                          <a:spcPts val="0"/>
                        </a:spcAft>
                        <a:buClrTx/>
                        <a:buSzTx/>
                        <a:buFontTx/>
                        <a:buNone/>
                        <a:tabLst/>
                        <a:defRPr/>
                      </a:pPr>
                      <a:r>
                        <a:rPr lang="fr-FR" sz="1600" baseline="0" dirty="0">
                          <a:effectLst/>
                        </a:rPr>
                        <a:t>C6 : Communiquer à l’aide d’une syntaxe claire et d'un vocabulaire scientifique adapté </a:t>
                      </a:r>
                    </a:p>
                  </a:txBody>
                  <a:tcPr marL="46209" marR="46209" marT="0" marB="0" anchor="ctr"/>
                </a:tc>
                <a:tc vMerge="1">
                  <a:txBody>
                    <a:bodyPr/>
                    <a:lstStyle/>
                    <a:p>
                      <a:pPr algn="l">
                        <a:lnSpc>
                          <a:spcPct val="107000"/>
                        </a:lnSpc>
                        <a:spcAft>
                          <a:spcPts val="0"/>
                        </a:spcAft>
                      </a:pP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209" marR="46209" marT="0" marB="0"/>
                </a:tc>
                <a:extLst>
                  <a:ext uri="{0D108BD9-81ED-4DB2-BD59-A6C34878D82A}">
                    <a16:rowId xmlns:a16="http://schemas.microsoft.com/office/drawing/2014/main" val="3643367653"/>
                  </a:ext>
                </a:extLst>
              </a:tr>
            </a:tbl>
          </a:graphicData>
        </a:graphic>
      </p:graphicFrame>
      <p:sp>
        <p:nvSpPr>
          <p:cNvPr id="4" name="Espace réservé de la date 3"/>
          <p:cNvSpPr>
            <a:spLocks noGrp="1"/>
          </p:cNvSpPr>
          <p:nvPr>
            <p:ph type="dt" sz="half" idx="10"/>
          </p:nvPr>
        </p:nvSpPr>
        <p:spPr>
          <a:xfrm>
            <a:off x="8152918" y="6527702"/>
            <a:ext cx="2743200" cy="365125"/>
          </a:xfrm>
        </p:spPr>
        <p:txBody>
          <a:bodyPr/>
          <a:lstStyle/>
          <a:p>
            <a:r>
              <a:rPr lang="fr-FR" dirty="0"/>
              <a:t>13/09/2021</a:t>
            </a:r>
          </a:p>
        </p:txBody>
      </p:sp>
      <p:sp>
        <p:nvSpPr>
          <p:cNvPr id="5" name="Espace réservé du pied de page 4"/>
          <p:cNvSpPr>
            <a:spLocks noGrp="1"/>
          </p:cNvSpPr>
          <p:nvPr>
            <p:ph type="ftr" sz="quarter" idx="11"/>
          </p:nvPr>
        </p:nvSpPr>
        <p:spPr>
          <a:xfrm>
            <a:off x="79514" y="6527703"/>
            <a:ext cx="6672887" cy="365125"/>
          </a:xfrm>
        </p:spPr>
        <p:txBody>
          <a:bodyPr/>
          <a:lstStyle/>
          <a:p>
            <a:r>
              <a:rPr lang="fr-FR" dirty="0"/>
              <a:t>Evaluation en cycle terminal - Document de travail</a:t>
            </a:r>
          </a:p>
        </p:txBody>
      </p:sp>
      <p:sp>
        <p:nvSpPr>
          <p:cNvPr id="6" name="Espace réservé du numéro de diapositive 5"/>
          <p:cNvSpPr>
            <a:spLocks noGrp="1"/>
          </p:cNvSpPr>
          <p:nvPr>
            <p:ph type="sldNum" sz="quarter" idx="12"/>
          </p:nvPr>
        </p:nvSpPr>
        <p:spPr>
          <a:xfrm>
            <a:off x="11122194" y="6648801"/>
            <a:ext cx="764215" cy="185530"/>
          </a:xfrm>
        </p:spPr>
        <p:txBody>
          <a:bodyPr/>
          <a:lstStyle/>
          <a:p>
            <a:fld id="{12D01D7C-8526-4076-9C10-6F6F28923E6B}" type="slidenum">
              <a:rPr lang="fr-FR" smtClean="0"/>
              <a:t>24</a:t>
            </a:fld>
            <a:endParaRPr lang="fr-FR" dirty="0"/>
          </a:p>
        </p:txBody>
      </p:sp>
    </p:spTree>
    <p:extLst>
      <p:ext uri="{BB962C8B-B14F-4D97-AF65-F5344CB8AC3E}">
        <p14:creationId xmlns:p14="http://schemas.microsoft.com/office/powerpoint/2010/main" val="2088644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913618"/>
          </a:xfrm>
        </p:spPr>
        <p:txBody>
          <a:bodyPr>
            <a:normAutofit/>
          </a:bodyPr>
          <a:lstStyle/>
          <a:p>
            <a:r>
              <a:rPr lang="fr-FR" sz="4000" b="1" dirty="0">
                <a:solidFill>
                  <a:schemeClr val="accent5">
                    <a:lumMod val="75000"/>
                  </a:schemeClr>
                </a:solidFill>
              </a:rPr>
              <a:t>Les principes et idées à retenir pour l’évaluation en contrôle continu en biochimie-biologie</a:t>
            </a:r>
            <a:endParaRPr lang="fr-FR" sz="4000" dirty="0">
              <a:solidFill>
                <a:schemeClr val="accent5">
                  <a:lumMod val="75000"/>
                </a:schemeClr>
              </a:solidFill>
            </a:endParaRPr>
          </a:p>
        </p:txBody>
      </p:sp>
      <p:sp>
        <p:nvSpPr>
          <p:cNvPr id="3" name="Espace réservé du contenu 2"/>
          <p:cNvSpPr>
            <a:spLocks noGrp="1"/>
          </p:cNvSpPr>
          <p:nvPr>
            <p:ph idx="1"/>
          </p:nvPr>
        </p:nvSpPr>
        <p:spPr>
          <a:xfrm>
            <a:off x="838200" y="2138316"/>
            <a:ext cx="11049000" cy="4218033"/>
          </a:xfrm>
        </p:spPr>
        <p:txBody>
          <a:bodyPr>
            <a:normAutofit lnSpcReduction="10000"/>
          </a:bodyPr>
          <a:lstStyle/>
          <a:p>
            <a:r>
              <a:rPr lang="fr-FR" dirty="0"/>
              <a:t>Anticipation / explicitation / transparence / équité / exigence.</a:t>
            </a:r>
          </a:p>
          <a:p>
            <a:r>
              <a:rPr lang="fr-FR" dirty="0"/>
              <a:t>Rendre </a:t>
            </a:r>
            <a:r>
              <a:rPr lang="fr-FR" b="1" dirty="0"/>
              <a:t>explicite </a:t>
            </a:r>
            <a:r>
              <a:rPr lang="fr-FR" dirty="0"/>
              <a:t>les objectifs de formation et les appréciations des bulletins et du LSL</a:t>
            </a:r>
          </a:p>
          <a:p>
            <a:r>
              <a:rPr lang="fr-FR" dirty="0"/>
              <a:t>Prendre en compte </a:t>
            </a:r>
            <a:r>
              <a:rPr lang="fr-FR" b="1" dirty="0"/>
              <a:t>la progressivité </a:t>
            </a:r>
            <a:r>
              <a:rPr lang="fr-FR" dirty="0"/>
              <a:t>des apprentissages dans le processus d’évaluation</a:t>
            </a:r>
          </a:p>
          <a:p>
            <a:pPr lvl="0"/>
            <a:r>
              <a:rPr lang="fr-FR" b="1" dirty="0"/>
              <a:t>Varier</a:t>
            </a:r>
            <a:r>
              <a:rPr lang="fr-FR" dirty="0"/>
              <a:t> la nature des situations d’évaluation et les supports : </a:t>
            </a:r>
            <a:br>
              <a:rPr lang="fr-FR" dirty="0"/>
            </a:br>
            <a:r>
              <a:rPr lang="fr-FR" i="1" dirty="0"/>
              <a:t>Travail écrit individuel en classe, présentation orale (C6), productions collectives (C5), activité technologiques</a:t>
            </a:r>
            <a:r>
              <a:rPr lang="fr-FR" i="1" strike="sngStrike" dirty="0"/>
              <a:t>,</a:t>
            </a:r>
            <a:r>
              <a:rPr lang="fr-FR" i="1" dirty="0"/>
              <a:t> </a:t>
            </a:r>
          </a:p>
          <a:p>
            <a:pPr marL="0" indent="0">
              <a:buNone/>
            </a:pPr>
            <a:r>
              <a:rPr lang="fr-FR" i="1" dirty="0"/>
              <a:t>Extraits choisis et/ou adaptés des sujets de la BNS ou sujets originaux produits par l’enseignant sur une maquette comparable</a:t>
            </a:r>
          </a:p>
          <a:p>
            <a:endParaRPr lang="fr-FR" dirty="0"/>
          </a:p>
        </p:txBody>
      </p:sp>
      <p:sp>
        <p:nvSpPr>
          <p:cNvPr id="6" name="Espace réservé du numéro de diapositive 5"/>
          <p:cNvSpPr>
            <a:spLocks noGrp="1"/>
          </p:cNvSpPr>
          <p:nvPr>
            <p:ph type="sldNum" sz="quarter" idx="12"/>
          </p:nvPr>
        </p:nvSpPr>
        <p:spPr/>
        <p:txBody>
          <a:bodyPr/>
          <a:lstStyle/>
          <a:p>
            <a:fld id="{12D01D7C-8526-4076-9C10-6F6F28923E6B}" type="slidenum">
              <a:rPr lang="fr-FR" smtClean="0"/>
              <a:t>25</a:t>
            </a:fld>
            <a:endParaRPr lang="fr-FR"/>
          </a:p>
        </p:txBody>
      </p:sp>
    </p:spTree>
    <p:extLst>
      <p:ext uri="{BB962C8B-B14F-4D97-AF65-F5344CB8AC3E}">
        <p14:creationId xmlns:p14="http://schemas.microsoft.com/office/powerpoint/2010/main" val="1040854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292225"/>
          </a:xfrm>
        </p:spPr>
        <p:txBody>
          <a:bodyPr>
            <a:normAutofit fontScale="90000"/>
          </a:bodyPr>
          <a:lstStyle/>
          <a:p>
            <a:r>
              <a:rPr lang="fr-FR" b="1" dirty="0">
                <a:solidFill>
                  <a:schemeClr val="accent5">
                    <a:lumMod val="75000"/>
                  </a:schemeClr>
                </a:solidFill>
              </a:rPr>
              <a:t>Les principes et idées à retenir pour l’évaluation en contrôle continu en biochimie-biologie</a:t>
            </a:r>
            <a:endParaRPr lang="fr-FR" dirty="0"/>
          </a:p>
        </p:txBody>
      </p:sp>
      <p:sp>
        <p:nvSpPr>
          <p:cNvPr id="3" name="Espace réservé du contenu 2"/>
          <p:cNvSpPr>
            <a:spLocks noGrp="1"/>
          </p:cNvSpPr>
          <p:nvPr>
            <p:ph idx="1"/>
          </p:nvPr>
        </p:nvSpPr>
        <p:spPr>
          <a:xfrm>
            <a:off x="838200" y="2133438"/>
            <a:ext cx="10515600" cy="4222912"/>
          </a:xfrm>
        </p:spPr>
        <p:txBody>
          <a:bodyPr>
            <a:normAutofit lnSpcReduction="10000"/>
          </a:bodyPr>
          <a:lstStyle/>
          <a:p>
            <a:r>
              <a:rPr lang="fr-FR" sz="3200" dirty="0"/>
              <a:t>Faire précéder les évaluations sommatives par des évaluations formatives</a:t>
            </a:r>
          </a:p>
          <a:p>
            <a:r>
              <a:rPr lang="fr-FR" sz="3200" dirty="0"/>
              <a:t>Être vigilant sur le temps d’évaluation et la fréquence des notes</a:t>
            </a:r>
          </a:p>
          <a:p>
            <a:r>
              <a:rPr lang="fr-FR" sz="3200" dirty="0"/>
              <a:t>Eviter le stress évaluatif et proposer une épreuve dite « de la  2</a:t>
            </a:r>
            <a:r>
              <a:rPr lang="fr-FR" sz="3200" baseline="30000" dirty="0"/>
              <a:t>ème</a:t>
            </a:r>
            <a:r>
              <a:rPr lang="fr-FR" sz="3200" dirty="0"/>
              <a:t> chance » </a:t>
            </a:r>
          </a:p>
          <a:p>
            <a:pPr algn="just"/>
            <a:r>
              <a:rPr lang="fr-FR" sz="3200" dirty="0"/>
              <a:t>Proportions des différents types d’évaluation dans la moyenne trimestrielle :</a:t>
            </a:r>
          </a:p>
          <a:p>
            <a:pPr lvl="1" algn="just"/>
            <a:r>
              <a:rPr lang="fr-FR" sz="2000" dirty="0"/>
              <a:t>Évaluations écrites sommatives conçues selon le modèle de l’épreuve  terminale (au moins 2)</a:t>
            </a:r>
          </a:p>
          <a:p>
            <a:pPr lvl="1" algn="just"/>
            <a:r>
              <a:rPr lang="fr-FR" sz="2000" dirty="0"/>
              <a:t>Autres évaluations, orales, AT, …. (20 à 40 %)</a:t>
            </a:r>
          </a:p>
        </p:txBody>
      </p:sp>
      <p:sp>
        <p:nvSpPr>
          <p:cNvPr id="4" name="Espace réservé de la date 3"/>
          <p:cNvSpPr>
            <a:spLocks noGrp="1"/>
          </p:cNvSpPr>
          <p:nvPr>
            <p:ph type="dt" sz="half" idx="10"/>
          </p:nvPr>
        </p:nvSpPr>
        <p:spPr/>
        <p:txBody>
          <a:bodyPr/>
          <a:lstStyle/>
          <a:p>
            <a:r>
              <a:rPr lang="fr-FR" dirty="0"/>
              <a:t>13/0/2021</a:t>
            </a:r>
          </a:p>
        </p:txBody>
      </p:sp>
      <p:sp>
        <p:nvSpPr>
          <p:cNvPr id="6" name="Espace réservé du numéro de diapositive 5"/>
          <p:cNvSpPr>
            <a:spLocks noGrp="1"/>
          </p:cNvSpPr>
          <p:nvPr>
            <p:ph type="sldNum" sz="quarter" idx="12"/>
          </p:nvPr>
        </p:nvSpPr>
        <p:spPr/>
        <p:txBody>
          <a:bodyPr/>
          <a:lstStyle/>
          <a:p>
            <a:fld id="{12D01D7C-8526-4076-9C10-6F6F28923E6B}" type="slidenum">
              <a:rPr lang="fr-FR" smtClean="0"/>
              <a:t>26</a:t>
            </a:fld>
            <a:endParaRPr lang="fr-FR"/>
          </a:p>
        </p:txBody>
      </p:sp>
    </p:spTree>
    <p:extLst>
      <p:ext uri="{BB962C8B-B14F-4D97-AF65-F5344CB8AC3E}">
        <p14:creationId xmlns:p14="http://schemas.microsoft.com/office/powerpoint/2010/main" val="3222874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81037"/>
            <a:ext cx="10515600" cy="747713"/>
          </a:xfrm>
        </p:spPr>
        <p:txBody>
          <a:bodyPr/>
          <a:lstStyle/>
          <a:p>
            <a:r>
              <a:rPr lang="fr-FR" b="1" dirty="0">
                <a:solidFill>
                  <a:schemeClr val="accent5">
                    <a:lumMod val="75000"/>
                  </a:schemeClr>
                </a:solidFill>
                <a:highlight>
                  <a:srgbClr val="FFFF00"/>
                </a:highlight>
              </a:rPr>
              <a:t>Biotechnologies 	1</a:t>
            </a:r>
            <a:r>
              <a:rPr lang="fr-FR" b="1" baseline="30000" dirty="0">
                <a:solidFill>
                  <a:schemeClr val="accent5">
                    <a:lumMod val="75000"/>
                  </a:schemeClr>
                </a:solidFill>
                <a:highlight>
                  <a:srgbClr val="FFFF00"/>
                </a:highlight>
              </a:rPr>
              <a:t>ère</a:t>
            </a:r>
            <a:r>
              <a:rPr lang="fr-FR" b="1" dirty="0">
                <a:solidFill>
                  <a:schemeClr val="accent5">
                    <a:lumMod val="75000"/>
                  </a:schemeClr>
                </a:solidFill>
                <a:highlight>
                  <a:srgbClr val="FFFF00"/>
                </a:highlight>
              </a:rPr>
              <a:t>  STL biotechnologies </a:t>
            </a:r>
          </a:p>
        </p:txBody>
      </p:sp>
      <p:sp>
        <p:nvSpPr>
          <p:cNvPr id="3" name="Espace réservé du contenu 2"/>
          <p:cNvSpPr>
            <a:spLocks noGrp="1"/>
          </p:cNvSpPr>
          <p:nvPr>
            <p:ph idx="1"/>
          </p:nvPr>
        </p:nvSpPr>
        <p:spPr/>
        <p:txBody>
          <a:bodyPr/>
          <a:lstStyle/>
          <a:p>
            <a:r>
              <a:rPr lang="fr-FR" dirty="0"/>
              <a:t>Importance des AT expérimentales :</a:t>
            </a:r>
          </a:p>
          <a:p>
            <a:pPr lvl="1"/>
            <a:r>
              <a:rPr lang="fr-FR" dirty="0"/>
              <a:t>Construction de concepts</a:t>
            </a:r>
          </a:p>
          <a:p>
            <a:pPr lvl="1"/>
            <a:r>
              <a:rPr lang="fr-FR" dirty="0"/>
              <a:t>Développement de compétences disciplinaires et transversales</a:t>
            </a:r>
          </a:p>
          <a:p>
            <a:r>
              <a:rPr lang="fr-FR" dirty="0"/>
              <a:t>Evaluations écrites, orales, expérimentales au laboratoire</a:t>
            </a:r>
          </a:p>
          <a:p>
            <a:r>
              <a:rPr lang="fr-FR" dirty="0"/>
              <a:t>Rédaction de courtes synthèses</a:t>
            </a:r>
          </a:p>
          <a:p>
            <a:r>
              <a:rPr lang="fr-FR" dirty="0"/>
              <a:t>Evaluations sommatives sur des productions variées</a:t>
            </a:r>
          </a:p>
          <a:p>
            <a:r>
              <a:rPr lang="fr-FR" dirty="0"/>
              <a:t> Rapprochement des compétences évaluées dans les épreuves, celles du LSL et les objectifs du programme. </a:t>
            </a:r>
          </a:p>
          <a:p>
            <a:r>
              <a:rPr lang="fr-FR" dirty="0"/>
              <a:t>Points de vigilance : part relative des AT = 9/16e  et de l’écrit 7/16e</a:t>
            </a:r>
          </a:p>
        </p:txBody>
      </p:sp>
    </p:spTree>
    <p:extLst>
      <p:ext uri="{BB962C8B-B14F-4D97-AF65-F5344CB8AC3E}">
        <p14:creationId xmlns:p14="http://schemas.microsoft.com/office/powerpoint/2010/main" val="363951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45FE267-DDBF-45A7-8CA1-6CE78CDD6C09}"/>
              </a:ext>
            </a:extLst>
          </p:cNvPr>
          <p:cNvSpPr>
            <a:spLocks noGrp="1"/>
          </p:cNvSpPr>
          <p:nvPr>
            <p:ph type="title"/>
          </p:nvPr>
        </p:nvSpPr>
        <p:spPr>
          <a:xfrm>
            <a:off x="867228" y="655411"/>
            <a:ext cx="11324772" cy="1325563"/>
          </a:xfrm>
        </p:spPr>
        <p:txBody>
          <a:bodyPr>
            <a:normAutofit fontScale="90000"/>
          </a:bodyPr>
          <a:lstStyle/>
          <a:p>
            <a:r>
              <a:rPr lang="fr-FR" b="1" dirty="0">
                <a:solidFill>
                  <a:schemeClr val="accent5">
                    <a:lumMod val="75000"/>
                  </a:schemeClr>
                </a:solidFill>
              </a:rPr>
              <a:t>Articulation entre : </a:t>
            </a:r>
            <a:br>
              <a:rPr lang="fr-FR" b="1" dirty="0">
                <a:solidFill>
                  <a:schemeClr val="accent5">
                    <a:lumMod val="75000"/>
                  </a:schemeClr>
                </a:solidFill>
              </a:rPr>
            </a:br>
            <a:r>
              <a:rPr lang="fr-FR" sz="2700" b="1" dirty="0">
                <a:solidFill>
                  <a:schemeClr val="accent5">
                    <a:lumMod val="75000"/>
                  </a:schemeClr>
                </a:solidFill>
              </a:rPr>
              <a:t>- les compétences du LSL </a:t>
            </a:r>
            <a:br>
              <a:rPr lang="fr-FR" sz="2700" b="1" dirty="0">
                <a:solidFill>
                  <a:schemeClr val="accent5">
                    <a:lumMod val="75000"/>
                  </a:schemeClr>
                </a:solidFill>
              </a:rPr>
            </a:br>
            <a:r>
              <a:rPr lang="fr-FR" sz="2700" b="1" dirty="0">
                <a:solidFill>
                  <a:schemeClr val="accent5">
                    <a:lumMod val="75000"/>
                  </a:schemeClr>
                </a:solidFill>
              </a:rPr>
              <a:t>- les évaluations sommatives conçues selon le modèle des épreuves ponctuelles terminales</a:t>
            </a:r>
          </a:p>
        </p:txBody>
      </p:sp>
      <p:pic>
        <p:nvPicPr>
          <p:cNvPr id="2" name="Image 1">
            <a:extLst>
              <a:ext uri="{FF2B5EF4-FFF2-40B4-BE49-F238E27FC236}">
                <a16:creationId xmlns:a16="http://schemas.microsoft.com/office/drawing/2014/main" id="{82D48A0B-2E3F-40C8-A394-E7DF0BE8D4D2}"/>
              </a:ext>
            </a:extLst>
          </p:cNvPr>
          <p:cNvPicPr>
            <a:picLocks noChangeAspect="1"/>
          </p:cNvPicPr>
          <p:nvPr/>
        </p:nvPicPr>
        <p:blipFill>
          <a:blip r:embed="rId3"/>
          <a:stretch>
            <a:fillRect/>
          </a:stretch>
        </p:blipFill>
        <p:spPr>
          <a:xfrm>
            <a:off x="1502624" y="2068002"/>
            <a:ext cx="8194269" cy="4269003"/>
          </a:xfrm>
          <a:prstGeom prst="rect">
            <a:avLst/>
          </a:prstGeom>
        </p:spPr>
      </p:pic>
    </p:spTree>
    <p:extLst>
      <p:ext uri="{BB962C8B-B14F-4D97-AF65-F5344CB8AC3E}">
        <p14:creationId xmlns:p14="http://schemas.microsoft.com/office/powerpoint/2010/main" val="3345191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81037"/>
            <a:ext cx="10763250" cy="823913"/>
          </a:xfrm>
        </p:spPr>
        <p:txBody>
          <a:bodyPr>
            <a:normAutofit fontScale="90000"/>
          </a:bodyPr>
          <a:lstStyle/>
          <a:p>
            <a:r>
              <a:rPr lang="fr-FR" b="1" dirty="0">
                <a:solidFill>
                  <a:schemeClr val="accent5">
                    <a:lumMod val="75000"/>
                  </a:schemeClr>
                </a:solidFill>
                <a:highlight>
                  <a:srgbClr val="FFFF00"/>
                </a:highlight>
              </a:rPr>
              <a:t>Biochimie biologie biotechnologies en Tale STL	</a:t>
            </a:r>
          </a:p>
        </p:txBody>
      </p:sp>
      <p:sp>
        <p:nvSpPr>
          <p:cNvPr id="3" name="Espace réservé du contenu 2"/>
          <p:cNvSpPr>
            <a:spLocks noGrp="1"/>
          </p:cNvSpPr>
          <p:nvPr>
            <p:ph idx="1"/>
          </p:nvPr>
        </p:nvSpPr>
        <p:spPr>
          <a:xfrm>
            <a:off x="838200" y="1825625"/>
            <a:ext cx="10515600" cy="4895850"/>
          </a:xfrm>
        </p:spPr>
        <p:txBody>
          <a:bodyPr>
            <a:normAutofit fontScale="92500" lnSpcReduction="20000"/>
          </a:bodyPr>
          <a:lstStyle/>
          <a:p>
            <a:pPr>
              <a:buFontTx/>
              <a:buChar char="-"/>
            </a:pPr>
            <a:r>
              <a:rPr lang="fr-FR" dirty="0"/>
              <a:t>Des </a:t>
            </a:r>
            <a:r>
              <a:rPr lang="fr-FR" b="1" dirty="0"/>
              <a:t>activités technologiques expérimentales </a:t>
            </a:r>
            <a:r>
              <a:rPr lang="fr-FR" dirty="0"/>
              <a:t>permettant de développer des compétences disciplinaires scientifiques et technologiques ainsi que des compétences transversales</a:t>
            </a:r>
          </a:p>
          <a:p>
            <a:pPr>
              <a:buFontTx/>
              <a:buChar char="-"/>
            </a:pPr>
            <a:r>
              <a:rPr lang="fr-FR" dirty="0"/>
              <a:t>Un </a:t>
            </a:r>
            <a:r>
              <a:rPr lang="fr-FR" b="1" dirty="0"/>
              <a:t>projet technologique</a:t>
            </a:r>
            <a:r>
              <a:rPr lang="fr-FR" dirty="0"/>
              <a:t>, support du </a:t>
            </a:r>
            <a:r>
              <a:rPr lang="fr-FR" b="1" dirty="0"/>
              <a:t>Grand Oral </a:t>
            </a:r>
          </a:p>
          <a:p>
            <a:pPr>
              <a:buFontTx/>
              <a:buChar char="-"/>
            </a:pPr>
            <a:r>
              <a:rPr lang="fr-FR" dirty="0"/>
              <a:t>Une </a:t>
            </a:r>
            <a:r>
              <a:rPr lang="fr-FR" b="1" dirty="0"/>
              <a:t>question de synthèse </a:t>
            </a:r>
            <a:r>
              <a:rPr lang="fr-FR" dirty="0"/>
              <a:t>mobilisant des capacités d’argumentation à l’écrit et à l’oral </a:t>
            </a:r>
          </a:p>
          <a:p>
            <a:pPr>
              <a:buFontTx/>
              <a:buChar char="-"/>
            </a:pPr>
            <a:r>
              <a:rPr lang="fr-FR" dirty="0"/>
              <a:t>Une </a:t>
            </a:r>
            <a:r>
              <a:rPr lang="fr-FR" b="1" dirty="0"/>
              <a:t>moyenne</a:t>
            </a:r>
            <a:r>
              <a:rPr lang="fr-FR" dirty="0"/>
              <a:t> établie à partir d’un nombre significatif d’évaluations,  en s’inspirant de la même démarche de rapprochement des compétences évaluées dans les épreuves, celles du LSL et les objectifs du programme. </a:t>
            </a:r>
          </a:p>
          <a:p>
            <a:pPr marL="0" indent="0">
              <a:buNone/>
            </a:pPr>
            <a:r>
              <a:rPr lang="fr-FR" b="1" dirty="0"/>
              <a:t>POINTS DE VIGILANCE </a:t>
            </a:r>
          </a:p>
          <a:p>
            <a:pPr>
              <a:buFontTx/>
              <a:buChar char="-"/>
            </a:pPr>
            <a:r>
              <a:rPr lang="fr-FR" dirty="0"/>
              <a:t>Sur la part relative des AT = 9/16e  et de l’écrit 7/16</a:t>
            </a:r>
            <a:r>
              <a:rPr lang="fr-FR" baseline="30000" dirty="0"/>
              <a:t>e</a:t>
            </a:r>
            <a:endParaRPr lang="fr-FR" dirty="0"/>
          </a:p>
          <a:p>
            <a:pPr>
              <a:buFontTx/>
              <a:buChar char="-"/>
            </a:pPr>
            <a:r>
              <a:rPr lang="fr-FR" dirty="0"/>
              <a:t>Sur la place des compétences liées au projet et au grand oral </a:t>
            </a:r>
          </a:p>
          <a:p>
            <a:pPr>
              <a:buFontTx/>
              <a:buChar char="-"/>
            </a:pPr>
            <a:r>
              <a:rPr lang="fr-FR" dirty="0"/>
              <a:t>Une part prépondérante de l’évaluation sommative sur un nombre d’heures d’évaluation en lien avec le nombre d’heures hebdomadaires. </a:t>
            </a:r>
          </a:p>
          <a:p>
            <a:endParaRPr lang="fr-FR" dirty="0"/>
          </a:p>
        </p:txBody>
      </p:sp>
      <p:sp>
        <p:nvSpPr>
          <p:cNvPr id="6" name="Espace réservé du numéro de diapositive 5"/>
          <p:cNvSpPr>
            <a:spLocks noGrp="1"/>
          </p:cNvSpPr>
          <p:nvPr>
            <p:ph type="sldNum" sz="quarter" idx="12"/>
          </p:nvPr>
        </p:nvSpPr>
        <p:spPr/>
        <p:txBody>
          <a:bodyPr/>
          <a:lstStyle/>
          <a:p>
            <a:fld id="{12D01D7C-8526-4076-9C10-6F6F28923E6B}" type="slidenum">
              <a:rPr lang="fr-FR" smtClean="0"/>
              <a:t>29</a:t>
            </a:fld>
            <a:endParaRPr lang="fr-FR"/>
          </a:p>
        </p:txBody>
      </p:sp>
    </p:spTree>
    <p:extLst>
      <p:ext uri="{BB962C8B-B14F-4D97-AF65-F5344CB8AC3E}">
        <p14:creationId xmlns:p14="http://schemas.microsoft.com/office/powerpoint/2010/main" val="4155320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chemeClr val="accent5"/>
                </a:solidFill>
              </a:rPr>
              <a:t>Cadre réglementaire : une nouvelle répartition des coefficients à compter de la session 2023</a:t>
            </a:r>
          </a:p>
        </p:txBody>
      </p:sp>
      <p:graphicFrame>
        <p:nvGraphicFramePr>
          <p:cNvPr id="4" name="Espace réservé du contenu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Graphique 9"/>
          <p:cNvGraphicFramePr>
            <a:graphicFrameLocks/>
          </p:cNvGraphicFramePr>
          <p:nvPr>
            <p:extLst>
              <p:ext uri="{D42A27DB-BD31-4B8C-83A1-F6EECF244321}">
                <p14:modId xmlns:p14="http://schemas.microsoft.com/office/powerpoint/2010/main" val="672612831"/>
              </p:ext>
            </p:extLst>
          </p:nvPr>
        </p:nvGraphicFramePr>
        <p:xfrm>
          <a:off x="2040050" y="2033815"/>
          <a:ext cx="8489837" cy="4278085"/>
        </p:xfrm>
        <a:graphic>
          <a:graphicData uri="http://schemas.openxmlformats.org/drawingml/2006/chart">
            <c:chart xmlns:c="http://schemas.openxmlformats.org/drawingml/2006/chart" xmlns:r="http://schemas.openxmlformats.org/officeDocument/2006/relationships" r:id="rId8"/>
          </a:graphicData>
        </a:graphic>
      </p:graphicFrame>
      <p:sp>
        <p:nvSpPr>
          <p:cNvPr id="12" name="Espace réservé du numéro de diapositive 11"/>
          <p:cNvSpPr>
            <a:spLocks noGrp="1"/>
          </p:cNvSpPr>
          <p:nvPr>
            <p:ph type="sldNum" sz="quarter" idx="12"/>
          </p:nvPr>
        </p:nvSpPr>
        <p:spPr/>
        <p:txBody>
          <a:bodyPr/>
          <a:lstStyle/>
          <a:p>
            <a:fld id="{83ACDA24-D607-46B0-8670-F6DF2DE8805D}" type="slidenum">
              <a:rPr lang="fr-FR" smtClean="0"/>
              <a:t>3</a:t>
            </a:fld>
            <a:endParaRPr lang="fr-FR"/>
          </a:p>
        </p:txBody>
      </p:sp>
    </p:spTree>
    <p:extLst>
      <p:ext uri="{BB962C8B-B14F-4D97-AF65-F5344CB8AC3E}">
        <p14:creationId xmlns:p14="http://schemas.microsoft.com/office/powerpoint/2010/main" val="957044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45FE267-DDBF-45A7-8CA1-6CE78CDD6C09}"/>
              </a:ext>
            </a:extLst>
          </p:cNvPr>
          <p:cNvSpPr>
            <a:spLocks noGrp="1"/>
          </p:cNvSpPr>
          <p:nvPr>
            <p:ph type="title"/>
          </p:nvPr>
        </p:nvSpPr>
        <p:spPr>
          <a:xfrm>
            <a:off x="531628" y="655411"/>
            <a:ext cx="3498112" cy="4979845"/>
          </a:xfrm>
        </p:spPr>
        <p:txBody>
          <a:bodyPr>
            <a:normAutofit/>
          </a:bodyPr>
          <a:lstStyle/>
          <a:p>
            <a:r>
              <a:rPr lang="fr-FR" b="1" dirty="0">
                <a:solidFill>
                  <a:schemeClr val="accent5">
                    <a:lumMod val="75000"/>
                  </a:schemeClr>
                </a:solidFill>
              </a:rPr>
              <a:t>Articulation entre : </a:t>
            </a:r>
            <a:br>
              <a:rPr lang="fr-FR" b="1" dirty="0">
                <a:solidFill>
                  <a:schemeClr val="accent5">
                    <a:lumMod val="75000"/>
                  </a:schemeClr>
                </a:solidFill>
              </a:rPr>
            </a:br>
            <a:r>
              <a:rPr lang="fr-FR" sz="2700" b="1" dirty="0">
                <a:solidFill>
                  <a:schemeClr val="accent5">
                    <a:lumMod val="75000"/>
                  </a:schemeClr>
                </a:solidFill>
              </a:rPr>
              <a:t>- </a:t>
            </a:r>
            <a:r>
              <a:rPr lang="fr-FR" sz="2400" b="1" dirty="0">
                <a:solidFill>
                  <a:schemeClr val="accent5">
                    <a:lumMod val="75000"/>
                  </a:schemeClr>
                </a:solidFill>
              </a:rPr>
              <a:t>les compétences du LSL </a:t>
            </a:r>
            <a:br>
              <a:rPr lang="fr-FR" sz="2400" b="1" dirty="0">
                <a:solidFill>
                  <a:schemeClr val="accent5">
                    <a:lumMod val="75000"/>
                  </a:schemeClr>
                </a:solidFill>
              </a:rPr>
            </a:br>
            <a:r>
              <a:rPr lang="fr-FR" sz="2400" b="1" dirty="0">
                <a:solidFill>
                  <a:schemeClr val="accent5">
                    <a:lumMod val="75000"/>
                  </a:schemeClr>
                </a:solidFill>
              </a:rPr>
              <a:t>- les évaluations sommatives conçues selon le modèle des épreuves ponctuelles terminales</a:t>
            </a:r>
          </a:p>
        </p:txBody>
      </p:sp>
      <p:pic>
        <p:nvPicPr>
          <p:cNvPr id="3" name="Image 2">
            <a:extLst>
              <a:ext uri="{FF2B5EF4-FFF2-40B4-BE49-F238E27FC236}">
                <a16:creationId xmlns:a16="http://schemas.microsoft.com/office/drawing/2014/main" id="{814CC958-69E4-4428-91C5-537A2B101CB7}"/>
              </a:ext>
            </a:extLst>
          </p:cNvPr>
          <p:cNvPicPr>
            <a:picLocks noChangeAspect="1"/>
          </p:cNvPicPr>
          <p:nvPr/>
        </p:nvPicPr>
        <p:blipFill>
          <a:blip r:embed="rId3"/>
          <a:stretch>
            <a:fillRect/>
          </a:stretch>
        </p:blipFill>
        <p:spPr>
          <a:xfrm>
            <a:off x="4167964" y="542261"/>
            <a:ext cx="7283136" cy="6320371"/>
          </a:xfrm>
          <a:prstGeom prst="rect">
            <a:avLst/>
          </a:prstGeom>
        </p:spPr>
      </p:pic>
    </p:spTree>
    <p:extLst>
      <p:ext uri="{BB962C8B-B14F-4D97-AF65-F5344CB8AC3E}">
        <p14:creationId xmlns:p14="http://schemas.microsoft.com/office/powerpoint/2010/main" val="3202886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D6279F-2B30-4A89-9877-4BD2940BA4A7}"/>
              </a:ext>
            </a:extLst>
          </p:cNvPr>
          <p:cNvSpPr>
            <a:spLocks noGrp="1"/>
          </p:cNvSpPr>
          <p:nvPr>
            <p:ph type="title"/>
          </p:nvPr>
        </p:nvSpPr>
        <p:spPr>
          <a:xfrm>
            <a:off x="838200" y="380205"/>
            <a:ext cx="10515600" cy="1325563"/>
          </a:xfrm>
        </p:spPr>
        <p:txBody>
          <a:bodyPr>
            <a:normAutofit fontScale="90000"/>
          </a:bodyPr>
          <a:lstStyle/>
          <a:p>
            <a:pPr algn="ctr"/>
            <a:r>
              <a:rPr lang="fr-FR" sz="6000" b="1" dirty="0">
                <a:solidFill>
                  <a:srgbClr val="0070C0"/>
                </a:solidFill>
              </a:rPr>
              <a:t>Évaluer en Biologie – biotechnologies  (séries ST2S et STL)</a:t>
            </a:r>
            <a:endParaRPr lang="fr-FR" dirty="0">
              <a:solidFill>
                <a:srgbClr val="0070C0"/>
              </a:solidFill>
            </a:endParaRPr>
          </a:p>
        </p:txBody>
      </p:sp>
      <p:sp>
        <p:nvSpPr>
          <p:cNvPr id="3" name="Espace réservé du contenu 2">
            <a:extLst>
              <a:ext uri="{FF2B5EF4-FFF2-40B4-BE49-F238E27FC236}">
                <a16:creationId xmlns:a16="http://schemas.microsoft.com/office/drawing/2014/main" id="{E78DDB89-E8C7-423B-9E5E-263408A79EF6}"/>
              </a:ext>
            </a:extLst>
          </p:cNvPr>
          <p:cNvSpPr>
            <a:spLocks noGrp="1"/>
          </p:cNvSpPr>
          <p:nvPr>
            <p:ph idx="1"/>
          </p:nvPr>
        </p:nvSpPr>
        <p:spPr>
          <a:xfrm>
            <a:off x="838200" y="2182813"/>
            <a:ext cx="10515600" cy="3632200"/>
          </a:xfrm>
        </p:spPr>
        <p:txBody>
          <a:bodyPr>
            <a:normAutofit lnSpcReduction="10000"/>
          </a:bodyPr>
          <a:lstStyle/>
          <a:p>
            <a:pPr marL="0" indent="0">
              <a:buNone/>
            </a:pPr>
            <a:r>
              <a:rPr lang="fr-FR" b="1" dirty="0"/>
              <a:t>Conclusion et perspectives </a:t>
            </a:r>
            <a:r>
              <a:rPr lang="fr-FR" dirty="0"/>
              <a:t>:</a:t>
            </a:r>
          </a:p>
          <a:p>
            <a:pPr>
              <a:buFontTx/>
              <a:buChar char="-"/>
            </a:pPr>
            <a:r>
              <a:rPr lang="fr-FR" dirty="0"/>
              <a:t>L’élaboration du projet d’évaluation s’intègre dans une réflexion plus globale sur l’évaluation qui se poursuivra sur le long cours.</a:t>
            </a:r>
          </a:p>
          <a:p>
            <a:pPr>
              <a:buFontTx/>
              <a:buChar char="-"/>
            </a:pPr>
            <a:r>
              <a:rPr lang="fr-FR" dirty="0"/>
              <a:t>L’évaluation est indissociable de la formation dispensée aux élèves</a:t>
            </a:r>
          </a:p>
          <a:p>
            <a:pPr>
              <a:buFontTx/>
              <a:buChar char="-"/>
            </a:pPr>
            <a:r>
              <a:rPr lang="fr-FR" dirty="0"/>
              <a:t>L’harmonisation des pratiques et des critères d’évaluation devraient garantir la transparence et l’équité de traitement des candidats.</a:t>
            </a:r>
          </a:p>
          <a:p>
            <a:pPr>
              <a:buFontTx/>
              <a:buChar char="-"/>
            </a:pPr>
            <a:r>
              <a:rPr lang="fr-FR" dirty="0"/>
              <a:t>L’évaluation par compétences est déjà bien ancrée dans nos disciplines, l’utilisation du livret scolaire gagne à être développée.</a:t>
            </a:r>
          </a:p>
        </p:txBody>
      </p:sp>
      <p:sp>
        <p:nvSpPr>
          <p:cNvPr id="4" name="Rectangle : coins arrondis 3">
            <a:extLst>
              <a:ext uri="{FF2B5EF4-FFF2-40B4-BE49-F238E27FC236}">
                <a16:creationId xmlns:a16="http://schemas.microsoft.com/office/drawing/2014/main" id="{A93EB653-731A-487F-8D11-72F60B261852}"/>
              </a:ext>
            </a:extLst>
          </p:cNvPr>
          <p:cNvSpPr/>
          <p:nvPr/>
        </p:nvSpPr>
        <p:spPr>
          <a:xfrm>
            <a:off x="2001328" y="6021238"/>
            <a:ext cx="9230264" cy="4565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fr-FR" sz="2000" i="1" dirty="0">
                <a:solidFill>
                  <a:srgbClr val="0070C0"/>
                </a:solidFill>
              </a:rPr>
              <a:t>I Faller, IA-IPR BGB,  septembre 2021 – académies de Strasbourg, Nancy-Metz et Reims</a:t>
            </a:r>
          </a:p>
        </p:txBody>
      </p:sp>
    </p:spTree>
    <p:extLst>
      <p:ext uri="{BB962C8B-B14F-4D97-AF65-F5344CB8AC3E}">
        <p14:creationId xmlns:p14="http://schemas.microsoft.com/office/powerpoint/2010/main" val="74975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6A54A1D-80CE-E641-B738-A680BD2C8441}"/>
              </a:ext>
            </a:extLst>
          </p:cNvPr>
          <p:cNvSpPr>
            <a:spLocks noGrp="1"/>
          </p:cNvSpPr>
          <p:nvPr>
            <p:ph type="body" sz="quarter" idx="14"/>
          </p:nvPr>
        </p:nvSpPr>
        <p:spPr/>
        <p:txBody>
          <a:bodyPr/>
          <a:lstStyle/>
          <a:p>
            <a:endParaRPr lang="fr-FR" dirty="0"/>
          </a:p>
        </p:txBody>
      </p:sp>
      <p:pic>
        <p:nvPicPr>
          <p:cNvPr id="5" name="Image 4">
            <a:extLst>
              <a:ext uri="{FF2B5EF4-FFF2-40B4-BE49-F238E27FC236}">
                <a16:creationId xmlns:a16="http://schemas.microsoft.com/office/drawing/2014/main" id="{042763DC-E230-8B4F-B262-A884B7B2B430}"/>
              </a:ext>
            </a:extLst>
          </p:cNvPr>
          <p:cNvPicPr>
            <a:picLocks noChangeAspect="1"/>
          </p:cNvPicPr>
          <p:nvPr/>
        </p:nvPicPr>
        <p:blipFill>
          <a:blip r:embed="rId3"/>
          <a:stretch>
            <a:fillRect/>
          </a:stretch>
        </p:blipFill>
        <p:spPr>
          <a:xfrm>
            <a:off x="1313509" y="627676"/>
            <a:ext cx="9345488" cy="6230325"/>
          </a:xfrm>
          <a:prstGeom prst="rect">
            <a:avLst/>
          </a:prstGeom>
        </p:spPr>
      </p:pic>
      <p:sp>
        <p:nvSpPr>
          <p:cNvPr id="2" name="ZoneTexte 1">
            <a:extLst>
              <a:ext uri="{FF2B5EF4-FFF2-40B4-BE49-F238E27FC236}">
                <a16:creationId xmlns:a16="http://schemas.microsoft.com/office/drawing/2014/main" id="{3DF2AF34-F601-D544-BD0C-42C4F126CC11}"/>
              </a:ext>
            </a:extLst>
          </p:cNvPr>
          <p:cNvSpPr txBox="1"/>
          <p:nvPr/>
        </p:nvSpPr>
        <p:spPr>
          <a:xfrm>
            <a:off x="2720927" y="258343"/>
            <a:ext cx="8122929" cy="369332"/>
          </a:xfrm>
          <a:prstGeom prst="rect">
            <a:avLst/>
          </a:prstGeom>
          <a:noFill/>
        </p:spPr>
        <p:txBody>
          <a:bodyPr wrap="none" rtlCol="0">
            <a:spAutoFit/>
          </a:bodyPr>
          <a:lstStyle/>
          <a:p>
            <a:r>
              <a:rPr lang="fr-FR" b="1" dirty="0">
                <a:solidFill>
                  <a:srgbClr val="0070C0"/>
                </a:solidFill>
              </a:rPr>
              <a:t>Tableau des coefficients à partir de l’année 2022 en 1</a:t>
            </a:r>
            <a:r>
              <a:rPr lang="fr-FR" b="1" baseline="30000" dirty="0">
                <a:solidFill>
                  <a:srgbClr val="0070C0"/>
                </a:solidFill>
              </a:rPr>
              <a:t>ère</a:t>
            </a:r>
            <a:r>
              <a:rPr lang="fr-FR" b="1" dirty="0">
                <a:solidFill>
                  <a:srgbClr val="0070C0"/>
                </a:solidFill>
              </a:rPr>
              <a:t> (à partir de la session 2023</a:t>
            </a:r>
            <a:r>
              <a:rPr lang="fr-FR" dirty="0"/>
              <a:t>)</a:t>
            </a:r>
          </a:p>
        </p:txBody>
      </p:sp>
    </p:spTree>
    <p:extLst>
      <p:ext uri="{BB962C8B-B14F-4D97-AF65-F5344CB8AC3E}">
        <p14:creationId xmlns:p14="http://schemas.microsoft.com/office/powerpoint/2010/main" val="290662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A97702EA-533A-AD4F-AAEC-74A3FCD1EB61}"/>
              </a:ext>
            </a:extLst>
          </p:cNvPr>
          <p:cNvSpPr>
            <a:spLocks noGrp="1"/>
          </p:cNvSpPr>
          <p:nvPr>
            <p:ph type="body" sz="quarter" idx="14"/>
          </p:nvPr>
        </p:nvSpPr>
        <p:spPr>
          <a:xfrm>
            <a:off x="1532999" y="620688"/>
            <a:ext cx="9125999" cy="6048672"/>
          </a:xfrm>
        </p:spPr>
        <p:txBody>
          <a:bodyPr/>
          <a:lstStyle/>
          <a:p>
            <a:r>
              <a:rPr lang="fr-FR" b="1" dirty="0">
                <a:solidFill>
                  <a:srgbClr val="0070C0"/>
                </a:solidFill>
              </a:rPr>
              <a:t>Tableau des coefficients pour l’année 2022 pour le calcul des 40% (année transitoire)</a:t>
            </a:r>
          </a:p>
          <a:p>
            <a:endParaRPr lang="fr-FR" dirty="0"/>
          </a:p>
          <a:p>
            <a:endParaRPr lang="fr-FR" dirty="0"/>
          </a:p>
        </p:txBody>
      </p:sp>
      <p:pic>
        <p:nvPicPr>
          <p:cNvPr id="6" name="Image 5">
            <a:extLst>
              <a:ext uri="{FF2B5EF4-FFF2-40B4-BE49-F238E27FC236}">
                <a16:creationId xmlns:a16="http://schemas.microsoft.com/office/drawing/2014/main" id="{13E37E72-590F-2B43-91CC-B712F18910D9}"/>
              </a:ext>
            </a:extLst>
          </p:cNvPr>
          <p:cNvPicPr>
            <a:picLocks noChangeAspect="1"/>
          </p:cNvPicPr>
          <p:nvPr/>
        </p:nvPicPr>
        <p:blipFill>
          <a:blip r:embed="rId3"/>
          <a:stretch>
            <a:fillRect/>
          </a:stretch>
        </p:blipFill>
        <p:spPr>
          <a:xfrm>
            <a:off x="1532998" y="978000"/>
            <a:ext cx="9125998" cy="5691360"/>
          </a:xfrm>
          <a:prstGeom prst="rect">
            <a:avLst/>
          </a:prstGeom>
        </p:spPr>
      </p:pic>
    </p:spTree>
    <p:extLst>
      <p:ext uri="{BB962C8B-B14F-4D97-AF65-F5344CB8AC3E}">
        <p14:creationId xmlns:p14="http://schemas.microsoft.com/office/powerpoint/2010/main" val="329138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5B32CF-1B24-498B-A859-F1A18950B91C}"/>
              </a:ext>
            </a:extLst>
          </p:cNvPr>
          <p:cNvSpPr>
            <a:spLocks noGrp="1"/>
          </p:cNvSpPr>
          <p:nvPr>
            <p:ph type="title"/>
          </p:nvPr>
        </p:nvSpPr>
        <p:spPr/>
        <p:txBody>
          <a:bodyPr/>
          <a:lstStyle/>
          <a:p>
            <a:r>
              <a:rPr lang="fr-FR" b="1" dirty="0">
                <a:solidFill>
                  <a:srgbClr val="0070C0"/>
                </a:solidFill>
              </a:rPr>
              <a:t>Le projet d'évaluation</a:t>
            </a:r>
          </a:p>
        </p:txBody>
      </p:sp>
      <p:sp>
        <p:nvSpPr>
          <p:cNvPr id="5" name="Espace réservé du texte 2">
            <a:extLst>
              <a:ext uri="{FF2B5EF4-FFF2-40B4-BE49-F238E27FC236}">
                <a16:creationId xmlns:a16="http://schemas.microsoft.com/office/drawing/2014/main" id="{B2BFCE98-D8F0-4CA3-A4B8-5EBAE4E310A3}"/>
              </a:ext>
            </a:extLst>
          </p:cNvPr>
          <p:cNvSpPr txBox="1">
            <a:spLocks/>
          </p:cNvSpPr>
          <p:nvPr/>
        </p:nvSpPr>
        <p:spPr bwMode="gray">
          <a:xfrm>
            <a:off x="838199" y="1690688"/>
            <a:ext cx="10334626" cy="4210051"/>
          </a:xfrm>
          <a:prstGeom prst="rect">
            <a:avLst/>
          </a:prstGeom>
        </p:spPr>
        <p:txBody>
          <a:bodyPr vert="horz" lIns="0" tIns="0" rIns="0" bIns="0" rtlCol="0" anchor="ctr"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00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18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1400" kern="1200" baseline="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spcBef>
                <a:spcPts val="0"/>
              </a:spcBef>
              <a:spcAft>
                <a:spcPts val="500"/>
              </a:spcAft>
              <a:buClrTx/>
              <a:buSzTx/>
              <a:buFont typeface="Arial" pitchFamily="34" charset="0"/>
              <a:buNone/>
              <a:tabLst/>
              <a:defRPr/>
            </a:pPr>
            <a:r>
              <a:rPr lang="fr-FR" dirty="0">
                <a:solidFill>
                  <a:srgbClr val="000000"/>
                </a:solidFill>
                <a:latin typeface="Marianne"/>
              </a:rPr>
              <a:t>Un</a:t>
            </a:r>
            <a:r>
              <a:rPr kumimoji="0" lang="fr-FR" sz="2000" b="0" i="0" u="none" strike="noStrike" kern="1200" cap="none" spc="0" normalizeH="0" baseline="0" noProof="0" dirty="0">
                <a:ln>
                  <a:noFill/>
                </a:ln>
                <a:solidFill>
                  <a:srgbClr val="000000"/>
                </a:solidFill>
                <a:effectLst/>
                <a:uLnTx/>
                <a:uFillTx/>
                <a:latin typeface="Marianne"/>
                <a:ea typeface="+mn-ea"/>
                <a:cs typeface="+mn-cs"/>
              </a:rPr>
              <a:t> cadre formalisé, partagé qui définit des </a:t>
            </a:r>
            <a:r>
              <a:rPr kumimoji="0" lang="fr-FR" sz="2000" b="1" i="0" u="none" strike="noStrike" kern="1200" cap="none" spc="0" normalizeH="0" baseline="0" noProof="0" dirty="0">
                <a:ln>
                  <a:noFill/>
                </a:ln>
                <a:solidFill>
                  <a:srgbClr val="000000"/>
                </a:solidFill>
                <a:effectLst/>
                <a:uLnTx/>
                <a:uFillTx/>
                <a:latin typeface="Marianne"/>
                <a:ea typeface="+mn-ea"/>
                <a:cs typeface="+mn-cs"/>
              </a:rPr>
              <a:t>principes communs de l’évaluation</a:t>
            </a:r>
            <a:r>
              <a:rPr kumimoji="0" lang="fr-FR" sz="2000" b="0" i="0" u="none" strike="noStrike" kern="1200" cap="none" spc="0" normalizeH="0" baseline="0" noProof="0" dirty="0">
                <a:ln>
                  <a:noFill/>
                </a:ln>
                <a:solidFill>
                  <a:srgbClr val="000000"/>
                </a:solidFill>
                <a:effectLst/>
                <a:uLnTx/>
                <a:uFillTx/>
                <a:latin typeface="Marianne"/>
                <a:ea typeface="+mn-ea"/>
                <a:cs typeface="+mn-cs"/>
              </a:rPr>
              <a:t> dans l’établissement garant de </a:t>
            </a:r>
            <a:r>
              <a:rPr kumimoji="0" lang="fr-FR" sz="2000" b="1" i="0" u="none" strike="noStrike" kern="1200" cap="none" spc="0" normalizeH="0" baseline="0" noProof="0" dirty="0">
                <a:ln>
                  <a:noFill/>
                </a:ln>
                <a:solidFill>
                  <a:srgbClr val="000000"/>
                </a:solidFill>
                <a:effectLst/>
                <a:uLnTx/>
                <a:uFillTx/>
                <a:latin typeface="Marianne"/>
                <a:ea typeface="+mn-ea"/>
                <a:cs typeface="+mn-cs"/>
              </a:rPr>
              <a:t>l'égalité de traitement entre les candidats</a:t>
            </a:r>
            <a:r>
              <a:rPr lang="fr-FR" dirty="0">
                <a:solidFill>
                  <a:srgbClr val="000000"/>
                </a:solidFill>
                <a:latin typeface="Marianne"/>
              </a:rPr>
              <a:t> pour les disciplines concernées par l’évaluation certificative pour le bac (40%).</a:t>
            </a:r>
          </a:p>
          <a:p>
            <a:pPr marL="0" marR="0" lvl="0" indent="0" algn="l" defTabSz="914378" rtl="0" eaLnBrk="1" fontAlgn="auto" latinLnBrk="0" hangingPunct="1">
              <a:spcBef>
                <a:spcPts val="0"/>
              </a:spcBef>
              <a:spcAft>
                <a:spcPts val="500"/>
              </a:spcAft>
              <a:buClrTx/>
              <a:buSzTx/>
              <a:buFont typeface="Arial" pitchFamily="34" charset="0"/>
              <a:buNone/>
              <a:tabLst/>
              <a:defRPr/>
            </a:pPr>
            <a:r>
              <a:rPr lang="fr-FR" dirty="0">
                <a:solidFill>
                  <a:srgbClr val="000000"/>
                </a:solidFill>
                <a:latin typeface="Marianne"/>
              </a:rPr>
              <a:t>Un</a:t>
            </a:r>
            <a:r>
              <a:rPr kumimoji="0" lang="fr-FR" sz="2000" b="0" i="0" u="none" strike="noStrike" kern="1200" cap="none" spc="0" normalizeH="0" baseline="0" noProof="0" dirty="0">
                <a:ln>
                  <a:noFill/>
                </a:ln>
                <a:solidFill>
                  <a:srgbClr val="000000"/>
                </a:solidFill>
                <a:effectLst/>
                <a:uLnTx/>
                <a:uFillTx/>
                <a:latin typeface="Marianne"/>
                <a:ea typeface="+mn-ea"/>
                <a:cs typeface="+mn-cs"/>
              </a:rPr>
              <a:t> </a:t>
            </a:r>
            <a:r>
              <a:rPr kumimoji="0" lang="fr-FR" sz="2000" b="1" i="0" u="none" strike="noStrike" kern="1200" cap="none" spc="0" normalizeH="0" baseline="0" noProof="0" dirty="0">
                <a:ln>
                  <a:noFill/>
                </a:ln>
                <a:solidFill>
                  <a:srgbClr val="000000"/>
                </a:solidFill>
                <a:effectLst/>
                <a:uLnTx/>
                <a:uFillTx/>
                <a:latin typeface="Marianne"/>
                <a:ea typeface="+mn-ea"/>
                <a:cs typeface="+mn-cs"/>
              </a:rPr>
              <a:t>document de référence </a:t>
            </a:r>
            <a:r>
              <a:rPr kumimoji="0" lang="fr-FR" sz="2000" b="0" i="0" u="none" strike="noStrike" kern="1200" cap="none" spc="0" normalizeH="0" baseline="0" noProof="0" dirty="0">
                <a:ln>
                  <a:noFill/>
                </a:ln>
                <a:solidFill>
                  <a:srgbClr val="000000"/>
                </a:solidFill>
                <a:effectLst/>
                <a:uLnTx/>
                <a:uFillTx/>
                <a:latin typeface="Marianne"/>
                <a:ea typeface="+mn-ea"/>
                <a:cs typeface="+mn-cs"/>
              </a:rPr>
              <a:t>pour les professeurs lors de leurs échanges avec les familles à construire avant les congés d’octobre, au sein de chaque établissement.</a:t>
            </a:r>
          </a:p>
          <a:p>
            <a:pPr marL="0" marR="0" lvl="0" indent="0" algn="l" defTabSz="914378" rtl="0" eaLnBrk="1" fontAlgn="auto" latinLnBrk="0" hangingPunct="1">
              <a:spcBef>
                <a:spcPts val="0"/>
              </a:spcBef>
              <a:spcAft>
                <a:spcPts val="500"/>
              </a:spcAft>
              <a:buClrTx/>
              <a:buSzTx/>
              <a:buFont typeface="Arial" pitchFamily="34" charset="0"/>
              <a:buNone/>
              <a:tabLst/>
              <a:defRPr/>
            </a:pPr>
            <a:endParaRPr kumimoji="0" lang="fr-FR" sz="2000" b="0" i="0" u="none" strike="noStrike" kern="1200" cap="none" spc="0" normalizeH="0" baseline="0" noProof="0" dirty="0">
              <a:ln>
                <a:noFill/>
              </a:ln>
              <a:solidFill>
                <a:srgbClr val="000000"/>
              </a:solidFill>
              <a:effectLst/>
              <a:uLnTx/>
              <a:uFillTx/>
              <a:latin typeface="Marianne"/>
              <a:ea typeface="+mn-ea"/>
              <a:cs typeface="+mn-cs"/>
            </a:endParaRPr>
          </a:p>
          <a:p>
            <a:pPr marL="0" marR="0" lvl="0" indent="0" algn="l" defTabSz="914378" rtl="0" eaLnBrk="1" fontAlgn="auto" latinLnBrk="0" hangingPunct="1">
              <a:spcBef>
                <a:spcPts val="0"/>
              </a:spcBef>
              <a:spcAft>
                <a:spcPts val="500"/>
              </a:spcAft>
              <a:buClrTx/>
              <a:buSzTx/>
              <a:buFont typeface="Arial" pitchFamily="34" charset="0"/>
              <a:buNone/>
              <a:tabLst/>
              <a:defRPr/>
            </a:pPr>
            <a:r>
              <a:rPr kumimoji="0" lang="fr-FR" sz="2000" b="0" i="0" u="none" strike="noStrike" kern="1200" cap="none" spc="0" normalizeH="0" baseline="0" noProof="0" dirty="0">
                <a:ln>
                  <a:noFill/>
                </a:ln>
                <a:solidFill>
                  <a:srgbClr val="000000"/>
                </a:solidFill>
                <a:effectLst/>
                <a:uLnTx/>
                <a:uFillTx/>
                <a:latin typeface="Marianne"/>
                <a:ea typeface="+mn-ea"/>
                <a:cs typeface="+mn-cs"/>
              </a:rPr>
              <a:t>Une </a:t>
            </a:r>
            <a:r>
              <a:rPr kumimoji="0" lang="fr-FR" sz="2000" b="1" i="0" u="none" strike="noStrike" kern="1200" cap="none" spc="0" normalizeH="0" baseline="0" noProof="0" dirty="0">
                <a:ln>
                  <a:noFill/>
                </a:ln>
                <a:solidFill>
                  <a:srgbClr val="000000"/>
                </a:solidFill>
                <a:effectLst/>
                <a:uLnTx/>
                <a:uFillTx/>
                <a:latin typeface="Marianne"/>
                <a:ea typeface="+mn-ea"/>
                <a:cs typeface="+mn-cs"/>
              </a:rPr>
              <a:t>définition précise et détaillée </a:t>
            </a:r>
            <a:r>
              <a:rPr kumimoji="0" lang="fr-FR" sz="2000" b="0" i="0" u="none" strike="noStrike" kern="1200" cap="none" spc="0" normalizeH="0" baseline="0" noProof="0" dirty="0">
                <a:ln>
                  <a:noFill/>
                </a:ln>
                <a:solidFill>
                  <a:srgbClr val="000000"/>
                </a:solidFill>
                <a:effectLst/>
                <a:uLnTx/>
                <a:uFillTx/>
                <a:latin typeface="Marianne"/>
                <a:ea typeface="+mn-ea"/>
                <a:cs typeface="+mn-cs"/>
              </a:rPr>
              <a:t>dans la note de service du 29 juillet 2021 : </a:t>
            </a:r>
          </a:p>
          <a:p>
            <a:pPr marL="342900" marR="0" lvl="0" indent="-342900" algn="l" defTabSz="914378" rtl="0" eaLnBrk="1" fontAlgn="auto" latinLnBrk="0" hangingPunct="1">
              <a:spcBef>
                <a:spcPts val="0"/>
              </a:spcBef>
              <a:spcAft>
                <a:spcPts val="500"/>
              </a:spcAft>
              <a:buClrTx/>
              <a:buSzTx/>
              <a:buFontTx/>
              <a:buChar char="-"/>
              <a:tabLst/>
              <a:defRPr/>
            </a:pPr>
            <a:r>
              <a:rPr lang="fr-FR" dirty="0">
                <a:solidFill>
                  <a:srgbClr val="000000"/>
                </a:solidFill>
                <a:latin typeface="Marianne"/>
              </a:rPr>
              <a:t>un </a:t>
            </a:r>
            <a:r>
              <a:rPr lang="fr-FR" u="sng" dirty="0">
                <a:solidFill>
                  <a:srgbClr val="000000"/>
                </a:solidFill>
                <a:latin typeface="Marianne"/>
              </a:rPr>
              <a:t>vocabulaire</a:t>
            </a:r>
            <a:r>
              <a:rPr lang="fr-FR" dirty="0">
                <a:solidFill>
                  <a:srgbClr val="000000"/>
                </a:solidFill>
                <a:latin typeface="Marianne"/>
              </a:rPr>
              <a:t> et des principes communs pour une communication claire et efficace</a:t>
            </a:r>
          </a:p>
          <a:p>
            <a:pPr marL="342900" marR="0" lvl="0" indent="-342900" algn="l" defTabSz="914378" rtl="0" eaLnBrk="1" fontAlgn="auto" latinLnBrk="0" hangingPunct="1">
              <a:spcBef>
                <a:spcPts val="0"/>
              </a:spcBef>
              <a:spcAft>
                <a:spcPts val="500"/>
              </a:spcAft>
              <a:buClrTx/>
              <a:buSzTx/>
              <a:buFontTx/>
              <a:buChar char="-"/>
              <a:tabLst/>
              <a:defRPr/>
            </a:pPr>
            <a:r>
              <a:rPr lang="fr-FR" dirty="0">
                <a:solidFill>
                  <a:srgbClr val="000000"/>
                </a:solidFill>
                <a:latin typeface="Marianne"/>
              </a:rPr>
              <a:t>des </a:t>
            </a:r>
            <a:r>
              <a:rPr lang="fr-FR" u="sng" dirty="0">
                <a:solidFill>
                  <a:srgbClr val="000000"/>
                </a:solidFill>
                <a:latin typeface="Marianne"/>
              </a:rPr>
              <a:t>pistes</a:t>
            </a:r>
            <a:r>
              <a:rPr lang="fr-FR" dirty="0">
                <a:solidFill>
                  <a:srgbClr val="000000"/>
                </a:solidFill>
                <a:latin typeface="Marianne"/>
              </a:rPr>
              <a:t> pour les contenus, à l’appui des éléments du « Guide d’évaluation produit par l’IGESR »</a:t>
            </a:r>
          </a:p>
          <a:p>
            <a:pPr marL="342900" marR="0" lvl="0" indent="-342900" algn="l" defTabSz="914378" rtl="0" eaLnBrk="1" fontAlgn="auto" latinLnBrk="0" hangingPunct="1">
              <a:spcBef>
                <a:spcPts val="0"/>
              </a:spcBef>
              <a:spcAft>
                <a:spcPts val="500"/>
              </a:spcAft>
              <a:buClrTx/>
              <a:buSzTx/>
              <a:buFontTx/>
              <a:buChar char="-"/>
              <a:tabLst/>
              <a:defRPr/>
            </a:pPr>
            <a:r>
              <a:rPr lang="fr-FR" dirty="0">
                <a:solidFill>
                  <a:srgbClr val="000000"/>
                </a:solidFill>
                <a:latin typeface="Marianne"/>
              </a:rPr>
              <a:t>une </a:t>
            </a:r>
            <a:r>
              <a:rPr lang="fr-FR" u="sng" dirty="0">
                <a:solidFill>
                  <a:srgbClr val="000000"/>
                </a:solidFill>
                <a:latin typeface="Marianne"/>
              </a:rPr>
              <a:t>méthodologie </a:t>
            </a:r>
            <a:endParaRPr kumimoji="0" lang="fr-FR" sz="2000" b="0" i="0" u="sng" strike="noStrike" kern="1200" cap="none" spc="0" normalizeH="0" baseline="0" noProof="0" dirty="0">
              <a:ln>
                <a:noFill/>
              </a:ln>
              <a:solidFill>
                <a:srgbClr val="000000"/>
              </a:solidFill>
              <a:effectLst/>
              <a:uLnTx/>
              <a:uFillTx/>
              <a:latin typeface="Marianne"/>
              <a:ea typeface="+mn-ea"/>
              <a:cs typeface="+mn-cs"/>
            </a:endParaRPr>
          </a:p>
          <a:p>
            <a:pPr marL="0" marR="0" lvl="0" indent="0" algn="l" defTabSz="914378" rtl="0" eaLnBrk="1" fontAlgn="auto" latinLnBrk="0" hangingPunct="1">
              <a:lnSpc>
                <a:spcPct val="100000"/>
              </a:lnSpc>
              <a:spcBef>
                <a:spcPts val="0"/>
              </a:spcBef>
              <a:spcAft>
                <a:spcPts val="500"/>
              </a:spcAft>
              <a:buClrTx/>
              <a:buSzTx/>
              <a:buFont typeface="Arial" pitchFamily="34" charset="0"/>
              <a:buNone/>
              <a:tabLst/>
              <a:defRPr/>
            </a:pPr>
            <a:endParaRPr kumimoji="0" lang="fr-FR" sz="2000" b="0" i="0" u="none" strike="noStrike" kern="1200" cap="none" spc="0" normalizeH="0" baseline="0" noProof="0" dirty="0">
              <a:ln>
                <a:noFill/>
              </a:ln>
              <a:solidFill>
                <a:srgbClr val="000000"/>
              </a:solidFill>
              <a:effectLst/>
              <a:uLnTx/>
              <a:uFillTx/>
              <a:latin typeface="Marianne"/>
              <a:ea typeface="+mn-ea"/>
              <a:cs typeface="+mn-cs"/>
            </a:endParaRPr>
          </a:p>
        </p:txBody>
      </p:sp>
    </p:spTree>
    <p:extLst>
      <p:ext uri="{BB962C8B-B14F-4D97-AF65-F5344CB8AC3E}">
        <p14:creationId xmlns:p14="http://schemas.microsoft.com/office/powerpoint/2010/main" val="354923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E61F1B5-45FB-4F6D-93C7-BAABB92749CA}"/>
              </a:ext>
            </a:extLst>
          </p:cNvPr>
          <p:cNvPicPr>
            <a:picLocks noChangeAspect="1"/>
          </p:cNvPicPr>
          <p:nvPr/>
        </p:nvPicPr>
        <p:blipFill>
          <a:blip r:embed="rId3"/>
          <a:stretch>
            <a:fillRect/>
          </a:stretch>
        </p:blipFill>
        <p:spPr>
          <a:xfrm>
            <a:off x="642938" y="1157288"/>
            <a:ext cx="11176133" cy="3019427"/>
          </a:xfrm>
          <a:prstGeom prst="rect">
            <a:avLst/>
          </a:prstGeom>
        </p:spPr>
      </p:pic>
      <p:pic>
        <p:nvPicPr>
          <p:cNvPr id="4" name="Image 3">
            <a:extLst>
              <a:ext uri="{FF2B5EF4-FFF2-40B4-BE49-F238E27FC236}">
                <a16:creationId xmlns:a16="http://schemas.microsoft.com/office/drawing/2014/main" id="{804FA934-79FD-4DDE-87D8-C1E2D8D57747}"/>
              </a:ext>
            </a:extLst>
          </p:cNvPr>
          <p:cNvPicPr>
            <a:picLocks noChangeAspect="1"/>
          </p:cNvPicPr>
          <p:nvPr/>
        </p:nvPicPr>
        <p:blipFill>
          <a:blip r:embed="rId4"/>
          <a:stretch>
            <a:fillRect/>
          </a:stretch>
        </p:blipFill>
        <p:spPr>
          <a:xfrm>
            <a:off x="714379" y="4041897"/>
            <a:ext cx="10958510" cy="1634291"/>
          </a:xfrm>
          <a:prstGeom prst="rect">
            <a:avLst/>
          </a:prstGeom>
        </p:spPr>
      </p:pic>
    </p:spTree>
    <p:extLst>
      <p:ext uri="{BB962C8B-B14F-4D97-AF65-F5344CB8AC3E}">
        <p14:creationId xmlns:p14="http://schemas.microsoft.com/office/powerpoint/2010/main" val="14837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011BF10-45EB-4981-83DF-21BE24A1D2A7}"/>
              </a:ext>
            </a:extLst>
          </p:cNvPr>
          <p:cNvPicPr>
            <a:picLocks noChangeAspect="1"/>
          </p:cNvPicPr>
          <p:nvPr/>
        </p:nvPicPr>
        <p:blipFill>
          <a:blip r:embed="rId3"/>
          <a:stretch>
            <a:fillRect/>
          </a:stretch>
        </p:blipFill>
        <p:spPr>
          <a:xfrm>
            <a:off x="598225" y="928687"/>
            <a:ext cx="10818198" cy="4914901"/>
          </a:xfrm>
          <a:prstGeom prst="rect">
            <a:avLst/>
          </a:prstGeom>
        </p:spPr>
      </p:pic>
    </p:spTree>
    <p:extLst>
      <p:ext uri="{BB962C8B-B14F-4D97-AF65-F5344CB8AC3E}">
        <p14:creationId xmlns:p14="http://schemas.microsoft.com/office/powerpoint/2010/main" val="116034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5B32CF-1B24-498B-A859-F1A18950B91C}"/>
              </a:ext>
            </a:extLst>
          </p:cNvPr>
          <p:cNvSpPr>
            <a:spLocks noGrp="1"/>
          </p:cNvSpPr>
          <p:nvPr>
            <p:ph type="title"/>
          </p:nvPr>
        </p:nvSpPr>
        <p:spPr>
          <a:xfrm>
            <a:off x="838200" y="365126"/>
            <a:ext cx="10515600" cy="862096"/>
          </a:xfrm>
        </p:spPr>
        <p:txBody>
          <a:bodyPr/>
          <a:lstStyle/>
          <a:p>
            <a:r>
              <a:rPr lang="fr-FR" b="1" dirty="0">
                <a:solidFill>
                  <a:srgbClr val="0070C0"/>
                </a:solidFill>
              </a:rPr>
              <a:t>Le projet d'évaluation</a:t>
            </a:r>
          </a:p>
        </p:txBody>
      </p:sp>
      <p:sp>
        <p:nvSpPr>
          <p:cNvPr id="5" name="Espace réservé du texte 2">
            <a:extLst>
              <a:ext uri="{FF2B5EF4-FFF2-40B4-BE49-F238E27FC236}">
                <a16:creationId xmlns:a16="http://schemas.microsoft.com/office/drawing/2014/main" id="{B2BFCE98-D8F0-4CA3-A4B8-5EBAE4E310A3}"/>
              </a:ext>
            </a:extLst>
          </p:cNvPr>
          <p:cNvSpPr txBox="1">
            <a:spLocks/>
          </p:cNvSpPr>
          <p:nvPr/>
        </p:nvSpPr>
        <p:spPr bwMode="gray">
          <a:xfrm>
            <a:off x="838200" y="2062163"/>
            <a:ext cx="9563100" cy="3609975"/>
          </a:xfrm>
          <a:prstGeom prst="rect">
            <a:avLst/>
          </a:prstGeom>
        </p:spPr>
        <p:txBody>
          <a:bodyPr vert="horz" lIns="0" tIns="0" rIns="0" bIns="0" rtlCol="0" anchor="ctr"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00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180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1400" kern="1200" baseline="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500"/>
              </a:spcAft>
              <a:buClrTx/>
              <a:buSzTx/>
              <a:buFont typeface="Arial" pitchFamily="34" charset="0"/>
              <a:buNone/>
              <a:tabLst/>
              <a:defRPr/>
            </a:pPr>
            <a:endParaRPr kumimoji="0" lang="fr-FR" sz="2000" b="0" i="0" u="none" strike="noStrike" kern="1200" cap="none" spc="0" normalizeH="0" baseline="0" noProof="0" dirty="0">
              <a:ln>
                <a:noFill/>
              </a:ln>
              <a:solidFill>
                <a:srgbClr val="000000"/>
              </a:solidFill>
              <a:effectLst/>
              <a:uLnTx/>
              <a:uFillTx/>
              <a:latin typeface="Marianne"/>
              <a:ea typeface="+mn-ea"/>
              <a:cs typeface="+mn-cs"/>
            </a:endParaRPr>
          </a:p>
        </p:txBody>
      </p:sp>
      <p:sp>
        <p:nvSpPr>
          <p:cNvPr id="4" name="Espace réservé du texte 2">
            <a:extLst>
              <a:ext uri="{FF2B5EF4-FFF2-40B4-BE49-F238E27FC236}">
                <a16:creationId xmlns:a16="http://schemas.microsoft.com/office/drawing/2014/main" id="{070D3EC8-D503-4E6F-B9D0-64687DFBF70B}"/>
              </a:ext>
            </a:extLst>
          </p:cNvPr>
          <p:cNvSpPr txBox="1">
            <a:spLocks/>
          </p:cNvSpPr>
          <p:nvPr/>
        </p:nvSpPr>
        <p:spPr>
          <a:xfrm>
            <a:off x="838200" y="4656383"/>
            <a:ext cx="10339388" cy="20315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solidFill>
                  <a:schemeClr val="accent5">
                    <a:lumMod val="75000"/>
                  </a:schemeClr>
                </a:solidFill>
              </a:rPr>
              <a:t>Quelle place pour les marges d’autonomie ?</a:t>
            </a:r>
          </a:p>
          <a:p>
            <a:r>
              <a:rPr lang="fr-FR" sz="1800" dirty="0"/>
              <a:t>La liberté pédagogique (cf. loi d’orientation du 23 avril 2005, article 48 L.912-1-1) de chaque professeur s’exerce dans un cadre construit collectivement.</a:t>
            </a:r>
          </a:p>
          <a:p>
            <a:r>
              <a:rPr lang="fr-FR" sz="1800" i="1" dirty="0"/>
              <a:t>« La liberté pédagogique de l'enseignant s'exerce dans le respect des programmes et des instructions du ministre chargé de l'éducation nationale et dans le cadre du projet d'école ou d'établissement avec le conseil et sous le contrôle des membres des corps d'inspection. »</a:t>
            </a:r>
          </a:p>
          <a:p>
            <a:endParaRPr lang="fr-FR" dirty="0"/>
          </a:p>
        </p:txBody>
      </p:sp>
      <p:sp>
        <p:nvSpPr>
          <p:cNvPr id="6" name="Espace réservé du texte 2">
            <a:extLst>
              <a:ext uri="{FF2B5EF4-FFF2-40B4-BE49-F238E27FC236}">
                <a16:creationId xmlns:a16="http://schemas.microsoft.com/office/drawing/2014/main" id="{0BEB21D1-EB55-496D-B3CC-C37060060828}"/>
              </a:ext>
            </a:extLst>
          </p:cNvPr>
          <p:cNvSpPr txBox="1">
            <a:spLocks/>
          </p:cNvSpPr>
          <p:nvPr/>
        </p:nvSpPr>
        <p:spPr>
          <a:xfrm>
            <a:off x="838200" y="1185861"/>
            <a:ext cx="10625919" cy="34705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solidFill>
                  <a:schemeClr val="accent5">
                    <a:lumMod val="75000"/>
                  </a:schemeClr>
                </a:solidFill>
              </a:rPr>
              <a:t>Aspects méthodologiques </a:t>
            </a:r>
          </a:p>
          <a:p>
            <a:r>
              <a:rPr lang="fr-FR" sz="1800" dirty="0"/>
              <a:t>  Organiser un travail </a:t>
            </a:r>
            <a:r>
              <a:rPr lang="fr-FR" sz="1800" b="1" dirty="0"/>
              <a:t>collégial </a:t>
            </a:r>
            <a:r>
              <a:rPr lang="fr-FR" sz="1800" dirty="0"/>
              <a:t>au sein du lycée </a:t>
            </a:r>
            <a:r>
              <a:rPr lang="fr-FR" sz="1400" dirty="0"/>
              <a:t>(2 demi-journées libérées par lycée )</a:t>
            </a:r>
          </a:p>
          <a:p>
            <a:pPr marL="342900" indent="-342900"/>
            <a:r>
              <a:rPr lang="fr-FR" sz="1800" dirty="0"/>
              <a:t>Elaboration à partir des conseils d’enseignement</a:t>
            </a:r>
          </a:p>
          <a:p>
            <a:pPr marL="342900" indent="-342900"/>
            <a:r>
              <a:rPr lang="fr-FR" sz="1800" dirty="0"/>
              <a:t>Validation en conseil pédagogique</a:t>
            </a:r>
          </a:p>
          <a:p>
            <a:pPr marL="342900" indent="-342900"/>
            <a:r>
              <a:rPr lang="fr-FR" sz="1800" dirty="0"/>
              <a:t>Présentation en conseil d’administration</a:t>
            </a:r>
          </a:p>
          <a:p>
            <a:r>
              <a:rPr lang="fr-FR" sz="1800" dirty="0"/>
              <a:t>   Il est alors porté à la </a:t>
            </a:r>
            <a:r>
              <a:rPr lang="fr-FR" sz="1800" b="1" dirty="0"/>
              <a:t>connaissance des élèves et des parents </a:t>
            </a:r>
            <a:r>
              <a:rPr lang="fr-FR" sz="1800" dirty="0"/>
              <a:t>pour que chacun puisse se l’approprier </a:t>
            </a:r>
          </a:p>
          <a:p>
            <a:pPr marL="0" indent="0">
              <a:buNone/>
            </a:pPr>
            <a:r>
              <a:rPr lang="fr-FR" sz="1800" dirty="0">
                <a:sym typeface="Wingdings" pitchFamily="2" charset="2"/>
              </a:rPr>
              <a:t> Le </a:t>
            </a:r>
            <a:r>
              <a:rPr lang="fr-FR" sz="1800" b="1" dirty="0">
                <a:sym typeface="Wingdings" pitchFamily="2" charset="2"/>
              </a:rPr>
              <a:t>projet d’évaluation devient un document de référence </a:t>
            </a:r>
            <a:r>
              <a:rPr lang="fr-FR" sz="1800" dirty="0">
                <a:sym typeface="Wingdings" pitchFamily="2" charset="2"/>
              </a:rPr>
              <a:t>sur les questions de l’évaluation.</a:t>
            </a:r>
          </a:p>
          <a:p>
            <a:r>
              <a:rPr lang="fr-FR" sz="1800" i="1" u="sng" dirty="0"/>
              <a:t>Point d’attention </a:t>
            </a:r>
            <a:r>
              <a:rPr lang="fr-FR" sz="1800" i="1" dirty="0"/>
              <a:t>: conserver les </a:t>
            </a:r>
            <a:r>
              <a:rPr lang="fr-FR" sz="1800" b="1" i="1" dirty="0"/>
              <a:t>marges d’autonomie </a:t>
            </a:r>
            <a:r>
              <a:rPr lang="fr-FR" sz="1800" i="1" dirty="0"/>
              <a:t>pour respecter la progression pédagogique du professeur et les démarches d’apprentissages sur lesquelles se fondent sa stratégie d’enseignement.</a:t>
            </a:r>
          </a:p>
          <a:p>
            <a:endParaRPr lang="fr-FR" sz="1800" dirty="0">
              <a:sym typeface="Wingdings" pitchFamily="2" charset="2"/>
            </a:endParaRPr>
          </a:p>
          <a:p>
            <a:pPr marL="0" indent="0">
              <a:buNone/>
            </a:pPr>
            <a:endParaRPr lang="fr-FR" sz="1800" dirty="0">
              <a:sym typeface="Wingdings" pitchFamily="2" charset="2"/>
            </a:endParaRPr>
          </a:p>
          <a:p>
            <a:endParaRPr lang="fr-FR" sz="1800" dirty="0"/>
          </a:p>
          <a:p>
            <a:endParaRPr lang="fr-FR" dirty="0"/>
          </a:p>
        </p:txBody>
      </p:sp>
    </p:spTree>
    <p:extLst>
      <p:ext uri="{BB962C8B-B14F-4D97-AF65-F5344CB8AC3E}">
        <p14:creationId xmlns:p14="http://schemas.microsoft.com/office/powerpoint/2010/main" val="30919670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1195</TotalTime>
  <Words>9410</Words>
  <Application>Microsoft Office PowerPoint</Application>
  <PresentationFormat>Grand écran</PresentationFormat>
  <Paragraphs>581</Paragraphs>
  <Slides>31</Slides>
  <Notes>31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Arial</vt:lpstr>
      <vt:lpstr>Calibri</vt:lpstr>
      <vt:lpstr>Calibri Light</vt:lpstr>
      <vt:lpstr>Marianne</vt:lpstr>
      <vt:lpstr>Times New Roman</vt:lpstr>
      <vt:lpstr>Wingdings</vt:lpstr>
      <vt:lpstr>Thème Office</vt:lpstr>
      <vt:lpstr>Évaluer en Biologie – biotechnologies  (séries ST2S et STL)</vt:lpstr>
      <vt:lpstr>Cadre réglementaire : les textes de référence</vt:lpstr>
      <vt:lpstr>Cadre réglementaire : une nouvelle répartition des coefficients à compter de la session 2023</vt:lpstr>
      <vt:lpstr>Présentation PowerPoint</vt:lpstr>
      <vt:lpstr>Présentation PowerPoint</vt:lpstr>
      <vt:lpstr>Le projet d'évaluation</vt:lpstr>
      <vt:lpstr>Présentation PowerPoint</vt:lpstr>
      <vt:lpstr>Présentation PowerPoint</vt:lpstr>
      <vt:lpstr>Le projet d'évaluation</vt:lpstr>
      <vt:lpstr>Le projet d'évaluation : des principes communs</vt:lpstr>
      <vt:lpstr>Évaluer en BGB (ST2S et STL)</vt:lpstr>
      <vt:lpstr>Participer à la réflexion sur l’évaluation : les enjeux</vt:lpstr>
      <vt:lpstr>Présentation PowerPoint</vt:lpstr>
      <vt:lpstr>Evaluer en chimie biologie et physiopathologie humaine (C-BPH) en terminale ST2S</vt:lpstr>
      <vt:lpstr>Une réflexion à mener en équipe sur le cycle terminal</vt:lpstr>
      <vt:lpstr>Articulation entre :  - les compétences du LSL  - les évaluations sommatives conçues selon le modèle de l’épreuve ponctuelle terminale</vt:lpstr>
      <vt:lpstr>Présentation PowerPoint</vt:lpstr>
      <vt:lpstr>Présentation PowerPoint</vt:lpstr>
      <vt:lpstr>Présentation PowerPoint</vt:lpstr>
      <vt:lpstr>La progressivité de l’évaluation de l’enseignement de BPH</vt:lpstr>
      <vt:lpstr>Des points d’appui pour mener la réflexion</vt:lpstr>
      <vt:lpstr>Evaluer en biochimie – biologie (1ère STL)</vt:lpstr>
      <vt:lpstr>Présentation PowerPoint</vt:lpstr>
      <vt:lpstr>Présentation PowerPoint</vt:lpstr>
      <vt:lpstr>Les principes et idées à retenir pour l’évaluation en contrôle continu en biochimie-biologie</vt:lpstr>
      <vt:lpstr>Les principes et idées à retenir pour l’évaluation en contrôle continu en biochimie-biologie</vt:lpstr>
      <vt:lpstr>Biotechnologies  1ère  STL biotechnologies </vt:lpstr>
      <vt:lpstr>Articulation entre :  - les compétences du LSL  - les évaluations sommatives conçues selon le modèle des épreuves ponctuelles terminales</vt:lpstr>
      <vt:lpstr>Biochimie biologie biotechnologies en Tale STL </vt:lpstr>
      <vt:lpstr>Articulation entre :  - les compétences du LSL  - les évaluations sommatives conçues selon le modèle des épreuves ponctuelles terminales</vt:lpstr>
      <vt:lpstr>Évaluer en Biologie – biotechnologies  (séries ST2S et STL)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en bph</dc:title>
  <dc:creator>Jerôme Vincent</dc:creator>
  <cp:lastModifiedBy>Isabelle Faller</cp:lastModifiedBy>
  <cp:revision>104</cp:revision>
  <dcterms:created xsi:type="dcterms:W3CDTF">2021-09-01T08:23:20Z</dcterms:created>
  <dcterms:modified xsi:type="dcterms:W3CDTF">2021-09-21T05:57:16Z</dcterms:modified>
</cp:coreProperties>
</file>