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7" r:id="rId7"/>
    <p:sldId id="261" r:id="rId8"/>
    <p:sldId id="262" r:id="rId9"/>
    <p:sldId id="263" r:id="rId10"/>
    <p:sldId id="264" r:id="rId11"/>
    <p:sldId id="265" r:id="rId12"/>
    <p:sldId id="268" r:id="rId13"/>
    <p:sldId id="269" r:id="rId14"/>
    <p:sldId id="270" r:id="rId15"/>
    <p:sldId id="271" r:id="rId16"/>
    <p:sldId id="272" r:id="rId17"/>
    <p:sldId id="273" r:id="rId18"/>
    <p:sldId id="266" r:id="rId19"/>
    <p:sldId id="274" r:id="rId20"/>
    <p:sldId id="275" r:id="rId21"/>
    <p:sldId id="276"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gIBeD1acCY5t1hr6LZo/n+7O5Ku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9"/>
  </p:normalViewPr>
  <p:slideViewPr>
    <p:cSldViewPr snapToGrid="0" snapToObjects="1">
      <p:cViewPr varScale="1">
        <p:scale>
          <a:sx n="121" d="100"/>
          <a:sy n="121" d="100"/>
        </p:scale>
        <p:origin x="744" y="176"/>
      </p:cViewPr>
      <p:guideLst/>
    </p:cSldViewPr>
  </p:slideViewPr>
  <p:notesTextViewPr>
    <p:cViewPr>
      <p:scale>
        <a:sx n="1" d="1"/>
        <a:sy n="1" d="1"/>
      </p:scale>
      <p:origin x="0" y="-53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ncbi.nlm.nih.gov/pubmed/4859731" TargetMode="External"/><Relationship Id="rId13" Type="http://schemas.openxmlformats.org/officeDocument/2006/relationships/hyperlink" Target="https://solidarites-sante.gouv.fr/IMG/pdf/fiche_effets_indesirables_comirnaty_pfizer_biontech.pdf" TargetMode="External"/><Relationship Id="rId3" Type="http://schemas.openxmlformats.org/officeDocument/2006/relationships/hyperlink" Target="https://www.tylervigen.com/spurious-correlations" TargetMode="External"/><Relationship Id="rId7" Type="http://schemas.openxmlformats.org/officeDocument/2006/relationships/hyperlink" Target="https://fr.wikipedia.org/wiki/PubMed" TargetMode="External"/><Relationship Id="rId12" Type="http://schemas.openxmlformats.org/officeDocument/2006/relationships/hyperlink" Target="https://ansm.sante.fr/dossiers-thematiques/covid-19-suivi-hebdomadaire-des-cas-deffets-indesirables-des-vaccin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spondyloaction.fr/category/vaccin" TargetMode="External"/><Relationship Id="rId11" Type="http://schemas.openxmlformats.org/officeDocument/2006/relationships/hyperlink" Target="https://www.mesvaccins.net/web/vaccines" TargetMode="External"/><Relationship Id="rId5" Type="http://schemas.openxmlformats.org/officeDocument/2006/relationships/hyperlink" Target="https://www.nejm.org/doi/full/10.1056/NEJMoa2110475" TargetMode="External"/><Relationship Id="rId10" Type="http://schemas.openxmlformats.org/officeDocument/2006/relationships/hyperlink" Target="https://dx.doi.org/10.1037/h0024670" TargetMode="External"/><Relationship Id="rId4" Type="http://schemas.openxmlformats.org/officeDocument/2006/relationships/hyperlink" Target="http://www.svt.site.ac-strasbourg.fr/dossiers/pensee-critique" TargetMode="External"/><Relationship Id="rId9" Type="http://schemas.openxmlformats.org/officeDocument/2006/relationships/hyperlink" Target="https://fr.wikipedia.org/wiki/Digital_Object_Identifie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ss-umr1153.f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osf.io/6ebxu/" TargetMode="External"/><Relationship Id="rId3" Type="http://schemas.openxmlformats.org/officeDocument/2006/relationships/hyperlink" Target="https://sante-pratique-paris.fr/wp-content/uploads/2016/04/Plan--te-Vaccination_Inpes_1062.jpg" TargetMode="External"/><Relationship Id="rId7" Type="http://schemas.openxmlformats.org/officeDocument/2006/relationships/hyperlink" Target="https://www.has-sante.fr/upload/docs/application/pdf/2021-03/actualisation_des_facteurs_de_risque_de_formes_graves_de_la_covid-19_et_des_reco_sur_la_strategie_de_priorisation_des_popula.pdf"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has-sante.fr/upload/docs/application/pdf/2020-11/strategie_de_vaccination_contre_le_sars-cov-2_2020-11-30_10-40-59_242.pdf" TargetMode="External"/><Relationship Id="rId5" Type="http://schemas.openxmlformats.org/officeDocument/2006/relationships/hyperlink" Target="http://www.ncbi.nlm.nih.gov/pubmed/33137809" TargetMode="External"/><Relationship Id="rId4" Type="http://schemas.openxmlformats.org/officeDocument/2006/relationships/hyperlink" Target="https://doi.org/10.1038/s41586-020-2918-0"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who.int/fr/emergencies/diseases/novel-coronavirus-2019" TargetMode="External"/><Relationship Id="rId3" Type="http://schemas.openxmlformats.org/officeDocument/2006/relationships/hyperlink" Target="https://ducotedelascience.org/bulletin-epidemiologique-semaine-32/" TargetMode="External"/><Relationship Id="rId7" Type="http://schemas.openxmlformats.org/officeDocument/2006/relationships/hyperlink" Target="https://www.vidal.fr/actualites.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ducotedelascience.org" TargetMode="External"/><Relationship Id="rId5" Type="http://schemas.openxmlformats.org/officeDocument/2006/relationships/hyperlink" Target="https://www.data.gouv.fr/fr/organizations/sante-publique-france/" TargetMode="External"/><Relationship Id="rId4" Type="http://schemas.openxmlformats.org/officeDocument/2006/relationships/hyperlink" Target="https://germain-forestier.info/covid/index.html#menu" TargetMode="External"/><Relationship Id="rId9" Type="http://schemas.openxmlformats.org/officeDocument/2006/relationships/hyperlink" Target="https://geodes.santepubliquefrance.fr/#view=map2&amp;c=indicator"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ejm.org/doi/full/10.1056/NEJMoa2110475"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vidal.fr/actualites/27558-myocardites-et-vaccins-a-arn-m-contre-la-covid-19-d-une-simple-alerte-a-une-relation-causale.html" TargetMode="External"/><Relationship Id="rId4" Type="http://schemas.openxmlformats.org/officeDocument/2006/relationships/hyperlink" Target="https://www.mesvaccins.net/web/news/17875-myocardites-et-pericardites-apres-vaccination-anti-covid-des-evenements-somme-toute-plutot-rares-et-sans-gravit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univ-rennes1.fr/actualites/techniques-de-vaccination-anti-covid-et-variants-du-sars-cov-2" TargetMode="External"/><Relationship Id="rId3" Type="http://schemas.openxmlformats.org/officeDocument/2006/relationships/hyperlink" Target="https://www.franceculture.fr/emissions/la-methode-scientifique/la-methode-scientifique-emission-du-lundi-18-mai-2020" TargetMode="External"/><Relationship Id="rId7" Type="http://schemas.openxmlformats.org/officeDocument/2006/relationships/hyperlink" Target="https://www.has-sante.fr/jcms/p_3273017/fr/covid-19-face-aux-variants-emergents-vacciner-de-maniere-reactiv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cell.com/cell/pdf/S0092-8674(20)30820-5.pdf" TargetMode="External"/><Relationship Id="rId5" Type="http://schemas.openxmlformats.org/officeDocument/2006/relationships/hyperlink" Target="https://youtu.be/4VxE-iCBGNI" TargetMode="External"/><Relationship Id="rId4" Type="http://schemas.openxmlformats.org/officeDocument/2006/relationships/hyperlink" Target="https://www.ncbi.nlm.nih.gov/pmc/articles/PMC760406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t.ac-dijon.fr/schemassvt/spip.php?article3082" TargetMode="External"/><Relationship Id="rId7" Type="http://schemas.openxmlformats.org/officeDocument/2006/relationships/hyperlink" Target="https://www.pourlascience.fr/sd/immunologie/covid-19-le-systeme-immunitaire-evolue-pour-contrer-les-variants-21727.php"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nature.com/articles/s41586-021-03647-4" TargetMode="External"/><Relationship Id="rId5" Type="http://schemas.openxmlformats.org/officeDocument/2006/relationships/hyperlink" Target="https://www.youtube.com/watch?v=m5SprSTxWfQ" TargetMode="External"/><Relationship Id="rId4" Type="http://schemas.openxmlformats.org/officeDocument/2006/relationships/hyperlink" Target="https://www.reseau-canope.fr/corpus/video/la-memoire-immunitaire-44.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emonde.fr/blog/realitesbiomedicales/2020/12/14/laventure-scientifique-des-vaccins-a-arn-messager/"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pondyloaction.fr/category/vaccin" TargetMode="External"/><Relationship Id="rId5" Type="http://schemas.openxmlformats.org/officeDocument/2006/relationships/hyperlink" Target="https://www.cea.fr/presse/Pages/actualites-communiques/sante-sciences-du-vivant/decryptage-vaccin-arn-messager.aspx" TargetMode="External"/><Relationship Id="rId4" Type="http://schemas.openxmlformats.org/officeDocument/2006/relationships/hyperlink" Target="https://www.pasteur.fr/fr/actualites-covid-1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hu-lyon.fr/vaccin-contre-la-covid-19" TargetMode="External"/><Relationship Id="rId7" Type="http://schemas.openxmlformats.org/officeDocument/2006/relationships/hyperlink" Target="https://www.arte.tv/fr/videos/104055-000-A/covid-19-la-course-aux-vaccin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univ-rennes1.fr/actualites/vaccination-anti-covid-les-explications-de-nos-experts" TargetMode="External"/><Relationship Id="rId5" Type="http://schemas.openxmlformats.org/officeDocument/2006/relationships/hyperlink" Target="https://doi.org/10.1038/s41586-020-2798-3" TargetMode="External"/><Relationship Id="rId4" Type="http://schemas.openxmlformats.org/officeDocument/2006/relationships/hyperlink" Target="https://www.nature.com/articles/s41586-020-2798-3"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infovac.ch/fr/les-vaccins/par-maladie/poliomyelite" TargetMode="External"/><Relationship Id="rId13" Type="http://schemas.openxmlformats.org/officeDocument/2006/relationships/hyperlink" Target="https://modelisation-covid19.pasteur.fr/evaluate-control-measures/impact-partially-vaccinated-population/" TargetMode="External"/><Relationship Id="rId3" Type="http://schemas.openxmlformats.org/officeDocument/2006/relationships/hyperlink" Target="https://www.vidal.fr/actualites/27475-variants-de-sars-cov-2-quelle-efficacite-pour-les-vaccins-en-vie-reelle.html" TargetMode="External"/><Relationship Id="rId7" Type="http://schemas.openxmlformats.org/officeDocument/2006/relationships/hyperlink" Target="https://pubmed.ncbi.nlm.nih.gov/32997908/" TargetMode="External"/><Relationship Id="rId12" Type="http://schemas.openxmlformats.org/officeDocument/2006/relationships/hyperlink" Target="https://www.has-sante.fr/jcms/p_3276955/fr/covid-19-adapter-la-strategie-de-vaccination-pour-faire-face-au-variant-delt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infovac.ch/fr/les-vaccins/par-maladie/tetanos" TargetMode="External"/><Relationship Id="rId11" Type="http://schemas.openxmlformats.org/officeDocument/2006/relationships/hyperlink" Target="https://www.pasteur.fr/fr/espace-presse/documents-presse/etude-comcor-analyse-efficacite-vaccins-arn-messager-variants-alpha-beta-du-sars-cov-2-france" TargetMode="External"/><Relationship Id="rId5" Type="http://schemas.openxmlformats.org/officeDocument/2006/relationships/hyperlink" Target="https://www.cdc.gov/coronavirus/2019-ncov/science/science-briefs/fully-vaccinated-people.html" TargetMode="External"/><Relationship Id="rId10" Type="http://schemas.openxmlformats.org/officeDocument/2006/relationships/hyperlink" Target="https://www.infovac.ch/fr/les-vaccins/par-maladie/grippe" TargetMode="External"/><Relationship Id="rId4" Type="http://schemas.openxmlformats.org/officeDocument/2006/relationships/hyperlink" Target="https://www.medrxiv.org/content/10.1101/2021.08.06.21261707v1" TargetMode="External"/><Relationship Id="rId9" Type="http://schemas.openxmlformats.org/officeDocument/2006/relationships/hyperlink" Target="https://www.infovac.ch/fr/les-vaccins/par-maladie/rag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asteur.fr/fr/espace-presse/documents-presse/qu-est-ce-que-immunite-collectiv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pedagogie.ac-nice.fr/svt/productions/flash/couvac/couvac_exe.zip" TargetMode="External"/><Relationship Id="rId5" Type="http://schemas.openxmlformats.org/officeDocument/2006/relationships/hyperlink" Target="https://www.pedagogie.ac-nice.fr/svt/?p=654" TargetMode="External"/><Relationship Id="rId4" Type="http://schemas.openxmlformats.org/officeDocument/2006/relationships/hyperlink" Target="https://www.francetvinfo.fr/sante/maladie/coronavirus/infographies-covid-19-morts-hospitalisations-age-malades-l-evolution-de-l-epidemie-en-france-et-dans-le-monde-en-cartes-et-graphiques.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uvernement.fr/quels-sont-les-benefices-et-risques-des-vaccins-contre-la-covid-19" TargetMode="External"/><Relationship Id="rId7" Type="http://schemas.openxmlformats.org/officeDocument/2006/relationships/hyperlink" Target="https://doi.org/10.2807/1560-7917.ES.2021.26.26.2100533"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eurosurveillance.org/content/ecdc" TargetMode="External"/><Relationship Id="rId5" Type="http://schemas.openxmlformats.org/officeDocument/2006/relationships/hyperlink" Target="https://www.cerveauetpsycho.fr/sd/psychologie-sociale/vaccins-comment-surmonter-l-hesitation-21134.php" TargetMode="External"/><Relationship Id="rId4" Type="http://schemas.openxmlformats.org/officeDocument/2006/relationships/hyperlink" Target="https://fr.vaccine-safety-training.org/mise-en-balance-de-lefficacite-et-de-la-securite-dun-vaccin.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b="1" dirty="0"/>
              <a:t>Commentaires à destination des élèves ( à adapter par le professeur): </a:t>
            </a:r>
            <a:endParaRPr b="1" dirty="0"/>
          </a:p>
          <a:p>
            <a:pPr marL="0" lvl="0" indent="0" algn="l" rtl="0">
              <a:spcBef>
                <a:spcPts val="0"/>
              </a:spcBef>
              <a:spcAft>
                <a:spcPts val="0"/>
              </a:spcAft>
              <a:buNone/>
            </a:pPr>
            <a:r>
              <a:rPr lang="fr-FR" dirty="0"/>
              <a:t>Dans beaucoup de sujets de science dont la société s’empare, le public s’arrange avec la réalité, simplifie, s’enferme dans ses propres croyances sans toujours appliquer la rigueur nécessaire à l’analyse. Le cas de la </a:t>
            </a:r>
            <a:r>
              <a:rPr lang="fr-FR" dirty="0" err="1"/>
              <a:t>Covid</a:t>
            </a:r>
            <a:r>
              <a:rPr lang="fr-FR" dirty="0"/>
              <a:t> n’a fait qu’amplifier le phénomène, en particulier à propos de la vaccination. Ces postures doivent être abandonnés pour regarder les vaccins tels qu’ils sont: des objets de science.</a:t>
            </a:r>
            <a:endParaRPr dirty="0"/>
          </a:p>
          <a:p>
            <a:pPr marL="0" lvl="0" indent="0" algn="l" rtl="0">
              <a:spcBef>
                <a:spcPts val="0"/>
              </a:spcBef>
              <a:spcAft>
                <a:spcPts val="0"/>
              </a:spcAft>
              <a:buNone/>
            </a:pPr>
            <a:r>
              <a:rPr lang="fr-FR" dirty="0"/>
              <a:t>Dans le contexte sanitaire actuel, il semble plus crucial que jamais de mener un dialogue s’appuyant sur les faits, dans une approche strictement scientifique ( ni politique, ni économique,..) en explicitant également l’un ou l’autre biais cognitifs à l’</a:t>
            </a:r>
            <a:r>
              <a:rPr lang="fr-FR" dirty="0" err="1"/>
              <a:t>oeuvre</a:t>
            </a:r>
            <a:r>
              <a:rPr lang="fr-FR" dirty="0"/>
              <a:t>.</a:t>
            </a:r>
            <a:endParaRPr dirty="0"/>
          </a:p>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ec438781c4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ec438781c4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b="1" dirty="0"/>
              <a:t>Commentaires à destination des élèves ( à adapter par le professeur): </a:t>
            </a:r>
            <a:endParaRPr b="1" dirty="0"/>
          </a:p>
          <a:p>
            <a:pPr marL="0" lvl="0" indent="0" algn="l" rtl="0">
              <a:lnSpc>
                <a:spcPct val="115000"/>
              </a:lnSpc>
              <a:spcBef>
                <a:spcPts val="1200"/>
              </a:spcBef>
              <a:spcAft>
                <a:spcPts val="0"/>
              </a:spcAft>
              <a:buNone/>
            </a:pPr>
            <a:r>
              <a:rPr lang="fr-FR" dirty="0"/>
              <a:t>Précautions importantes quant à l’utilisation des données de sécurité vaccinale publiées par les agences de santé ( ANSM, EMA, OMS,...) et reprises par les médias/réseaux sociaux: </a:t>
            </a:r>
            <a:endParaRPr dirty="0"/>
          </a:p>
          <a:p>
            <a:pPr marL="0" lvl="0" indent="0" algn="l" rtl="0">
              <a:lnSpc>
                <a:spcPct val="115000"/>
              </a:lnSpc>
              <a:spcBef>
                <a:spcPts val="1200"/>
              </a:spcBef>
              <a:spcAft>
                <a:spcPts val="0"/>
              </a:spcAft>
              <a:buClr>
                <a:schemeClr val="dk1"/>
              </a:buClr>
              <a:buSzPts val="1100"/>
              <a:buFont typeface="Arial"/>
              <a:buNone/>
            </a:pPr>
            <a:r>
              <a:rPr lang="fr-FR" dirty="0"/>
              <a:t>Au cours d’une campagne de vaccination massive, des millions de personnes seront vaccinées et, immanquablement, des décès, des maladies ou plus généralement des troubles de santé surviendront au cours de la même période ( coïncidences?).</a:t>
            </a:r>
            <a:endParaRPr dirty="0"/>
          </a:p>
          <a:p>
            <a:pPr marL="0" lvl="0" indent="0" algn="l" rtl="0">
              <a:lnSpc>
                <a:spcPct val="115000"/>
              </a:lnSpc>
              <a:spcBef>
                <a:spcPts val="1200"/>
              </a:spcBef>
              <a:spcAft>
                <a:spcPts val="0"/>
              </a:spcAft>
              <a:buClr>
                <a:schemeClr val="dk1"/>
              </a:buClr>
              <a:buSzPts val="1100"/>
              <a:buFont typeface="Arial"/>
              <a:buNone/>
            </a:pPr>
            <a:r>
              <a:rPr lang="fr-FR" dirty="0"/>
              <a:t>La publication régulière des données de surveillance des événements indésirables post-vaccinaux est un gage de transparence.</a:t>
            </a:r>
            <a:endParaRPr dirty="0"/>
          </a:p>
          <a:p>
            <a:pPr marL="0" lvl="0" indent="0" algn="l" rtl="0">
              <a:lnSpc>
                <a:spcPct val="115000"/>
              </a:lnSpc>
              <a:spcBef>
                <a:spcPts val="1200"/>
              </a:spcBef>
              <a:spcAft>
                <a:spcPts val="0"/>
              </a:spcAft>
              <a:buClr>
                <a:schemeClr val="dk1"/>
              </a:buClr>
              <a:buSzPts val="1100"/>
              <a:buFont typeface="Arial"/>
              <a:buNone/>
            </a:pPr>
            <a:r>
              <a:rPr lang="fr-FR" dirty="0"/>
              <a:t>Globalement, le nombre d'événements indésirables suivant la vaccination est très faible quand on le rapporte au nombre très élevé de personnes vaccinées.</a:t>
            </a:r>
            <a:endParaRPr dirty="0"/>
          </a:p>
          <a:p>
            <a:pPr marL="0" lvl="0" indent="0" algn="l" rtl="0">
              <a:lnSpc>
                <a:spcPct val="115000"/>
              </a:lnSpc>
              <a:spcBef>
                <a:spcPts val="1200"/>
              </a:spcBef>
              <a:spcAft>
                <a:spcPts val="0"/>
              </a:spcAft>
              <a:buClr>
                <a:schemeClr val="dk1"/>
              </a:buClr>
              <a:buSzPts val="1100"/>
              <a:buFont typeface="Arial"/>
              <a:buNone/>
            </a:pPr>
            <a:r>
              <a:rPr lang="fr-FR" dirty="0"/>
              <a:t>Pour autant, un </a:t>
            </a:r>
            <a:r>
              <a:rPr lang="fr-FR" dirty="0">
                <a:highlight>
                  <a:srgbClr val="FFFF00"/>
                </a:highlight>
              </a:rPr>
              <a:t>événement</a:t>
            </a:r>
            <a:r>
              <a:rPr lang="fr-FR" dirty="0"/>
              <a:t> indésirable post-vaccinal n'est pas synonyme d'</a:t>
            </a:r>
            <a:r>
              <a:rPr lang="fr-FR" dirty="0">
                <a:highlight>
                  <a:srgbClr val="FFFF00"/>
                </a:highlight>
              </a:rPr>
              <a:t>effet</a:t>
            </a:r>
            <a:r>
              <a:rPr lang="fr-FR" dirty="0"/>
              <a:t> indésirable imputable au vaccin, même si les deux termes sont souvent utilisés indifféremment. Les termes utilisés ont leur importance: dans “effet” on a tendance  implicitement à supposer une relation causale, de même que dans une phrase du type “événement indésirable </a:t>
            </a:r>
            <a:r>
              <a:rPr lang="fr-FR" i="1" dirty="0"/>
              <a:t>suite</a:t>
            </a:r>
            <a:r>
              <a:rPr lang="fr-FR" dirty="0"/>
              <a:t> à la vaccination”. Les informations recueillies au cours de cette surveillance doivent permettre l'analyse de la causalité et l'évaluation du rôle propre du vaccin. Ce n’est qu’au terme de cette démarche que l’imputabilité peut être établie</a:t>
            </a:r>
            <a:endParaRPr dirty="0"/>
          </a:p>
          <a:p>
            <a:pPr marL="0" lvl="0" indent="0" algn="l" rtl="0">
              <a:lnSpc>
                <a:spcPct val="115000"/>
              </a:lnSpc>
              <a:spcBef>
                <a:spcPts val="1200"/>
              </a:spcBef>
              <a:spcAft>
                <a:spcPts val="0"/>
              </a:spcAft>
              <a:buClr>
                <a:schemeClr val="dk1"/>
              </a:buClr>
              <a:buSzPts val="1100"/>
              <a:buFont typeface="Arial"/>
              <a:buNone/>
            </a:pPr>
            <a:r>
              <a:rPr lang="fr-FR" dirty="0"/>
              <a:t>Ces données montrent que le développement d’une maladie après administration d’un vaccin, parfois considéré comme la preuve de l’imputabilité de la vaccination, est en réalité le plus souvent une coïncidence temporelle.</a:t>
            </a:r>
            <a:endParaRPr dirty="0"/>
          </a:p>
          <a:p>
            <a:pPr marL="0" lvl="0" indent="0" algn="l" rtl="0">
              <a:lnSpc>
                <a:spcPct val="115000"/>
              </a:lnSpc>
              <a:spcBef>
                <a:spcPts val="1200"/>
              </a:spcBef>
              <a:spcAft>
                <a:spcPts val="0"/>
              </a:spcAft>
              <a:buClr>
                <a:schemeClr val="dk1"/>
              </a:buClr>
              <a:buSzPts val="1100"/>
              <a:buFont typeface="Arial"/>
              <a:buNone/>
            </a:pPr>
            <a:r>
              <a:rPr lang="fr-FR" dirty="0"/>
              <a:t>Un </a:t>
            </a:r>
            <a:r>
              <a:rPr lang="fr-FR" b="1" dirty="0"/>
              <a:t>biais cognitif </a:t>
            </a:r>
            <a:r>
              <a:rPr lang="fr-FR" dirty="0"/>
              <a:t>habituel est ici en jeu: le biais de corrélation illusoire ( il vaudrait mieux parler de causalité illusoire d’ailleurs) ou effet cigogne (1). Ce biais consiste à percevoir une causalité entre deux évènements, alors qu’il s’agit d’une simple corrélation temporelle. Corrélation ne veut pas dire causalité ( voir à ce propos des exemples farfelus sur le site </a:t>
            </a:r>
            <a:r>
              <a:rPr lang="fr-FR" u="sng" dirty="0">
                <a:solidFill>
                  <a:schemeClr val="hlink"/>
                </a:solidFill>
                <a:hlinkClick r:id="rId3"/>
              </a:rPr>
              <a:t>Spurious correlations</a:t>
            </a:r>
            <a:r>
              <a:rPr lang="fr-FR" dirty="0"/>
              <a:t> à montrer dans ce type de situation pour faire acquérir ce point de vigilance).</a:t>
            </a:r>
            <a:endParaRPr dirty="0"/>
          </a:p>
          <a:p>
            <a:pPr marL="0" lvl="0" indent="0" algn="l" rtl="0">
              <a:lnSpc>
                <a:spcPct val="115000"/>
              </a:lnSpc>
              <a:spcBef>
                <a:spcPts val="1200"/>
              </a:spcBef>
              <a:spcAft>
                <a:spcPts val="0"/>
              </a:spcAft>
              <a:buClr>
                <a:schemeClr val="dk1"/>
              </a:buClr>
              <a:buSzPts val="1100"/>
              <a:buFont typeface="Arial"/>
              <a:buNone/>
            </a:pPr>
            <a:r>
              <a:rPr lang="fr-FR" dirty="0"/>
              <a:t>Il s’agit donc d’</a:t>
            </a:r>
            <a:r>
              <a:rPr lang="fr-FR" sz="1100" b="1" dirty="0"/>
              <a:t>être attentif à l’interprétation des données de sécurité vaccinale publiées </a:t>
            </a:r>
            <a:r>
              <a:rPr lang="fr-FR" dirty="0"/>
              <a:t>par les agences de santé ( ANSM, EMA, OMS,...) et reprises par les médias/réseaux sociaux:</a:t>
            </a:r>
            <a:br>
              <a:rPr lang="fr-FR" dirty="0"/>
            </a:br>
            <a:r>
              <a:rPr lang="fr-FR" dirty="0"/>
              <a:t>-les valeurs de nombre d’évènements indésirables dans une population donnée sont à rapporter à la taille de l’échantillon ( nombre total d’individus de la population) et sont à comparer avec des valeurs relevées ( ou attendues, à défaut) dans une population similaire non vaccinée  mais aussi dans une population similaire d’individus ayant développé la Covid19;</a:t>
            </a:r>
            <a:br>
              <a:rPr lang="fr-FR" dirty="0"/>
            </a:br>
            <a:r>
              <a:rPr lang="fr-FR" dirty="0"/>
              <a:t>-les conclusions des rapports des agences ou des articles scientifiques  sont souvent associées à un niveau de probabilité/certitude, parfois omis dans les médias ( du moins dans le titre de l’article si ce n’est en 1ère page du journal) et bien souvent relayés ainsi dans les réseaux sociaux.</a:t>
            </a:r>
            <a:br>
              <a:rPr lang="fr-FR" dirty="0"/>
            </a:br>
            <a:r>
              <a:rPr lang="fr-FR" dirty="0"/>
              <a:t>-toutes les  études scientifiques ne se valent pas ( voir ressources </a:t>
            </a:r>
            <a:r>
              <a:rPr lang="fr-FR" u="sng" dirty="0">
                <a:solidFill>
                  <a:schemeClr val="hlink"/>
                </a:solidFill>
                <a:hlinkClick r:id="rId4"/>
              </a:rPr>
              <a:t>site Esprit critique de l’Ac. de Strasbourg</a:t>
            </a:r>
            <a:r>
              <a:rPr lang="fr-FR" dirty="0"/>
              <a:t>, notamment concernant l’échelles des preuves ( rubrique </a:t>
            </a:r>
            <a:r>
              <a:rPr lang="fr-FR" i="1" dirty="0"/>
              <a:t>boîte à outils</a:t>
            </a:r>
            <a:r>
              <a:rPr lang="fr-FR" dirty="0"/>
              <a:t> mais aussi </a:t>
            </a:r>
            <a:r>
              <a:rPr lang="fr-FR" i="1" dirty="0"/>
              <a:t>activités ciblées</a:t>
            </a:r>
            <a:r>
              <a:rPr lang="fr-FR" dirty="0"/>
              <a:t>)</a:t>
            </a:r>
            <a:endParaRPr dirty="0"/>
          </a:p>
          <a:p>
            <a:pPr marL="0" lvl="0" indent="0" algn="l" rtl="0">
              <a:lnSpc>
                <a:spcPct val="115000"/>
              </a:lnSpc>
              <a:spcBef>
                <a:spcPts val="1200"/>
              </a:spcBef>
              <a:spcAft>
                <a:spcPts val="0"/>
              </a:spcAft>
              <a:buClr>
                <a:schemeClr val="dk1"/>
              </a:buClr>
              <a:buSzPts val="1100"/>
              <a:buFont typeface="Arial"/>
              <a:buNone/>
            </a:pPr>
            <a:r>
              <a:rPr lang="fr-FR" dirty="0"/>
              <a:t>Un exemple. Imaginons qu’une personne décède subitement quinze minutes après l’injection d’un vaccin. Cela peut paraître dû au vaccin, mais en réalité, il n’a pas encore eu le temps de faire effet, et se situe toujours plus ou moins dans le bras du patient. Il n’y a donc que très peu de chances que le décès soit dû à la vaccination. Pour ce type de cas, il faut rechercher des signes d’une réaction allergique sévère et instantanée, comme une chute de la tension artérielle ou des difficultés respiratoires. Ce n’est qu’une fois que tout le reste est exclu que l’on peut affirmer qu’un vaccin a causé la mort d’un patient.</a:t>
            </a:r>
            <a:endParaRPr dirty="0"/>
          </a:p>
          <a:p>
            <a:pPr marL="0" lvl="0" indent="0" algn="l" rtl="0">
              <a:lnSpc>
                <a:spcPct val="115000"/>
              </a:lnSpc>
              <a:spcBef>
                <a:spcPts val="1200"/>
              </a:spcBef>
              <a:spcAft>
                <a:spcPts val="0"/>
              </a:spcAft>
              <a:buNone/>
            </a:pPr>
            <a:r>
              <a:rPr lang="fr-FR" b="1" dirty="0"/>
              <a:t>Un exemple actuel réel concernant l’étude d’un lien  entre certains évènement indésirables très rares de type inflammations cardiaques (myocardites/péricardites) et les vaccins à ARNm est détaillé en fin de diaporama dans les ressources à destination du professeur ( lien causal probable d’après le rapport de l’OMS du 9 juillet 2021)</a:t>
            </a:r>
            <a:br>
              <a:rPr lang="fr-FR" b="1" dirty="0"/>
            </a:br>
            <a:r>
              <a:rPr lang="fr-FR" b="1" dirty="0"/>
              <a:t>voir </a:t>
            </a:r>
            <a:r>
              <a:rPr lang="fr-FR" dirty="0"/>
              <a:t> </a:t>
            </a:r>
            <a:r>
              <a:rPr lang="fr-FR" u="sng" dirty="0">
                <a:solidFill>
                  <a:schemeClr val="hlink"/>
                </a:solidFill>
                <a:hlinkClick r:id="rId5"/>
              </a:rPr>
              <a:t>BARDA, 25/08/2021 (</a:t>
            </a:r>
            <a:r>
              <a:rPr lang="fr-FR" sz="1400" i="1" u="sng" dirty="0">
                <a:solidFill>
                  <a:schemeClr val="hlink"/>
                </a:solidFill>
                <a:hlinkClick r:id="rId5"/>
              </a:rPr>
              <a:t> (The New England Journal of Medecine)</a:t>
            </a:r>
            <a:br>
              <a:rPr lang="fr-FR" sz="1400" i="1" dirty="0">
                <a:solidFill>
                  <a:srgbClr val="666666"/>
                </a:solidFill>
              </a:rPr>
            </a:br>
            <a:endParaRPr sz="1400" i="1" dirty="0">
              <a:solidFill>
                <a:srgbClr val="666666"/>
              </a:solidFill>
            </a:endParaRPr>
          </a:p>
          <a:p>
            <a:pPr marL="0" lvl="0" indent="0" algn="l" rtl="0">
              <a:lnSpc>
                <a:spcPct val="115000"/>
              </a:lnSpc>
              <a:spcBef>
                <a:spcPts val="1200"/>
              </a:spcBef>
              <a:spcAft>
                <a:spcPts val="0"/>
              </a:spcAft>
              <a:buNone/>
            </a:pPr>
            <a:r>
              <a:rPr lang="fr-FR" b="1" dirty="0"/>
              <a:t>Ressource </a:t>
            </a:r>
            <a:r>
              <a:rPr lang="fr-FR" sz="1100" b="1" dirty="0">
                <a:latin typeface="Arial"/>
                <a:ea typeface="Arial"/>
                <a:cs typeface="Arial"/>
                <a:sym typeface="Arial"/>
              </a:rPr>
              <a:t>accessible pour les élèves</a:t>
            </a:r>
            <a:r>
              <a:rPr lang="fr-FR" sz="1100" dirty="0">
                <a:latin typeface="Arial"/>
                <a:ea typeface="Arial"/>
                <a:cs typeface="Arial"/>
                <a:sym typeface="Arial"/>
              </a:rPr>
              <a:t>: la vaccination anti-</a:t>
            </a:r>
            <a:r>
              <a:rPr lang="fr-FR" sz="1100" dirty="0" err="1">
                <a:latin typeface="Arial"/>
                <a:ea typeface="Arial"/>
                <a:cs typeface="Arial"/>
                <a:sym typeface="Arial"/>
              </a:rPr>
              <a:t>Covid</a:t>
            </a:r>
            <a:r>
              <a:rPr lang="fr-FR" sz="1100" dirty="0">
                <a:latin typeface="Arial"/>
                <a:ea typeface="Arial"/>
                <a:cs typeface="Arial"/>
                <a:sym typeface="Arial"/>
              </a:rPr>
              <a:t> expliquée par </a:t>
            </a:r>
            <a:r>
              <a:rPr lang="fr-FR" sz="1100" dirty="0" err="1">
                <a:latin typeface="Arial"/>
                <a:ea typeface="Arial"/>
                <a:cs typeface="Arial"/>
                <a:sym typeface="Arial"/>
              </a:rPr>
              <a:t>Védécé</a:t>
            </a:r>
            <a:r>
              <a:rPr lang="fr-FR" sz="1100" dirty="0">
                <a:latin typeface="Arial"/>
                <a:ea typeface="Arial"/>
                <a:cs typeface="Arial"/>
                <a:sym typeface="Arial"/>
              </a:rPr>
              <a:t> @</a:t>
            </a:r>
            <a:r>
              <a:rPr lang="fr-FR" sz="1100" dirty="0" err="1">
                <a:latin typeface="Arial"/>
                <a:ea typeface="Arial"/>
                <a:cs typeface="Arial"/>
                <a:sym typeface="Arial"/>
              </a:rPr>
              <a:t>VieDeCarabin</a:t>
            </a:r>
            <a:r>
              <a:rPr lang="fr-FR" sz="1100" dirty="0">
                <a:latin typeface="Arial"/>
                <a:ea typeface="Arial"/>
                <a:cs typeface="Arial"/>
                <a:sym typeface="Arial"/>
              </a:rPr>
              <a:t> </a:t>
            </a:r>
            <a:r>
              <a:rPr lang="fr-FR" sz="1100" u="sng" dirty="0">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https://spondyloaction.fr/category/vaccin</a:t>
            </a:r>
            <a:r>
              <a:rPr lang="fr-FR" sz="1100" dirty="0">
                <a:latin typeface="Arial"/>
                <a:ea typeface="Arial"/>
                <a:cs typeface="Arial"/>
                <a:sym typeface="Arial"/>
              </a:rPr>
              <a:t> (PDF téléchargeable)</a:t>
            </a:r>
            <a:endParaRPr b="1" dirty="0"/>
          </a:p>
          <a:p>
            <a:pPr marL="0" lvl="0" indent="0" algn="l" rtl="0">
              <a:lnSpc>
                <a:spcPct val="115000"/>
              </a:lnSpc>
              <a:spcBef>
                <a:spcPts val="1200"/>
              </a:spcBef>
              <a:spcAft>
                <a:spcPts val="0"/>
              </a:spcAft>
              <a:buNone/>
            </a:pPr>
            <a:endParaRPr lang="fr-FR" b="1" dirty="0"/>
          </a:p>
          <a:p>
            <a:pPr marL="0" lvl="0" indent="0" algn="l" rtl="0">
              <a:lnSpc>
                <a:spcPct val="115000"/>
              </a:lnSpc>
              <a:spcBef>
                <a:spcPts val="1200"/>
              </a:spcBef>
              <a:spcAft>
                <a:spcPts val="0"/>
              </a:spcAft>
              <a:buNone/>
            </a:pPr>
            <a:r>
              <a:rPr lang="fr-FR" b="1" dirty="0"/>
              <a:t>Références scientifiques:</a:t>
            </a:r>
            <a:endParaRPr b="1" dirty="0"/>
          </a:p>
          <a:p>
            <a:pPr marL="457200" lvl="0" indent="-317500" algn="l" rtl="0">
              <a:lnSpc>
                <a:spcPct val="115000"/>
              </a:lnSpc>
              <a:spcBef>
                <a:spcPts val="1200"/>
              </a:spcBef>
              <a:spcAft>
                <a:spcPts val="0"/>
              </a:spcAft>
              <a:buSzPts val="1400"/>
              <a:buAutoNum type="arabicParenBoth"/>
            </a:pPr>
            <a:r>
              <a:rPr lang="fr-FR" sz="1100" dirty="0">
                <a:latin typeface="Arial"/>
                <a:ea typeface="Arial"/>
                <a:cs typeface="Arial"/>
                <a:sym typeface="Arial"/>
              </a:rPr>
              <a:t>L.J. Chapman et J.P. Chapman, « Genesis of </a:t>
            </a:r>
            <a:r>
              <a:rPr lang="fr-FR" sz="1100" dirty="0" err="1">
                <a:latin typeface="Arial"/>
                <a:ea typeface="Arial"/>
                <a:cs typeface="Arial"/>
                <a:sym typeface="Arial"/>
              </a:rPr>
              <a:t>popular</a:t>
            </a:r>
            <a:r>
              <a:rPr lang="fr-FR" sz="1100" dirty="0">
                <a:latin typeface="Arial"/>
                <a:ea typeface="Arial"/>
                <a:cs typeface="Arial"/>
                <a:sym typeface="Arial"/>
              </a:rPr>
              <a:t> but </a:t>
            </a:r>
            <a:r>
              <a:rPr lang="fr-FR" sz="1100" dirty="0" err="1">
                <a:latin typeface="Arial"/>
                <a:ea typeface="Arial"/>
                <a:cs typeface="Arial"/>
                <a:sym typeface="Arial"/>
              </a:rPr>
              <a:t>erroneous</a:t>
            </a:r>
            <a:r>
              <a:rPr lang="fr-FR" sz="1100" dirty="0">
                <a:latin typeface="Arial"/>
                <a:ea typeface="Arial"/>
                <a:cs typeface="Arial"/>
                <a:sym typeface="Arial"/>
              </a:rPr>
              <a:t> psychodiagnostic observations », </a:t>
            </a:r>
            <a:r>
              <a:rPr lang="fr-FR" sz="1100" i="1" dirty="0">
                <a:latin typeface="Arial"/>
                <a:ea typeface="Arial"/>
                <a:cs typeface="Arial"/>
                <a:sym typeface="Arial"/>
              </a:rPr>
              <a:t>Journal of </a:t>
            </a:r>
            <a:r>
              <a:rPr lang="fr-FR" sz="1100" i="1" dirty="0" err="1">
                <a:latin typeface="Arial"/>
                <a:ea typeface="Arial"/>
                <a:cs typeface="Arial"/>
                <a:sym typeface="Arial"/>
              </a:rPr>
              <a:t>Abnormal</a:t>
            </a:r>
            <a:r>
              <a:rPr lang="fr-FR" sz="1100" i="1" dirty="0">
                <a:latin typeface="Arial"/>
                <a:ea typeface="Arial"/>
                <a:cs typeface="Arial"/>
                <a:sym typeface="Arial"/>
              </a:rPr>
              <a:t> Psychology</a:t>
            </a:r>
            <a:r>
              <a:rPr lang="fr-FR" sz="1100" dirty="0">
                <a:latin typeface="Arial"/>
                <a:ea typeface="Arial"/>
                <a:cs typeface="Arial"/>
                <a:sym typeface="Arial"/>
              </a:rPr>
              <a:t>, vol. 72, n</a:t>
            </a:r>
            <a:r>
              <a:rPr lang="fr-FR" sz="1100" baseline="30000" dirty="0">
                <a:latin typeface="Arial"/>
                <a:ea typeface="Arial"/>
                <a:cs typeface="Arial"/>
                <a:sym typeface="Arial"/>
              </a:rPr>
              <a:t>o</a:t>
            </a:r>
            <a:r>
              <a:rPr lang="fr-FR" sz="1100" dirty="0">
                <a:latin typeface="Arial"/>
                <a:ea typeface="Arial"/>
                <a:cs typeface="Arial"/>
                <a:sym typeface="Arial"/>
              </a:rPr>
              <a:t> 3,‎ 1967, p. 193–204 (</a:t>
            </a:r>
            <a:r>
              <a:rPr lang="fr-FR" sz="1100" u="sng" dirty="0">
                <a:solidFill>
                  <a:schemeClr val="hlink"/>
                </a:solidFill>
                <a:latin typeface="Arial"/>
                <a:ea typeface="Arial"/>
                <a:cs typeface="Arial"/>
                <a:sym typeface="Arial"/>
                <a:hlinkClick r:id="rId7"/>
              </a:rPr>
              <a:t>PMID</a:t>
            </a:r>
            <a:r>
              <a:rPr lang="fr-FR" sz="1100" dirty="0">
                <a:latin typeface="Arial"/>
                <a:ea typeface="Arial"/>
                <a:cs typeface="Arial"/>
                <a:sym typeface="Arial"/>
              </a:rPr>
              <a:t> </a:t>
            </a:r>
            <a:r>
              <a:rPr lang="fr-FR" sz="1100" u="sng" dirty="0">
                <a:solidFill>
                  <a:schemeClr val="hlink"/>
                </a:solidFill>
                <a:latin typeface="Arial"/>
                <a:ea typeface="Arial"/>
                <a:cs typeface="Arial"/>
                <a:sym typeface="Arial"/>
                <a:hlinkClick r:id="rId8"/>
              </a:rPr>
              <a:t>4859731</a:t>
            </a:r>
            <a:r>
              <a:rPr lang="fr-FR" sz="1100" dirty="0">
                <a:latin typeface="Arial"/>
                <a:ea typeface="Arial"/>
                <a:cs typeface="Arial"/>
                <a:sym typeface="Arial"/>
              </a:rPr>
              <a:t>,</a:t>
            </a:r>
            <a:r>
              <a:rPr lang="fr-FR" sz="1100" dirty="0">
                <a:uFill>
                  <a:noFill/>
                </a:uFill>
                <a:latin typeface="Arial"/>
                <a:ea typeface="Arial"/>
                <a:cs typeface="Arial"/>
                <a:sym typeface="Arial"/>
                <a:hlinkClick r:id="rId9"/>
              </a:rPr>
              <a:t> </a:t>
            </a:r>
            <a:r>
              <a:rPr lang="fr-FR" sz="1100" u="sng" dirty="0">
                <a:solidFill>
                  <a:schemeClr val="hlink"/>
                </a:solidFill>
                <a:latin typeface="Arial"/>
                <a:ea typeface="Arial"/>
                <a:cs typeface="Arial"/>
                <a:sym typeface="Arial"/>
                <a:hlinkClick r:id="rId9"/>
              </a:rPr>
              <a:t>DOI</a:t>
            </a:r>
            <a:r>
              <a:rPr lang="fr-FR" sz="1100" dirty="0">
                <a:latin typeface="Arial"/>
                <a:ea typeface="Arial"/>
                <a:cs typeface="Arial"/>
                <a:sym typeface="Arial"/>
              </a:rPr>
              <a:t> </a:t>
            </a:r>
            <a:r>
              <a:rPr lang="fr-FR" sz="1100" u="sng" dirty="0">
                <a:solidFill>
                  <a:schemeClr val="hlink"/>
                </a:solidFill>
                <a:latin typeface="Arial"/>
                <a:ea typeface="Arial"/>
                <a:cs typeface="Arial"/>
                <a:sym typeface="Arial"/>
                <a:hlinkClick r:id="rId10"/>
              </a:rPr>
              <a:t>10.1037/h0024670</a:t>
            </a:r>
            <a:r>
              <a:rPr lang="fr-FR"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arenBoth"/>
            </a:pPr>
            <a:r>
              <a:rPr lang="fr-FR" dirty="0"/>
              <a:t>Fiches de synthèse pour les différents vaccins disponibles</a:t>
            </a:r>
            <a:br>
              <a:rPr lang="fr-FR" dirty="0"/>
            </a:br>
            <a:r>
              <a:rPr lang="fr-FR" u="sng" dirty="0">
                <a:solidFill>
                  <a:schemeClr val="hlink"/>
                </a:solidFill>
                <a:hlinkClick r:id="rId11"/>
              </a:rPr>
              <a:t>https://www.mesvaccins.net/web/vaccines</a:t>
            </a:r>
            <a:r>
              <a:rPr lang="fr-FR" dirty="0"/>
              <a:t> </a:t>
            </a:r>
            <a:endParaRPr dirty="0"/>
          </a:p>
          <a:p>
            <a:pPr marL="457200" lvl="0" indent="-317500" algn="l" rtl="0">
              <a:lnSpc>
                <a:spcPct val="115000"/>
              </a:lnSpc>
              <a:spcBef>
                <a:spcPts val="0"/>
              </a:spcBef>
              <a:spcAft>
                <a:spcPts val="0"/>
              </a:spcAft>
              <a:buSzPts val="1400"/>
              <a:buAutoNum type="arabicParenBoth"/>
            </a:pPr>
            <a:r>
              <a:rPr lang="fr-FR" dirty="0"/>
              <a:t>Suivi des “effets indésirables” des vaccins( site de l’ANSM):</a:t>
            </a:r>
            <a:br>
              <a:rPr lang="fr-FR" dirty="0"/>
            </a:br>
            <a:r>
              <a:rPr lang="fr-FR" sz="1100" u="sng" dirty="0">
                <a:solidFill>
                  <a:schemeClr val="hlink"/>
                </a:solidFill>
                <a:hlinkClick r:id="rId12"/>
              </a:rPr>
              <a:t>https://ansm.sante.fr/dossiers-thematiques/covid-19-suivi-hebdomadaire-des-cas-deffets-indesirables-des-vaccins</a:t>
            </a:r>
            <a:r>
              <a:rPr lang="fr-FR" sz="1100" dirty="0"/>
              <a:t> </a:t>
            </a:r>
            <a:endParaRPr dirty="0"/>
          </a:p>
          <a:p>
            <a:pPr marL="457200" lvl="0" indent="-317500" algn="l" rtl="0">
              <a:lnSpc>
                <a:spcPct val="115000"/>
              </a:lnSpc>
              <a:spcBef>
                <a:spcPts val="0"/>
              </a:spcBef>
              <a:spcAft>
                <a:spcPts val="0"/>
              </a:spcAft>
              <a:buSzPts val="1400"/>
              <a:buAutoNum type="arabicParenBoth"/>
            </a:pPr>
            <a:r>
              <a:rPr lang="fr-FR" sz="1100" dirty="0">
                <a:latin typeface="Arial"/>
                <a:ea typeface="Arial"/>
                <a:cs typeface="Arial"/>
                <a:sym typeface="Arial"/>
              </a:rPr>
              <a:t>Effets indésirables du vaccin Pfizer ( ANSM)</a:t>
            </a:r>
            <a:br>
              <a:rPr lang="fr-FR" sz="1100" dirty="0">
                <a:latin typeface="Arial"/>
                <a:ea typeface="Arial"/>
                <a:cs typeface="Arial"/>
                <a:sym typeface="Arial"/>
              </a:rPr>
            </a:br>
            <a:r>
              <a:rPr lang="fr-FR" sz="1100" u="sng" dirty="0">
                <a:solidFill>
                  <a:schemeClr val="hlink"/>
                </a:solidFill>
                <a:latin typeface="Arial"/>
                <a:ea typeface="Arial"/>
                <a:cs typeface="Arial"/>
                <a:sym typeface="Arial"/>
                <a:hlinkClick r:id="rId13"/>
              </a:rPr>
              <a:t>https://solidarites-sante.gouv.fr/IMG/pdf/fiche_effets_indesirables_comirnaty_pfizer_biontech.pdf</a:t>
            </a:r>
            <a:r>
              <a:rPr lang="fr-FR" sz="1100" dirty="0">
                <a:latin typeface="Arial"/>
                <a:ea typeface="Arial"/>
                <a:cs typeface="Arial"/>
                <a:sym typeface="Arial"/>
              </a:rPr>
              <a:t> </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200"/>
              </a:spcBef>
              <a:spcAft>
                <a:spcPts val="0"/>
              </a:spcAft>
              <a:buClr>
                <a:schemeClr val="dk1"/>
              </a:buClr>
              <a:buSzPts val="1100"/>
              <a:buFont typeface="Arial"/>
              <a:buNone/>
            </a:pPr>
            <a:endParaRPr sz="1100" dirty="0"/>
          </a:p>
          <a:p>
            <a:pPr marL="0" lvl="0" indent="0" algn="l" rtl="0">
              <a:spcBef>
                <a:spcPts val="0"/>
              </a:spcBef>
              <a:spcAft>
                <a:spcPts val="0"/>
              </a:spcAft>
              <a:buNone/>
            </a:pPr>
            <a:endParaRPr dirty="0"/>
          </a:p>
        </p:txBody>
      </p:sp>
      <p:sp>
        <p:nvSpPr>
          <p:cNvPr id="192" name="Google Shape;192;gec438781c4_1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ea1a72f42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ea1a72f421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ea1a72f421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ec438781c4_4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ec438781c4_4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ec438781c4_4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sz="1100" b="1" dirty="0"/>
              <a:t>Modélisation développée par une équipe de chercheurs du Centre de Recherches en Épidémiologie et Statistiques (Université de Paris).</a:t>
            </a:r>
            <a:endParaRPr sz="1100" b="1" dirty="0"/>
          </a:p>
          <a:p>
            <a:pPr marL="0" lvl="0" indent="0" algn="l" rtl="0">
              <a:spcBef>
                <a:spcPts val="0"/>
              </a:spcBef>
              <a:spcAft>
                <a:spcPts val="0"/>
              </a:spcAft>
              <a:buClr>
                <a:schemeClr val="dk1"/>
              </a:buClr>
              <a:buSzPts val="1100"/>
              <a:buFont typeface="Arial"/>
              <a:buNone/>
            </a:pPr>
            <a:r>
              <a:rPr lang="fr-FR" sz="1100" dirty="0"/>
              <a:t>Les estimations présentées sont issues de données scientifiques publiées et reflètent la situation COVID à un moment donné, mais peuvent ne pas refléter la situation actuelle de l'épidémie. Par ailleurs,  les incertitudes des données indiquées dans les publications ne sont pas représentées.</a:t>
            </a:r>
            <a:endParaRPr sz="1100" dirty="0"/>
          </a:p>
          <a:p>
            <a:pPr marL="0" lvl="0" indent="0" algn="l" rtl="0">
              <a:spcBef>
                <a:spcPts val="0"/>
              </a:spcBef>
              <a:spcAft>
                <a:spcPts val="0"/>
              </a:spcAft>
              <a:buClr>
                <a:schemeClr val="dk1"/>
              </a:buClr>
              <a:buSzPts val="1100"/>
              <a:buFont typeface="Arial"/>
              <a:buNone/>
            </a:pPr>
            <a:r>
              <a:rPr lang="fr-FR" sz="1100" dirty="0"/>
              <a:t>( voir les méthodes et sources des données précises dans l’onglet  Méthodes de la modélisation).</a:t>
            </a:r>
            <a:endParaRPr sz="1100" b="1"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fr-FR" dirty="0"/>
              <a:t>Si un vaccin ne réduit pas fortement les risques d’être contaminé, il réduit surtout les risques d’être atteint de symptômes sévères et de transmettre le virus. </a:t>
            </a:r>
            <a:endParaRPr dirty="0"/>
          </a:p>
          <a:p>
            <a:pPr marL="0" lvl="0" indent="0" algn="l" rtl="0">
              <a:spcBef>
                <a:spcPts val="0"/>
              </a:spcBef>
              <a:spcAft>
                <a:spcPts val="0"/>
              </a:spcAft>
              <a:buClr>
                <a:schemeClr val="dk1"/>
              </a:buClr>
              <a:buSzPts val="1100"/>
              <a:buFont typeface="Arial"/>
              <a:buNone/>
            </a:pPr>
            <a:r>
              <a:rPr lang="fr-FR" dirty="0"/>
              <a:t>Des modélisations mathématiques permettent d’évaluer les bénéfices sur une population.</a:t>
            </a:r>
            <a:endParaRPr sz="1000" b="1" dirty="0"/>
          </a:p>
          <a:p>
            <a:pPr marL="0" lvl="0" indent="0" algn="l" rtl="0">
              <a:spcBef>
                <a:spcPts val="0"/>
              </a:spcBef>
              <a:spcAft>
                <a:spcPts val="0"/>
              </a:spcAft>
              <a:buClr>
                <a:schemeClr val="dk1"/>
              </a:buClr>
              <a:buSzPts val="1100"/>
              <a:buFont typeface="Arial"/>
              <a:buNone/>
            </a:pPr>
            <a:r>
              <a:rPr lang="fr-FR" dirty="0"/>
              <a:t>L’animation proposée est le fruit de travaux de recherche d’un laboratoire de l’Université de Paris (dont le lien est indiqué dans la diapo). </a:t>
            </a:r>
            <a:endParaRPr dirty="0"/>
          </a:p>
          <a:p>
            <a:pPr marL="0" lvl="0" indent="0" algn="l" rtl="0">
              <a:spcBef>
                <a:spcPts val="0"/>
              </a:spcBef>
              <a:spcAft>
                <a:spcPts val="0"/>
              </a:spcAft>
              <a:buClr>
                <a:schemeClr val="dk1"/>
              </a:buClr>
              <a:buSzPts val="1100"/>
              <a:buFont typeface="Arial"/>
              <a:buNone/>
            </a:pPr>
            <a:r>
              <a:rPr lang="fr-FR" dirty="0"/>
              <a:t>Il est souhaitable de présenter de façon adaptée les méthodes et les sources des données utilisées ( voir l’onglet Méthodes sur le site).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fr-FR" dirty="0"/>
              <a:t>Il serait pertinent de faire un rappel sur l’une des diapos à venir sur les risques inhérents à toute molécule exogène (dont les médicaments, les effets secondaires listés dans le Vidal nous le rappellent). Il serait aussi intéressant d’évoquer la notion de risque pour  certaines populations (dont les jeunes) pour d’autres exemples.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fr-FR" b="1" dirty="0"/>
              <a:t>Références scientifiques:</a:t>
            </a:r>
            <a:endParaRPr b="1" dirty="0"/>
          </a:p>
          <a:p>
            <a:pPr marL="0" lvl="0" indent="0" algn="l" rtl="0">
              <a:spcBef>
                <a:spcPts val="0"/>
              </a:spcBef>
              <a:spcAft>
                <a:spcPts val="0"/>
              </a:spcAft>
              <a:buClr>
                <a:schemeClr val="dk1"/>
              </a:buClr>
              <a:buSzPts val="1100"/>
              <a:buFont typeface="Arial"/>
              <a:buNone/>
            </a:pPr>
            <a:r>
              <a:rPr lang="fr-FR" dirty="0"/>
              <a:t>Ce logiciel a été établi par l’un des laboratoires du  “Centre de recherche en épidémiologie et statistiques” : </a:t>
            </a:r>
            <a:r>
              <a:rPr lang="fr-FR" u="sng" dirty="0">
                <a:solidFill>
                  <a:schemeClr val="hlink"/>
                </a:solidFill>
                <a:hlinkClick r:id="rId3"/>
              </a:rPr>
              <a:t>https://cress-umr1153.fr/</a:t>
            </a:r>
            <a:r>
              <a:rPr lang="fr-FR" dirty="0"/>
              <a:t> </a:t>
            </a:r>
            <a:endParaRPr dirty="0"/>
          </a:p>
          <a:p>
            <a:pPr marL="0" lvl="0" indent="0" algn="l" rtl="0">
              <a:spcBef>
                <a:spcPts val="0"/>
              </a:spcBef>
              <a:spcAft>
                <a:spcPts val="0"/>
              </a:spcAft>
              <a:buNone/>
            </a:pPr>
            <a:endParaRPr dirty="0"/>
          </a:p>
        </p:txBody>
      </p:sp>
      <p:sp>
        <p:nvSpPr>
          <p:cNvPr id="221" name="Google Shape;22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b="1"/>
              <a:t>Commentaires à destination des élèves ( à adapter par le professeur): </a:t>
            </a:r>
            <a:endParaRPr b="1"/>
          </a:p>
          <a:p>
            <a:pPr marL="0" lvl="0" indent="0" algn="l" rtl="0">
              <a:spcBef>
                <a:spcPts val="0"/>
              </a:spcBef>
              <a:spcAft>
                <a:spcPts val="0"/>
              </a:spcAft>
              <a:buSzPts val="1100"/>
              <a:buNone/>
            </a:pPr>
            <a:r>
              <a:rPr lang="fr-FR"/>
              <a:t>Pourquoi des personnes qui ont une faible probabilité ( à ce jour) de faire une forme grave accepteraient de prendre un quelconque risque en se faisant vacciner ?</a:t>
            </a:r>
            <a:endParaRPr/>
          </a:p>
          <a:p>
            <a:pPr marL="0" lvl="0" indent="0" algn="l" rtl="0">
              <a:spcBef>
                <a:spcPts val="0"/>
              </a:spcBef>
              <a:spcAft>
                <a:spcPts val="0"/>
              </a:spcAft>
              <a:buSzPts val="1100"/>
              <a:buNone/>
            </a:pPr>
            <a:r>
              <a:rPr lang="fr-FR"/>
              <a:t>Des revues de littérature scientifiques, notamment celles menées par la Haute autorité de santé ( HAS) (2) (3), ont permis d’identifier les facteurs de risques: l’âge est de loin le principal facteur de risque de formes graves  le risque de décéder au cours d’une hospitalisation pour Covid-19 est 100 fois plus élevé chez les 85-89 ans comparé aux 40-44 ans par ex); plusieurs comorbidités sont  associées à un surrisque de décès de l’ordre de 50%à 70% (RR compris entre 1,50 et 1,70) des patients atteints de Covid-19 hospitalisés en France dont: l'immunodépression et en particulier les transplantations d’organes; les cancers; l’obésité morbide; la cirrhose hépatique; et dans une moindre mesure les pathologies rénales chroniques et le diabète.</a:t>
            </a:r>
            <a:endParaRPr/>
          </a:p>
          <a:p>
            <a:pPr marL="0" lvl="0" indent="0" algn="l" rtl="0">
              <a:spcBef>
                <a:spcPts val="0"/>
              </a:spcBef>
              <a:spcAft>
                <a:spcPts val="0"/>
              </a:spcAft>
              <a:buSzPts val="1100"/>
              <a:buNone/>
            </a:pPr>
            <a:r>
              <a:rPr lang="fr-FR"/>
              <a:t>La vaccination des populations peu vulnérables contribue à faire baisser le nombre d’infections chez les non-vaccinés, car elle favorise les formes asymptomatiques, bien moins contagieuses. (2)</a:t>
            </a:r>
            <a:endParaRPr/>
          </a:p>
          <a:p>
            <a:pPr marL="0" lvl="0" indent="0" algn="l" rtl="0">
              <a:spcBef>
                <a:spcPts val="0"/>
              </a:spcBef>
              <a:spcAft>
                <a:spcPts val="0"/>
              </a:spcAft>
              <a:buClr>
                <a:schemeClr val="dk1"/>
              </a:buClr>
              <a:buSzPts val="1100"/>
              <a:buFont typeface="Arial"/>
              <a:buNone/>
            </a:pPr>
            <a:r>
              <a:rPr lang="fr-FR"/>
              <a:t>Nous nous vaccinons parce que nous décidons d’agir chacun à l’échelle individuelle pour protéger le groupe, le collectif, par solidarité, par fraternité, pour faire humanité. Nous acceptons de prendre ce très faible risque (3) parce que nous faisons le choix politique d’une société solidaire.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fr-FR" b="1"/>
              <a:t>Afin d’illustrer le caractère collectif de la vaccination, on peut s’appuyer sur les données d’étude très récente</a:t>
            </a:r>
            <a:r>
              <a:rPr lang="fr-FR"/>
              <a:t> ( en attente de publication) d’une équipe de chercheurs de l’Université de Montpellier ( traduction du résumé):</a:t>
            </a:r>
            <a:endParaRPr/>
          </a:p>
          <a:p>
            <a:pPr marL="0" lvl="0" indent="0" algn="l" rtl="0">
              <a:spcBef>
                <a:spcPts val="0"/>
              </a:spcBef>
              <a:spcAft>
                <a:spcPts val="0"/>
              </a:spcAft>
              <a:buClr>
                <a:schemeClr val="dk1"/>
              </a:buClr>
              <a:buSzPts val="1100"/>
              <a:buFont typeface="Arial"/>
              <a:buNone/>
            </a:pPr>
            <a:r>
              <a:rPr lang="fr-FR"/>
              <a:t>Les vaccins contre le SRAS-CoV-2 ont des effets prophylactiques individuels. Cependant, il est difficile de quantifier l'impact global du vaccin sur les formes critiques de COVID-19 car cela nécessite de prendre en compte la réduction de la propagation dans la communauté. À l'aide d'un modèle de transmission validé avec des données hospitalières, nous avons étudié des scénarios contrefactuels avec des effets vaccinaux variables. Nous estimons une réduction de la transmissibilité des infections par percée vaccinale de 43 % ([32 - 55] % intervalle de probabilité de 95 %) et que 39 100 séjours en soins intensifs ([26 100 - 57 100] intervalle de confiance à 95 %) et 47 400 ([36 200- 62 800]) décès hospitaliers ont été évités grâce à la campagne de vaccination française au 20 août 2021, soit une prévention relative de 46 % et 57 % de ces issues. Malgré la plus grande efficacité de la prophylaxie individuelle, la plus grande prévention des formes critiques de COVID-19 provient de la composante collective de la protection vaccinale. Ces résultats sont cohérents avec les tendances que nous identifions dans les données mondiales et indiquent un avantage pour la communauté d'atteindre des couvertures vaccinales élevées.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fr-FR" b="1"/>
              <a:t>Une infographie</a:t>
            </a:r>
            <a:endParaRPr b="1"/>
          </a:p>
          <a:p>
            <a:pPr marL="0" lvl="0" indent="0" algn="l" rtl="0">
              <a:spcBef>
                <a:spcPts val="0"/>
              </a:spcBef>
              <a:spcAft>
                <a:spcPts val="0"/>
              </a:spcAft>
              <a:buClr>
                <a:schemeClr val="dk1"/>
              </a:buClr>
              <a:buSzPts val="1100"/>
              <a:buFont typeface="Arial"/>
              <a:buNone/>
            </a:pPr>
            <a:r>
              <a:rPr lang="fr-FR" u="sng">
                <a:solidFill>
                  <a:schemeClr val="hlink"/>
                </a:solidFill>
                <a:hlinkClick r:id="rId3"/>
              </a:rPr>
              <a:t>https://sante-pratique-paris.fr/wp-content/uploads/2016/04/Plan--te-Vaccination_Inpes_1062.jpg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fr-FR" b="1"/>
              <a:t>Références scientifiques:</a:t>
            </a:r>
            <a:endParaRPr b="1"/>
          </a:p>
          <a:p>
            <a:pPr marL="457200" lvl="0" indent="-317500" algn="l" rtl="0">
              <a:spcBef>
                <a:spcPts val="0"/>
              </a:spcBef>
              <a:spcAft>
                <a:spcPts val="0"/>
              </a:spcAft>
              <a:buSzPts val="1400"/>
              <a:buAutoNum type="arabicParenBoth"/>
            </a:pPr>
            <a:r>
              <a:rPr lang="fr-FR" sz="1100">
                <a:latin typeface="Arial"/>
                <a:ea typeface="Arial"/>
                <a:cs typeface="Arial"/>
                <a:sym typeface="Arial"/>
              </a:rPr>
              <a:t>O’Driscoll M, Ribeiro Dos Santos G, Wang L, Cummings DAT, Azman AS, Paireau J, et al. Age-specific mortality and immunity patterns of SARS-CoV-2. Nature. 2021;590(7844):140-5.</a:t>
            </a:r>
            <a:r>
              <a:rPr lang="fr-FR" sz="1100">
                <a:uFill>
                  <a:noFill/>
                </a:uFill>
                <a:latin typeface="Arial"/>
                <a:ea typeface="Arial"/>
                <a:cs typeface="Arial"/>
                <a:sym typeface="Arial"/>
                <a:hlinkClick r:id="rId4"/>
              </a:rPr>
              <a:t> </a:t>
            </a:r>
            <a:r>
              <a:rPr lang="fr-FR" sz="1100" u="sng">
                <a:solidFill>
                  <a:schemeClr val="hlink"/>
                </a:solidFill>
                <a:latin typeface="Arial"/>
                <a:ea typeface="Arial"/>
                <a:cs typeface="Arial"/>
                <a:sym typeface="Arial"/>
                <a:hlinkClick r:id="rId4"/>
              </a:rPr>
              <a:t> https://doi.org/10.1038/s41586-020-2918-0</a:t>
            </a:r>
            <a:r>
              <a:rPr lang="fr-FR" sz="1100">
                <a:latin typeface="Arial"/>
                <a:ea typeface="Arial"/>
                <a:cs typeface="Arial"/>
                <a:sym typeface="Arial"/>
              </a:rPr>
              <a:t> </a:t>
            </a:r>
            <a:r>
              <a:rPr lang="fr-FR" sz="1100" u="sng">
                <a:solidFill>
                  <a:schemeClr val="hlink"/>
                </a:solidFill>
                <a:latin typeface="Arial"/>
                <a:ea typeface="Arial"/>
                <a:cs typeface="Arial"/>
                <a:sym typeface="Arial"/>
                <a:hlinkClick r:id="rId5"/>
              </a:rPr>
              <a:t> PMID: 33137809</a:t>
            </a:r>
            <a:endParaRPr sz="1100">
              <a:latin typeface="Arial"/>
              <a:ea typeface="Arial"/>
              <a:cs typeface="Arial"/>
              <a:sym typeface="Arial"/>
            </a:endParaRPr>
          </a:p>
          <a:p>
            <a:pPr marL="457200" lvl="0" indent="-317500" algn="l" rtl="0">
              <a:spcBef>
                <a:spcPts val="0"/>
              </a:spcBef>
              <a:spcAft>
                <a:spcPts val="0"/>
              </a:spcAft>
              <a:buSzPts val="1400"/>
              <a:buAutoNum type="arabicParenBoth"/>
            </a:pPr>
            <a:r>
              <a:rPr lang="fr-FR" sz="1100" u="sng">
                <a:solidFill>
                  <a:schemeClr val="hlink"/>
                </a:solidFill>
                <a:latin typeface="Arial"/>
                <a:ea typeface="Arial"/>
                <a:cs typeface="Arial"/>
                <a:sym typeface="Arial"/>
                <a:hlinkClick r:id="rId6"/>
              </a:rPr>
              <a:t>Stratégie de vaccination contre le SARS-CoV-2</a:t>
            </a:r>
            <a:r>
              <a:rPr lang="fr-FR" sz="1100">
                <a:latin typeface="Arial"/>
                <a:ea typeface="Arial"/>
                <a:cs typeface="Arial"/>
                <a:sym typeface="Arial"/>
              </a:rPr>
              <a:t>, Recommandations préliminaires sur la stratégie de priorisation des populations à vacciner, HAS, nov 2020 </a:t>
            </a:r>
            <a:endParaRPr sz="1100">
              <a:latin typeface="Arial"/>
              <a:ea typeface="Arial"/>
              <a:cs typeface="Arial"/>
              <a:sym typeface="Arial"/>
            </a:endParaRPr>
          </a:p>
          <a:p>
            <a:pPr marL="457200" lvl="0" indent="-298450" algn="l" rtl="0">
              <a:spcBef>
                <a:spcPts val="0"/>
              </a:spcBef>
              <a:spcAft>
                <a:spcPts val="0"/>
              </a:spcAft>
              <a:buSzPts val="1100"/>
              <a:buAutoNum type="arabicParenBoth"/>
            </a:pPr>
            <a:r>
              <a:rPr lang="fr-FR" sz="1100" u="sng">
                <a:solidFill>
                  <a:schemeClr val="hlink"/>
                </a:solidFill>
                <a:latin typeface="Arial"/>
                <a:ea typeface="Arial"/>
                <a:cs typeface="Arial"/>
                <a:sym typeface="Arial"/>
                <a:hlinkClick r:id="rId7"/>
              </a:rPr>
              <a:t>Stratégie de vaccination contre le Sars-Cov-2</a:t>
            </a:r>
            <a:r>
              <a:rPr lang="fr-FR" sz="1100">
                <a:latin typeface="Arial"/>
                <a:ea typeface="Arial"/>
                <a:cs typeface="Arial"/>
                <a:sym typeface="Arial"/>
              </a:rPr>
              <a:t>, Actualisation des facteurs de risque de formes graves de la co-vid-19 et des recommandations sur la stratégie de priorisation des populations à vacciner, HAS, Mars 2021</a:t>
            </a:r>
            <a:endParaRPr sz="1100">
              <a:latin typeface="Arial"/>
              <a:ea typeface="Arial"/>
              <a:cs typeface="Arial"/>
              <a:sym typeface="Arial"/>
            </a:endParaRPr>
          </a:p>
          <a:p>
            <a:pPr marL="457200" lvl="0" indent="-298450" algn="l" rtl="0">
              <a:spcBef>
                <a:spcPts val="0"/>
              </a:spcBef>
              <a:spcAft>
                <a:spcPts val="0"/>
              </a:spcAft>
              <a:buSzPts val="1100"/>
              <a:buFont typeface="Arial"/>
              <a:buAutoNum type="arabicParenBoth"/>
            </a:pPr>
            <a:r>
              <a:rPr lang="fr-FR" sz="1100">
                <a:latin typeface="Arial"/>
                <a:ea typeface="Arial"/>
                <a:cs typeface="Arial"/>
                <a:sym typeface="Arial"/>
              </a:rPr>
              <a:t>(en attente de publication) Preprint: </a:t>
            </a:r>
            <a:r>
              <a:rPr lang="fr-FR" sz="1100" u="sng">
                <a:solidFill>
                  <a:schemeClr val="hlink"/>
                </a:solidFill>
                <a:latin typeface="Arial"/>
                <a:ea typeface="Arial"/>
                <a:cs typeface="Arial"/>
                <a:sym typeface="Arial"/>
                <a:hlinkClick r:id="rId8"/>
              </a:rPr>
              <a:t>https://osf.io/6ebxu/</a:t>
            </a:r>
            <a:r>
              <a:rPr lang="fr-FR"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14" name="Google Shape;3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c438781c4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ec438781c4_2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b="1" dirty="0"/>
              <a:t>Commentaires à destination des élèves ( à adapter par le professeur): </a:t>
            </a:r>
            <a:endParaRPr b="1" dirty="0"/>
          </a:p>
          <a:p>
            <a:pPr marL="0" lvl="0" indent="0" algn="l" rtl="0">
              <a:spcBef>
                <a:spcPts val="0"/>
              </a:spcBef>
              <a:spcAft>
                <a:spcPts val="0"/>
              </a:spcAft>
              <a:buClr>
                <a:schemeClr val="dk1"/>
              </a:buClr>
              <a:buSzPts val="1100"/>
              <a:buFont typeface="Arial"/>
              <a:buNone/>
            </a:pPr>
            <a:r>
              <a:rPr lang="fr-FR" dirty="0"/>
              <a:t>Les données générales montrent que l’augmentation des taux de positivité (démontré par les tests de RT-PCR) est associée à une augmentation des cas graves nécessitant des réanimations mais aussi des décès. Les données épidémiologiques sont fournies par semaine. La population des 10-19 ans est concernée par cette augmentation :</a:t>
            </a:r>
            <a:endParaRPr dirty="0"/>
          </a:p>
          <a:p>
            <a:pPr marL="0" lvl="0" indent="0" algn="l" rtl="0">
              <a:spcBef>
                <a:spcPts val="0"/>
              </a:spcBef>
              <a:spcAft>
                <a:spcPts val="0"/>
              </a:spcAft>
              <a:buClr>
                <a:schemeClr val="dk1"/>
              </a:buClr>
              <a:buSzPts val="1100"/>
              <a:buFont typeface="Arial"/>
              <a:buNone/>
            </a:pPr>
            <a:r>
              <a:rPr lang="fr-FR" dirty="0"/>
              <a:t> “</a:t>
            </a:r>
            <a:r>
              <a:rPr lang="fr-FR" sz="1100" b="1" dirty="0">
                <a:latin typeface="Arial"/>
                <a:ea typeface="Arial"/>
                <a:cs typeface="Arial"/>
                <a:sym typeface="Arial"/>
              </a:rPr>
              <a:t>Les hospitalisations en cours en moyenne hebdomadaire continuent d’augmenter dans toutes les tranches d’âges</a:t>
            </a:r>
            <a:r>
              <a:rPr lang="fr-FR" sz="1100" dirty="0">
                <a:latin typeface="Arial"/>
                <a:ea typeface="Arial"/>
                <a:cs typeface="Arial"/>
                <a:sym typeface="Arial"/>
              </a:rPr>
              <a:t>. Les tranches d’âges les plus contributrices de cette hausse sont comprises entre 50 et 89 ans (78,4% de la hausse), qui représentent en outre 75% des hospitalisations en cours. Le taux de progression le plus élevé affecte en revanche les 10-19 ans (+20,2%, de 64 à 77 en moyenne hebdomadaire), ce qui correspond en phase ascendante au niveau déjà atteint lors de la semaine du 22/03/21. </a:t>
            </a:r>
            <a:r>
              <a:rPr lang="fr-FR" sz="1100" b="1" dirty="0">
                <a:latin typeface="Arial"/>
                <a:ea typeface="Arial"/>
                <a:cs typeface="Arial"/>
                <a:sym typeface="Arial"/>
              </a:rPr>
              <a:t>Les soins critiques en cours en moyenne hebdomadaire augmentent dans toutes les tranches d’âges à l’exception des 20-29 ans</a:t>
            </a:r>
            <a:r>
              <a:rPr lang="fr-FR" sz="1100" dirty="0">
                <a:latin typeface="Arial"/>
                <a:ea typeface="Arial"/>
                <a:cs typeface="Arial"/>
                <a:sym typeface="Arial"/>
              </a:rPr>
              <a:t>, où ils régressent légèrement (-3,7%). Les tranches d’âges les plus contributrices de cette augmentation sont comprises entre 50 et 79 ans (73,5% de la hausse). Viennent ensuite les 30-49 ans (17,3% de la hausse). </a:t>
            </a:r>
            <a:r>
              <a:rPr lang="fr-FR" sz="1100" dirty="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Tout en représentant moins de 1% des soins critiques en cours, les 10-19 ans connaissent le taux de progression le plus élevé, avec un nombre moyen de soins critiques en cours multiplié par 2,4 en 1 semaine (+128,9%, de 5 à 12).</a:t>
            </a:r>
            <a:r>
              <a:rPr lang="fr-FR" sz="1100" dirty="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Le taux de soins critiques en cours dans les hospitalisations en cours pour cette tranche d’âges connaît en outre un doublement en 1 semaine (16,2% </a:t>
            </a:r>
            <a:r>
              <a:rPr lang="fr-FR" sz="1100" i="1" dirty="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vs</a:t>
            </a:r>
            <a:r>
              <a:rPr lang="fr-FR" sz="1100" dirty="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8,5%), ce qui traduit une forte aggravation des cas hospitalisés.”</a:t>
            </a:r>
            <a:r>
              <a:rPr lang="fr-FR" sz="1100" dirty="0">
                <a:latin typeface="Arial"/>
                <a:ea typeface="Arial"/>
                <a:cs typeface="Arial"/>
                <a:sym typeface="Arial"/>
              </a:rPr>
              <a:t> (source : </a:t>
            </a:r>
            <a:r>
              <a:rPr lang="fr-FR" sz="1100" u="sng" dirty="0">
                <a:solidFill>
                  <a:schemeClr val="hlink"/>
                </a:solidFill>
                <a:latin typeface="Arial"/>
                <a:ea typeface="Arial"/>
                <a:cs typeface="Arial"/>
                <a:sym typeface="Arial"/>
                <a:hlinkClick r:id="rId3"/>
              </a:rPr>
              <a:t>https://ducotedelascience.org/bulletin-epidemiologique-semaine-32/</a:t>
            </a:r>
            <a:r>
              <a:rPr lang="fr-FR" sz="1100" dirty="0">
                <a:latin typeface="Arial"/>
                <a:ea typeface="Arial"/>
                <a:cs typeface="Arial"/>
                <a:sym typeface="Arial"/>
              </a:rPr>
              <a:t>); le site fournit des données par départements et par semaine. De très nombreux graphiques permettent de construire une argumentation scientifique étayée par des données statistiques robustes. </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Le site </a:t>
            </a:r>
            <a:r>
              <a:rPr lang="fr-FR" sz="1100" dirty="0" err="1">
                <a:latin typeface="Arial"/>
                <a:ea typeface="Arial"/>
                <a:cs typeface="Arial"/>
                <a:sym typeface="Arial"/>
              </a:rPr>
              <a:t>geodes</a:t>
            </a:r>
            <a:r>
              <a:rPr lang="fr-FR" sz="1100" dirty="0">
                <a:latin typeface="Arial"/>
                <a:ea typeface="Arial"/>
                <a:cs typeface="Arial"/>
                <a:sym typeface="Arial"/>
              </a:rPr>
              <a:t> de Santé Publique France, fournit en référence, permet de suivre l’évolution des divers paramètres épidémiologiques et statistiques (nombre de décès cumulés par tranches d’âges, etc.)</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Lien le site de visualisation de données sur la Covid19  en France (Germain Forestier):</a:t>
            </a:r>
            <a:r>
              <a:rPr lang="fr-FR" sz="1100" u="sng" dirty="0">
                <a:solidFill>
                  <a:schemeClr val="hlink"/>
                </a:solidFill>
                <a:latin typeface="Arial"/>
                <a:ea typeface="Arial"/>
                <a:cs typeface="Arial"/>
                <a:sym typeface="Arial"/>
                <a:hlinkClick r:id="rId4"/>
              </a:rPr>
              <a:t>https://germain-forestier.info/covid/index.html#menu</a:t>
            </a:r>
            <a:r>
              <a:rPr lang="fr-FR" sz="1100" dirty="0">
                <a:latin typeface="Arial"/>
                <a:ea typeface="Arial"/>
                <a:cs typeface="Arial"/>
                <a:sym typeface="Arial"/>
              </a:rPr>
              <a:t>,   à partir de données issues de </a:t>
            </a:r>
            <a:r>
              <a:rPr lang="fr-FR" sz="1100" u="sng" dirty="0">
                <a:solidFill>
                  <a:schemeClr val="hlink"/>
                </a:solidFill>
                <a:latin typeface="Arial"/>
                <a:ea typeface="Arial"/>
                <a:cs typeface="Arial"/>
                <a:sym typeface="Arial"/>
                <a:hlinkClick r:id="rId5"/>
              </a:rPr>
              <a:t>https://www.data.gouv.fr</a:t>
            </a:r>
            <a:r>
              <a:rPr lang="fr-FR" sz="1100" dirty="0">
                <a:latin typeface="Arial"/>
                <a:ea typeface="Arial"/>
                <a:cs typeface="Arial"/>
                <a:sym typeface="Arial"/>
              </a:rPr>
              <a:t>.</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SzPts val="1100"/>
              <a:buNone/>
            </a:pPr>
            <a:r>
              <a:rPr lang="fr-FR" b="1" dirty="0"/>
              <a:t>Références scientifiques:</a:t>
            </a:r>
            <a:endParaRPr b="1" dirty="0"/>
          </a:p>
          <a:p>
            <a:pPr marL="0" lvl="0" indent="0" algn="l" rtl="0">
              <a:spcBef>
                <a:spcPts val="0"/>
              </a:spcBef>
              <a:spcAft>
                <a:spcPts val="0"/>
              </a:spcAft>
              <a:buSzPts val="1100"/>
              <a:buNone/>
            </a:pPr>
            <a:r>
              <a:rPr lang="fr-FR" u="sng" dirty="0">
                <a:solidFill>
                  <a:schemeClr val="hlink"/>
                </a:solidFill>
                <a:hlinkClick r:id="rId6"/>
              </a:rPr>
              <a:t>https://ducotedelascience.org</a:t>
            </a:r>
            <a:r>
              <a:rPr lang="fr-FR" dirty="0"/>
              <a:t> </a:t>
            </a:r>
            <a:endParaRPr dirty="0"/>
          </a:p>
          <a:p>
            <a:pPr marL="0" lvl="0" indent="0" algn="l" rtl="0">
              <a:spcBef>
                <a:spcPts val="0"/>
              </a:spcBef>
              <a:spcAft>
                <a:spcPts val="0"/>
              </a:spcAft>
              <a:buClr>
                <a:schemeClr val="dk1"/>
              </a:buClr>
              <a:buSzPts val="1100"/>
              <a:buFont typeface="Arial"/>
              <a:buNone/>
            </a:pPr>
            <a:r>
              <a:rPr lang="fr-FR" u="sng" dirty="0">
                <a:solidFill>
                  <a:schemeClr val="hlink"/>
                </a:solidFill>
                <a:hlinkClick r:id="rId7"/>
              </a:rPr>
              <a:t>https://www.vidal.fr/actualites.html</a:t>
            </a:r>
            <a:endParaRPr dirty="0"/>
          </a:p>
          <a:p>
            <a:pPr marL="0" lvl="0" indent="0" algn="l" rtl="0">
              <a:spcBef>
                <a:spcPts val="0"/>
              </a:spcBef>
              <a:spcAft>
                <a:spcPts val="0"/>
              </a:spcAft>
              <a:buClr>
                <a:schemeClr val="dk1"/>
              </a:buClr>
              <a:buSzPts val="1100"/>
              <a:buFont typeface="Arial"/>
              <a:buNone/>
            </a:pPr>
            <a:r>
              <a:rPr lang="fr-FR" u="sng" dirty="0">
                <a:solidFill>
                  <a:schemeClr val="hlink"/>
                </a:solidFill>
                <a:hlinkClick r:id="rId8"/>
              </a:rPr>
              <a:t>https://www.who.int/fr/emergencies/diseases/novel-coronavirus-2019</a:t>
            </a:r>
            <a:r>
              <a:rPr lang="fr-FR" dirty="0"/>
              <a:t> </a:t>
            </a:r>
            <a:endParaRPr dirty="0"/>
          </a:p>
          <a:p>
            <a:pPr marL="0" lvl="0" indent="0" algn="l" rtl="0">
              <a:spcBef>
                <a:spcPts val="0"/>
              </a:spcBef>
              <a:spcAft>
                <a:spcPts val="0"/>
              </a:spcAft>
              <a:buClr>
                <a:schemeClr val="dk1"/>
              </a:buClr>
              <a:buSzPts val="1100"/>
              <a:buFont typeface="Arial"/>
              <a:buNone/>
            </a:pPr>
            <a:r>
              <a:rPr lang="fr-FR" u="sng" dirty="0">
                <a:solidFill>
                  <a:schemeClr val="hlink"/>
                </a:solidFill>
                <a:hlinkClick r:id="rId9"/>
              </a:rPr>
              <a:t>https://geodes.santepubliquefrance.fr/#view=map2&amp;c=indicator</a:t>
            </a:r>
            <a:r>
              <a:rPr lang="fr-FR" dirty="0"/>
              <a:t> </a:t>
            </a:r>
            <a:endParaRPr dirty="0"/>
          </a:p>
        </p:txBody>
      </p:sp>
      <p:sp>
        <p:nvSpPr>
          <p:cNvPr id="98" name="Google Shape;98;gec438781c4_2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ec438781c4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ec438781c4_1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b="1" dirty="0"/>
              <a:t>Commentaires ( en complément de ceux de la diapo 10)</a:t>
            </a:r>
            <a:endParaRPr sz="1100" dirty="0"/>
          </a:p>
          <a:p>
            <a:pPr marL="0" lvl="0" indent="0" algn="l" rtl="0">
              <a:lnSpc>
                <a:spcPct val="115000"/>
              </a:lnSpc>
              <a:spcBef>
                <a:spcPts val="1200"/>
              </a:spcBef>
              <a:spcAft>
                <a:spcPts val="0"/>
              </a:spcAft>
              <a:buClr>
                <a:schemeClr val="dk1"/>
              </a:buClr>
              <a:buSzPts val="1100"/>
              <a:buFont typeface="Arial"/>
              <a:buNone/>
            </a:pPr>
            <a:r>
              <a:rPr lang="fr-FR" b="1" dirty="0"/>
              <a:t>Concernant l’exemple de l’étude d’un lien possible entre certains évènements indésirables rares de type inflammations cardiaques (myocardites/péricardites) et vaccination avec des vaccins à ARNm</a:t>
            </a:r>
            <a:endParaRPr b="1" dirty="0"/>
          </a:p>
          <a:p>
            <a:pPr marL="0" lvl="0" indent="0" algn="l" rtl="0">
              <a:lnSpc>
                <a:spcPct val="115000"/>
              </a:lnSpc>
              <a:spcBef>
                <a:spcPts val="1200"/>
              </a:spcBef>
              <a:spcAft>
                <a:spcPts val="0"/>
              </a:spcAft>
              <a:buNone/>
            </a:pPr>
            <a:r>
              <a:rPr lang="fr-FR" dirty="0"/>
              <a:t>Traduction du résumé de l’article de  </a:t>
            </a:r>
            <a:r>
              <a:rPr lang="fr-FR" u="sng" dirty="0">
                <a:solidFill>
                  <a:schemeClr val="hlink"/>
                </a:solidFill>
                <a:hlinkClick r:id="rId3"/>
              </a:rPr>
              <a:t>BARDA, 25/08/2021 (</a:t>
            </a:r>
            <a:r>
              <a:rPr lang="fr-FR" sz="1400" i="1" u="sng" dirty="0">
                <a:solidFill>
                  <a:schemeClr val="hlink"/>
                </a:solidFill>
                <a:hlinkClick r:id="rId3"/>
              </a:rPr>
              <a:t> (The New England Journal of Medecine)</a:t>
            </a:r>
            <a:br>
              <a:rPr lang="fr-FR" sz="1400" i="1" dirty="0">
                <a:solidFill>
                  <a:srgbClr val="666666"/>
                </a:solidFill>
              </a:rPr>
            </a:br>
            <a:r>
              <a:rPr lang="fr-FR" sz="1100" b="1" dirty="0">
                <a:latin typeface="Arial"/>
                <a:ea typeface="Arial"/>
                <a:cs typeface="Arial"/>
                <a:sym typeface="Arial"/>
              </a:rPr>
              <a:t>La plus grande étude en vie réelle sur le vaccin COMINRNATY Pfizer-</a:t>
            </a:r>
            <a:r>
              <a:rPr lang="fr-FR" sz="1100" b="1" dirty="0" err="1">
                <a:latin typeface="Arial"/>
                <a:ea typeface="Arial"/>
                <a:cs typeface="Arial"/>
                <a:sym typeface="Arial"/>
              </a:rPr>
              <a:t>BioNTech</a:t>
            </a:r>
            <a:r>
              <a:rPr lang="fr-FR" sz="1100" b="1" dirty="0">
                <a:latin typeface="Arial"/>
                <a:ea typeface="Arial"/>
                <a:cs typeface="Arial"/>
                <a:sym typeface="Arial"/>
              </a:rPr>
              <a:t>, menée auprès d’environ 2 millions de personnes, révèle que les risques d'infection dépassent de loin ceux liés au vaccin.</a:t>
            </a:r>
            <a:endParaRPr dirty="0"/>
          </a:p>
          <a:p>
            <a:pPr marL="0" lvl="0" indent="0" algn="l" rtl="0">
              <a:lnSpc>
                <a:spcPct val="115000"/>
              </a:lnSpc>
              <a:spcBef>
                <a:spcPts val="1200"/>
              </a:spcBef>
              <a:spcAft>
                <a:spcPts val="0"/>
              </a:spcAft>
              <a:buNone/>
            </a:pPr>
            <a:r>
              <a:rPr lang="fr-FR" dirty="0"/>
              <a:t>Les essais de </a:t>
            </a:r>
            <a:r>
              <a:rPr lang="fr-FR" dirty="0" err="1"/>
              <a:t>préapprobation</a:t>
            </a:r>
            <a:r>
              <a:rPr lang="fr-FR" dirty="0"/>
              <a:t> ont montré que les vaccins à base d'ARN messager (ARNm) contre le coronavirus 2 du syndrome respiratoire aigu sévère (SRAS-CoV-2) avaient un bon profil d'innocuité, mais ces essais étaient soumis à des limitations de taille et de composition de patients. Une évaluation de l'innocuité du vaccin à ARNm BNT162b2 par rapport à un large éventail d'événements indésirables potentiels est nécessaire.</a:t>
            </a:r>
            <a:endParaRPr dirty="0"/>
          </a:p>
          <a:p>
            <a:pPr marL="0" lvl="0" indent="0" algn="l" rtl="0">
              <a:lnSpc>
                <a:spcPct val="115000"/>
              </a:lnSpc>
              <a:spcBef>
                <a:spcPts val="1200"/>
              </a:spcBef>
              <a:spcAft>
                <a:spcPts val="0"/>
              </a:spcAft>
              <a:buNone/>
            </a:pPr>
            <a:r>
              <a:rPr lang="fr-FR" dirty="0"/>
              <a:t>Méthodes</a:t>
            </a:r>
            <a:endParaRPr dirty="0"/>
          </a:p>
          <a:p>
            <a:pPr marL="0" lvl="0" indent="0" algn="l" rtl="0">
              <a:lnSpc>
                <a:spcPct val="115000"/>
              </a:lnSpc>
              <a:spcBef>
                <a:spcPts val="1200"/>
              </a:spcBef>
              <a:spcAft>
                <a:spcPts val="0"/>
              </a:spcAft>
              <a:buNone/>
            </a:pPr>
            <a:r>
              <a:rPr lang="fr-FR" dirty="0"/>
              <a:t>Nous avons utilisé les données de la plus grande organisation de soins de santé en Israël pour évaluer l'innocuité du vaccin à ARNm BNT162b2. Pour chaque événement indésirable potentiel, dans une population de personnes sans diagnostic antérieur de cet événement, nous avons apparié individuellement les personnes vaccinées aux personnes non vaccinées en fonction de variables sociodémographiques et cliniques. Les rapports de risque et les différences de risque à 42 jours après la vaccination ont été dérivés à l'aide de l'estimateur de Kaplan-Meier. Pour replacer ces résultats dans leur contexte, nous avons effectué une analyse similaire impliquant des personnes infectées par le SRAS-CoV-2 associées à des personnes non infectées. Les mêmes événements indésirables ont été étudiés dans les analyses de vaccination et d'infection par le SRAS-CoV-2.</a:t>
            </a:r>
            <a:endParaRPr dirty="0"/>
          </a:p>
          <a:p>
            <a:pPr marL="0" lvl="0" indent="0" algn="l" rtl="0">
              <a:lnSpc>
                <a:spcPct val="115000"/>
              </a:lnSpc>
              <a:spcBef>
                <a:spcPts val="1200"/>
              </a:spcBef>
              <a:spcAft>
                <a:spcPts val="0"/>
              </a:spcAft>
              <a:buNone/>
            </a:pPr>
            <a:r>
              <a:rPr lang="fr-FR" dirty="0"/>
              <a:t>Résultats</a:t>
            </a:r>
            <a:endParaRPr dirty="0"/>
          </a:p>
          <a:p>
            <a:pPr marL="0" lvl="0" indent="0" algn="l" rtl="0">
              <a:lnSpc>
                <a:spcPct val="115000"/>
              </a:lnSpc>
              <a:spcBef>
                <a:spcPts val="1200"/>
              </a:spcBef>
              <a:spcAft>
                <a:spcPts val="0"/>
              </a:spcAft>
              <a:buNone/>
            </a:pPr>
            <a:r>
              <a:rPr lang="fr-FR" dirty="0"/>
              <a:t>Dans l'analyse de la vaccination, les groupes vaccinés et témoins comprenaient chacun une moyenne de 884 828 personnes. La vaccination était la plus fortement associée à un risque élevé de myocardite (risque relatif, 3,24 ; intervalle de confiance [IC] à 95 %, 1,55 à 12,44 ; différence de risque, 2,7 événements pour 100 000 personnes ; IC à 95 %, 1,0 à 4,6), </a:t>
            </a:r>
            <a:r>
              <a:rPr lang="fr-FR" dirty="0" err="1"/>
              <a:t>lymphadénopathie</a:t>
            </a:r>
            <a:r>
              <a:rPr lang="fr-FR" dirty="0"/>
              <a:t> (risque rapport, 2,43 ; IC à 95 % : 2,05 à 2,78 ; différence de risque, 78,4 événements pour 100 000 personnes ; IC à 95 %, 64,1 à 89,3), appendicite (rapport de risque, 1,40 ; IC à 95 %, 1,02 à 2,01 ; différence de risque, 5,0 événements pour 100 000 personnes ; IC à 95 % : 0,3 à 9,9) et infection par le zona (risque relatif, 1,43 ; IC à 95 %, 1,20 à 1,73 ; différence de risque, 15,8 événements pour 100 000 personnes ; IC à 95 %, 8,2 à 24,2). L'infection par le SRAS-CoV-2 était associée à un risque sensiblement accru de myocardite (rapport de risque, 18,28 ; IC à 95 %, 3,95 à 25,12 ; différence de risque, 11,0 événements pour 100 000 personnes ; IC à 95 %, 5,6 à 15,8) et d'autres problèmes graves effets indésirables, y compris péricardite, arythmie, thrombose veineuse profonde, embolie pulmonaire, infarctus du myocarde, hémorragie intracrânienne et </a:t>
            </a:r>
            <a:r>
              <a:rPr lang="fr-FR" dirty="0" err="1"/>
              <a:t>thrombocytopénie</a:t>
            </a:r>
            <a:r>
              <a:rPr lang="fr-FR" dirty="0"/>
              <a:t>.</a:t>
            </a:r>
            <a:endParaRPr dirty="0"/>
          </a:p>
          <a:p>
            <a:pPr marL="0" lvl="0" indent="0" algn="l" rtl="0">
              <a:lnSpc>
                <a:spcPct val="115000"/>
              </a:lnSpc>
              <a:spcBef>
                <a:spcPts val="1200"/>
              </a:spcBef>
              <a:spcAft>
                <a:spcPts val="0"/>
              </a:spcAft>
              <a:buNone/>
            </a:pPr>
            <a:r>
              <a:rPr lang="fr-FR" dirty="0"/>
              <a:t>Conclusion</a:t>
            </a:r>
            <a:endParaRPr dirty="0"/>
          </a:p>
          <a:p>
            <a:pPr marL="0" lvl="0" indent="0" algn="l" rtl="0">
              <a:lnSpc>
                <a:spcPct val="115000"/>
              </a:lnSpc>
              <a:spcBef>
                <a:spcPts val="1200"/>
              </a:spcBef>
              <a:spcAft>
                <a:spcPts val="0"/>
              </a:spcAft>
              <a:buNone/>
            </a:pPr>
            <a:r>
              <a:rPr lang="fr-FR" dirty="0"/>
              <a:t>Dans cette étude dans un cadre de vaccination de masse à l'échelle nationale, le vaccin BNT162b2 n'était pas associé à un risque élevé de la plupart des événements indésirables examinés. Le vaccin était associé à un excès de risque de myocardite (1 à 5 événements pour 100 000 personnes). Le risque de cet événement indésirable potentiellement grave et de nombreux autres événements indésirables graves a considérablement augmenté après l'infection par le SRAS-CoV-2. (Financé par Ivan et Francesca </a:t>
            </a:r>
            <a:r>
              <a:rPr lang="fr-FR" dirty="0" err="1"/>
              <a:t>Berkowitz</a:t>
            </a:r>
            <a:r>
              <a:rPr lang="fr-FR" dirty="0"/>
              <a:t> </a:t>
            </a:r>
            <a:r>
              <a:rPr lang="fr-FR" dirty="0" err="1"/>
              <a:t>Family</a:t>
            </a:r>
            <a:r>
              <a:rPr lang="fr-FR" dirty="0"/>
              <a:t> Living </a:t>
            </a:r>
            <a:r>
              <a:rPr lang="fr-FR" dirty="0" err="1"/>
              <a:t>Laboratory</a:t>
            </a:r>
            <a:r>
              <a:rPr lang="fr-FR" dirty="0"/>
              <a:t> Collaboration à la Harvard </a:t>
            </a:r>
            <a:r>
              <a:rPr lang="fr-FR" dirty="0" err="1"/>
              <a:t>Medical</a:t>
            </a:r>
            <a:r>
              <a:rPr lang="fr-FR" dirty="0"/>
              <a:t> </a:t>
            </a:r>
            <a:r>
              <a:rPr lang="fr-FR" dirty="0" err="1"/>
              <a:t>School</a:t>
            </a:r>
            <a:r>
              <a:rPr lang="fr-FR" dirty="0"/>
              <a:t> et au </a:t>
            </a:r>
            <a:r>
              <a:rPr lang="fr-FR" dirty="0" err="1"/>
              <a:t>Clalit</a:t>
            </a:r>
            <a:r>
              <a:rPr lang="fr-FR" dirty="0"/>
              <a:t> </a:t>
            </a:r>
            <a:r>
              <a:rPr lang="fr-FR" dirty="0" err="1"/>
              <a:t>Research</a:t>
            </a:r>
            <a:r>
              <a:rPr lang="fr-FR" dirty="0"/>
              <a:t> Institute.)</a:t>
            </a:r>
            <a:endParaRPr dirty="0"/>
          </a:p>
          <a:p>
            <a:pPr marL="0" lvl="0" indent="0" algn="l" rtl="0">
              <a:lnSpc>
                <a:spcPct val="115000"/>
              </a:lnSpc>
              <a:spcBef>
                <a:spcPts val="1200"/>
              </a:spcBef>
              <a:spcAft>
                <a:spcPts val="0"/>
              </a:spcAft>
              <a:buNone/>
            </a:pPr>
            <a:endParaRPr dirty="0"/>
          </a:p>
          <a:p>
            <a:pPr marL="0" lvl="0" indent="0" algn="l" rtl="0">
              <a:lnSpc>
                <a:spcPct val="115000"/>
              </a:lnSpc>
              <a:spcBef>
                <a:spcPts val="1200"/>
              </a:spcBef>
              <a:spcAft>
                <a:spcPts val="0"/>
              </a:spcAft>
              <a:buNone/>
            </a:pPr>
            <a:r>
              <a:rPr lang="fr-FR" b="1" dirty="0"/>
              <a:t>Références scientifiques concernant les événements de myocardites/péricardites associés aux vaccins à ARNm:</a:t>
            </a:r>
            <a:endParaRPr b="1" dirty="0"/>
          </a:p>
          <a:p>
            <a:pPr marL="457200" lvl="0" indent="-298450" algn="l" rtl="0">
              <a:lnSpc>
                <a:spcPct val="115000"/>
              </a:lnSpc>
              <a:spcBef>
                <a:spcPts val="1200"/>
              </a:spcBef>
              <a:spcAft>
                <a:spcPts val="0"/>
              </a:spcAft>
              <a:buSzPts val="1100"/>
              <a:buAutoNum type="arabicParenBoth"/>
            </a:pPr>
            <a:r>
              <a:rPr lang="fr-FR" sz="1100" u="sng" dirty="0">
                <a:solidFill>
                  <a:schemeClr val="hlink"/>
                </a:solidFill>
                <a:hlinkClick r:id="rId4"/>
              </a:rPr>
              <a:t>https://www.mesvaccins.net/web/news/17875-myocardites-et-pericardites-apres-vaccination-anti-covid-des-evenements-somme-toute-plutot-rares-et-sans-gravite</a:t>
            </a:r>
            <a:r>
              <a:rPr lang="fr-FR" sz="1100" dirty="0"/>
              <a:t> </a:t>
            </a:r>
            <a:endParaRPr sz="1100" dirty="0">
              <a:latin typeface="Arial"/>
              <a:ea typeface="Arial"/>
              <a:cs typeface="Arial"/>
              <a:sym typeface="Arial"/>
            </a:endParaRPr>
          </a:p>
          <a:p>
            <a:pPr marL="457200" lvl="0" indent="-298450" algn="l" rtl="0">
              <a:lnSpc>
                <a:spcPct val="115000"/>
              </a:lnSpc>
              <a:spcBef>
                <a:spcPts val="0"/>
              </a:spcBef>
              <a:spcAft>
                <a:spcPts val="0"/>
              </a:spcAft>
              <a:buSzPts val="1100"/>
              <a:buAutoNum type="arabicParenBoth"/>
            </a:pPr>
            <a:r>
              <a:rPr lang="fr-FR" sz="1100" u="sng" dirty="0">
                <a:solidFill>
                  <a:schemeClr val="hlink"/>
                </a:solidFill>
                <a:latin typeface="Arial"/>
                <a:ea typeface="Arial"/>
                <a:cs typeface="Arial"/>
                <a:sym typeface="Arial"/>
                <a:hlinkClick r:id="rId5"/>
              </a:rPr>
              <a:t>https://www.vidal.fr/actualites/27558-myocardites-et-vaccins-a-arn-m-contre-la-covid-19-d-une-simple-alerte-a-une-relation-causale.html</a:t>
            </a:r>
            <a:endParaRPr sz="1100" dirty="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arenBoth"/>
            </a:pPr>
            <a:r>
              <a:rPr lang="fr-FR" sz="1100" u="sng" dirty="0">
                <a:solidFill>
                  <a:schemeClr val="hlink"/>
                </a:solidFill>
                <a:latin typeface="Arial"/>
                <a:ea typeface="Arial"/>
                <a:cs typeface="Arial"/>
                <a:sym typeface="Arial"/>
                <a:hlinkClick r:id="rId3"/>
              </a:rPr>
              <a:t>https://www.nejm.org/doi/full/10.1056/NEJMoa2110475</a:t>
            </a:r>
            <a:endParaRPr sz="1100" dirty="0">
              <a:latin typeface="Arial"/>
              <a:ea typeface="Arial"/>
              <a:cs typeface="Arial"/>
              <a:sym typeface="Arial"/>
            </a:endParaRPr>
          </a:p>
          <a:p>
            <a:pPr marL="0" lvl="0" indent="0" algn="l" rtl="0">
              <a:spcBef>
                <a:spcPts val="1200"/>
              </a:spcBef>
              <a:spcAft>
                <a:spcPts val="0"/>
              </a:spcAft>
              <a:buClr>
                <a:schemeClr val="dk1"/>
              </a:buClr>
              <a:buSzPts val="1100"/>
              <a:buFont typeface="Arial"/>
              <a:buNone/>
            </a:pPr>
            <a:endParaRPr sz="1100" dirty="0"/>
          </a:p>
          <a:p>
            <a:pPr marL="0" lvl="0" indent="0" algn="l" rtl="0">
              <a:spcBef>
                <a:spcPts val="0"/>
              </a:spcBef>
              <a:spcAft>
                <a:spcPts val="0"/>
              </a:spcAft>
              <a:buNone/>
            </a:pPr>
            <a:endParaRPr dirty="0"/>
          </a:p>
        </p:txBody>
      </p:sp>
      <p:sp>
        <p:nvSpPr>
          <p:cNvPr id="335" name="Google Shape;335;gec438781c4_1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b="1" dirty="0"/>
              <a:t>Commentaires à destination des élèves ( à adapter par le professeur): </a:t>
            </a:r>
            <a:endParaRPr b="1" dirty="0"/>
          </a:p>
          <a:p>
            <a:pPr marL="0" lvl="0" indent="0" algn="l" rtl="0">
              <a:spcBef>
                <a:spcPts val="0"/>
              </a:spcBef>
              <a:spcAft>
                <a:spcPts val="0"/>
              </a:spcAft>
              <a:buClr>
                <a:schemeClr val="dk1"/>
              </a:buClr>
              <a:buSzPts val="1100"/>
              <a:buFont typeface="Arial"/>
              <a:buNone/>
            </a:pPr>
            <a:r>
              <a:rPr lang="fr-FR" dirty="0"/>
              <a:t>Les </a:t>
            </a:r>
            <a:r>
              <a:rPr lang="fr-FR" dirty="0" err="1"/>
              <a:t>variants</a:t>
            </a:r>
            <a:r>
              <a:rPr lang="fr-FR" dirty="0"/>
              <a:t> apparaissent suite à des mutations. Il existe trois types de </a:t>
            </a:r>
            <a:r>
              <a:rPr lang="fr-FR" dirty="0" err="1"/>
              <a:t>variants</a:t>
            </a:r>
            <a:r>
              <a:rPr lang="fr-FR" dirty="0"/>
              <a:t> dont les </a:t>
            </a:r>
            <a:r>
              <a:rPr lang="fr-FR" dirty="0" err="1"/>
              <a:t>variants</a:t>
            </a:r>
            <a:r>
              <a:rPr lang="fr-FR" dirty="0"/>
              <a:t> d’intérêts et les </a:t>
            </a:r>
            <a:r>
              <a:rPr lang="fr-FR" dirty="0" err="1"/>
              <a:t>variants</a:t>
            </a:r>
            <a:r>
              <a:rPr lang="fr-FR" dirty="0"/>
              <a:t> préoccupants. Ces mutants peuvent conduire à la formation de populations virales aux propriétés différentes des souches virales initiales : tous les </a:t>
            </a:r>
            <a:r>
              <a:rPr lang="fr-FR" dirty="0" err="1"/>
              <a:t>variants</a:t>
            </a:r>
            <a:r>
              <a:rPr lang="fr-FR" dirty="0"/>
              <a:t> ne sont pas inquiétants pour la santé publique. De nombreuses mutations sont apparues au sein du génome viral de SARS-</a:t>
            </a:r>
            <a:r>
              <a:rPr lang="fr-FR" dirty="0" err="1"/>
              <a:t>CoV</a:t>
            </a:r>
            <a:r>
              <a:rPr lang="fr-FR" dirty="0"/>
              <a:t> 2 entraînant entre autres des modifications fonctionnelles de la protéine </a:t>
            </a:r>
            <a:r>
              <a:rPr lang="fr-FR" dirty="0" err="1"/>
              <a:t>spike</a:t>
            </a:r>
            <a:r>
              <a:rPr lang="fr-FR" dirty="0"/>
              <a:t>. Des données de </a:t>
            </a:r>
            <a:r>
              <a:rPr lang="fr-FR" dirty="0" err="1"/>
              <a:t>phylodynamie</a:t>
            </a:r>
            <a:r>
              <a:rPr lang="fr-FR" dirty="0"/>
              <a:t> sont disponibles sur internet (</a:t>
            </a:r>
            <a:r>
              <a:rPr lang="fr-FR" u="sng" dirty="0">
                <a:solidFill>
                  <a:schemeClr val="hlink"/>
                </a:solidFill>
                <a:hlinkClick r:id="rId3"/>
              </a:rPr>
              <a:t>https://www.franceculture.fr/emissions/la-methode-scientifique/la-methode-scientifique-emission-du-lundi-18-mai-2020</a:t>
            </a:r>
            <a:r>
              <a:rPr lang="fr-FR" dirty="0"/>
              <a:t> ; </a:t>
            </a:r>
            <a:r>
              <a:rPr lang="fr-FR" u="sng" dirty="0">
                <a:solidFill>
                  <a:schemeClr val="hlink"/>
                </a:solidFill>
                <a:hlinkClick r:id="rId4"/>
              </a:rPr>
              <a:t>https://www.ncbi.nlm.nih.gov/pmc/articles/PMC7604060/</a:t>
            </a:r>
            <a:r>
              <a:rPr lang="fr-FR" dirty="0"/>
              <a:t>) les nouveaux </a:t>
            </a:r>
            <a:r>
              <a:rPr lang="fr-FR" dirty="0" err="1"/>
              <a:t>variants</a:t>
            </a:r>
            <a:r>
              <a:rPr lang="fr-FR" dirty="0"/>
              <a:t> peuvent être alors plus contagieux et/ou infectieux.</a:t>
            </a:r>
            <a:endParaRPr dirty="0"/>
          </a:p>
          <a:p>
            <a:pPr marL="0" lvl="0" indent="0" algn="l" rtl="0">
              <a:spcBef>
                <a:spcPts val="0"/>
              </a:spcBef>
              <a:spcAft>
                <a:spcPts val="0"/>
              </a:spcAft>
              <a:buNone/>
            </a:pPr>
            <a:r>
              <a:rPr lang="fr-FR" dirty="0"/>
              <a:t>L</a:t>
            </a:r>
            <a:r>
              <a:rPr lang="fr-F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es mutations qui touchent la protéine Spike peuvent le rendre beaucoup plus contagieux et infectieux (c’est le cas du variant delta) : elles facilitent alors l’entrée du virus dans les cellules en augmentant l’affinité de Spike pour le récepteur membranaire ACE2.(1) Ces variations de la protéine Spike permettent aussi à certains </a:t>
            </a:r>
            <a:r>
              <a:rPr lang="fr-FR"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variants</a:t>
            </a:r>
            <a:r>
              <a:rPr lang="fr-F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d’être moins sensibles au système immunitaire : les anticorps neutralisants se lient plus faiblement à l’antigène Spike.</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0" lvl="0" indent="0" algn="l" rtl="0">
              <a:spcBef>
                <a:spcPts val="0"/>
              </a:spcBef>
              <a:spcAft>
                <a:spcPts val="0"/>
              </a:spcAft>
              <a:buNone/>
            </a:pPr>
            <a:r>
              <a:rPr lang="fr-FR"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Ces mutations sont aléatoires mais elles peuvent être ralenties voire évitées par les gestes barrières et la vaccination. Cette dernière permet de diminuer, au sein des populations vaccinés, l’apparition de </a:t>
            </a:r>
            <a:r>
              <a:rPr lang="fr-FR" b="1"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variants</a:t>
            </a:r>
            <a:r>
              <a:rPr lang="fr-F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FR" b="1" dirty="0"/>
              <a:t>Lien vidéo OMS:</a:t>
            </a:r>
            <a:endParaRPr b="1" dirty="0"/>
          </a:p>
          <a:p>
            <a:pPr marL="0" lvl="0" indent="0" algn="l" rtl="0">
              <a:spcBef>
                <a:spcPts val="0"/>
              </a:spcBef>
              <a:spcAft>
                <a:spcPts val="0"/>
              </a:spcAft>
              <a:buNone/>
            </a:pPr>
            <a:r>
              <a:rPr lang="fr-FR" u="sng" dirty="0">
                <a:solidFill>
                  <a:schemeClr val="hlink"/>
                </a:solidFill>
                <a:hlinkClick r:id="rId5"/>
              </a:rPr>
              <a:t>https://youtu.be/4VxE-iCBGNI</a:t>
            </a:r>
            <a:r>
              <a:rPr lang="fr-FR"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fr-FR" b="1" dirty="0"/>
              <a:t>Références scientifiques:</a:t>
            </a:r>
            <a:endParaRPr b="1" dirty="0"/>
          </a:p>
          <a:p>
            <a:pPr marL="457200" lvl="0" indent="-317500" algn="l" rtl="0">
              <a:spcBef>
                <a:spcPts val="0"/>
              </a:spcBef>
              <a:spcAft>
                <a:spcPts val="0"/>
              </a:spcAft>
              <a:buSzPts val="1400"/>
              <a:buAutoNum type="arabicParenBoth"/>
            </a:pPr>
            <a:r>
              <a:rPr lang="fr-FR" dirty="0" err="1"/>
              <a:t>Korber</a:t>
            </a:r>
            <a:r>
              <a:rPr lang="fr-FR" i="1" dirty="0"/>
              <a:t> et al</a:t>
            </a:r>
            <a:r>
              <a:rPr lang="fr-FR" dirty="0"/>
              <a:t>., 2020 :</a:t>
            </a:r>
            <a:r>
              <a:rPr lang="fr-FR" b="1" dirty="0"/>
              <a:t> </a:t>
            </a:r>
            <a:r>
              <a:rPr lang="fr-FR" sz="1400" u="sng" dirty="0">
                <a:solidFill>
                  <a:schemeClr val="hlink"/>
                </a:solidFill>
                <a:highlight>
                  <a:srgbClr val="FFFF00"/>
                </a:highlight>
                <a:latin typeface="Arial"/>
                <a:ea typeface="Arial"/>
                <a:cs typeface="Arial"/>
                <a:sym typeface="Arial"/>
                <a:hlinkClick r:id="rId6"/>
              </a:rPr>
              <a:t>https://www.cell.com</a:t>
            </a:r>
            <a:r>
              <a:rPr lang="fr-FR" u="sng" dirty="0">
                <a:solidFill>
                  <a:schemeClr val="hlink"/>
                </a:solidFill>
                <a:highlight>
                  <a:srgbClr val="FFFF00"/>
                </a:highlight>
                <a:latin typeface="Arial"/>
                <a:ea typeface="Arial"/>
                <a:cs typeface="Arial"/>
                <a:sym typeface="Arial"/>
                <a:hlinkClick r:id="rId6"/>
              </a:rPr>
              <a:t>/cell/pdf/S0092-8674(20)30820-5.pdf</a:t>
            </a:r>
            <a:r>
              <a:rPr lang="fr-FR" dirty="0">
                <a:highlight>
                  <a:srgbClr val="FFFF00"/>
                </a:highlight>
                <a:latin typeface="Arial"/>
                <a:ea typeface="Arial"/>
                <a:cs typeface="Arial"/>
                <a:sym typeface="Arial"/>
              </a:rPr>
              <a:t> (</a:t>
            </a:r>
            <a:r>
              <a:rPr lang="fr-FR" dirty="0">
                <a:highlight>
                  <a:srgbClr val="FFFFFF"/>
                </a:highlight>
                <a:latin typeface="Arial"/>
                <a:ea typeface="Arial"/>
                <a:cs typeface="Arial"/>
                <a:sym typeface="Arial"/>
              </a:rPr>
              <a:t>article accessible gratuitement)</a:t>
            </a:r>
            <a:endParaRPr dirty="0">
              <a:highlight>
                <a:srgbClr val="FFFFFF"/>
              </a:highlight>
              <a:latin typeface="Arial"/>
              <a:ea typeface="Arial"/>
              <a:cs typeface="Arial"/>
              <a:sym typeface="Arial"/>
            </a:endParaRPr>
          </a:p>
          <a:p>
            <a:pPr marL="457200" lvl="0" indent="-304800" algn="l" rtl="0">
              <a:spcBef>
                <a:spcPts val="0"/>
              </a:spcBef>
              <a:spcAft>
                <a:spcPts val="0"/>
              </a:spcAft>
              <a:buSzPts val="1200"/>
              <a:buAutoNum type="arabicParenBoth"/>
            </a:pPr>
            <a:r>
              <a:rPr lang="fr-FR" u="sng" dirty="0">
                <a:solidFill>
                  <a:schemeClr val="hlink"/>
                </a:solidFill>
                <a:latin typeface="Arial"/>
                <a:ea typeface="Arial"/>
                <a:cs typeface="Arial"/>
                <a:sym typeface="Arial"/>
                <a:hlinkClick r:id="rId7"/>
              </a:rPr>
              <a:t>https://www.has-sante.fr/jcms/p_3273017/fr/covid-19-face-aux-variants-emergents-vacciner-de-maniere-reactive</a:t>
            </a:r>
            <a:r>
              <a:rPr lang="fr-FR" dirty="0">
                <a:solidFill>
                  <a:srgbClr val="000000"/>
                </a:solidFill>
                <a:latin typeface="Arial"/>
                <a:ea typeface="Arial"/>
                <a:cs typeface="Arial"/>
                <a:sym typeface="Arial"/>
              </a:rPr>
              <a:t> </a:t>
            </a:r>
            <a:endParaRPr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fr-FR" dirty="0"/>
              <a:t> Il existe aussi des données intéressante sur le site de l’université de Rennes (</a:t>
            </a:r>
            <a:r>
              <a:rPr lang="fr-FR" u="sng" dirty="0">
                <a:solidFill>
                  <a:schemeClr val="hlink"/>
                </a:solidFill>
                <a:hlinkClick r:id="rId8"/>
              </a:rPr>
              <a:t>https://www.univ-rennes1.fr/actualites/techniques-de-vaccination-anti-covid-et-variants-du-sars-cov-2</a:t>
            </a:r>
            <a:r>
              <a:rPr lang="fr-FR" dirty="0"/>
              <a:t>). </a:t>
            </a:r>
            <a:endParaRPr dirty="0"/>
          </a:p>
          <a:p>
            <a:pPr marL="0" lvl="0" indent="0" algn="l" rtl="0">
              <a:spcBef>
                <a:spcPts val="0"/>
              </a:spcBef>
              <a:spcAft>
                <a:spcPts val="0"/>
              </a:spcAft>
              <a:buClr>
                <a:schemeClr val="dk1"/>
              </a:buClr>
              <a:buSzPts val="1100"/>
              <a:buFont typeface="Arial"/>
              <a:buNone/>
            </a:pPr>
            <a:r>
              <a:rPr lang="fr-FR" dirty="0"/>
              <a:t>La haute autorité de santé signale aussi de nombreuses données (https://</a:t>
            </a:r>
            <a:r>
              <a:rPr lang="fr-FR" dirty="0" err="1"/>
              <a:t>www.has-sante.fr</a:t>
            </a:r>
            <a:r>
              <a:rPr lang="fr-FR" dirty="0"/>
              <a:t>/</a:t>
            </a:r>
            <a:r>
              <a:rPr lang="fr-FR" dirty="0" err="1"/>
              <a:t>jcms</a:t>
            </a:r>
            <a:r>
              <a:rPr lang="fr-FR" dirty="0"/>
              <a:t>/p_3165982/</a:t>
            </a:r>
            <a:r>
              <a:rPr lang="fr-FR" dirty="0" err="1"/>
              <a:t>fr</a:t>
            </a:r>
            <a:r>
              <a:rPr lang="fr-FR" dirty="0"/>
              <a:t>/coronavirus-covid-19)</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sz="1300" b="1" dirty="0"/>
              <a:t>Commentaires à destination des élèves ( à adapter par le professeur): </a:t>
            </a:r>
            <a:endParaRPr sz="1300" b="1" dirty="0"/>
          </a:p>
          <a:p>
            <a:pPr marL="0" lvl="0" indent="0" algn="l" rtl="0">
              <a:spcBef>
                <a:spcPts val="0"/>
              </a:spcBef>
              <a:spcAft>
                <a:spcPts val="0"/>
              </a:spcAft>
              <a:buClr>
                <a:schemeClr val="dk1"/>
              </a:buClr>
              <a:buSzPts val="1100"/>
              <a:buFont typeface="Arial"/>
              <a:buNone/>
            </a:pPr>
            <a:r>
              <a:rPr lang="fr-FR" sz="1100" b="1" dirty="0">
                <a:latin typeface="Arial"/>
                <a:ea typeface="Arial"/>
                <a:cs typeface="Arial"/>
                <a:sym typeface="Arial"/>
              </a:rPr>
              <a:t>Le principe de la vaccination</a:t>
            </a:r>
            <a:br>
              <a:rPr lang="fr-FR" sz="1100" dirty="0">
                <a:latin typeface="Arial"/>
                <a:ea typeface="Arial"/>
                <a:cs typeface="Arial"/>
                <a:sym typeface="Arial"/>
              </a:rPr>
            </a:br>
            <a:r>
              <a:rPr lang="fr-FR" sz="1100" dirty="0">
                <a:latin typeface="Arial"/>
                <a:ea typeface="Arial"/>
                <a:cs typeface="Arial"/>
                <a:sym typeface="Arial"/>
              </a:rPr>
              <a:t>La vaccination consiste à présenter aux cellules de l’immunité une ou plusieurs parties du virus (antigène) afin d’apprendre au système immunitaire du sujet vacciné à reconnaître cet antigène comme « étranger ». Le sujet vacciné pourra ainsi développer plus rapidement, plus intensément et de façon plus prolongée ses propres défenses immunitaires (anticorps et cellules spécifiques de l’immunité). Il permet de réduire</a:t>
            </a:r>
            <a:r>
              <a:rPr lang="fr-FR" sz="1100" dirty="0"/>
              <a:t> </a:t>
            </a:r>
            <a:r>
              <a:rPr lang="fr-FR" sz="1100" dirty="0">
                <a:latin typeface="Arial"/>
                <a:ea typeface="Arial"/>
                <a:cs typeface="Arial"/>
                <a:sym typeface="Arial"/>
              </a:rPr>
              <a:t>la dangerosité du virus en cas d’infection à venir mais ce n’est pas un bouclier anti-virus absolu.</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b="1" dirty="0">
                <a:latin typeface="Arial"/>
                <a:ea typeface="Arial"/>
                <a:cs typeface="Arial"/>
                <a:sym typeface="Arial"/>
              </a:rPr>
              <a:t>Le vaccin est un médicament particulier</a:t>
            </a:r>
            <a:endParaRPr sz="1100" b="1"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En plus de s'adresser habituellement à des sujets en bonne santé (action préventive), il donne les moyens  au corps de se défendre lui-même sans substance exogène qui persiste ou qu’il faut continuer de prendre très régulièrement (action indirecte).</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b="1" dirty="0">
                <a:latin typeface="Arial"/>
                <a:ea typeface="Arial"/>
                <a:cs typeface="Arial"/>
                <a:sym typeface="Arial"/>
              </a:rPr>
              <a:t>La mémoire immunitaire induite par une infection par le SARS-Cov-2 ou suite à la vaccination</a:t>
            </a:r>
            <a:endParaRPr sz="1100" b="1"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Différentes données (1) suggèrent </a:t>
            </a:r>
            <a:r>
              <a:rPr lang="fr-FR" sz="1100" b="1" dirty="0">
                <a:latin typeface="Arial"/>
                <a:ea typeface="Arial"/>
                <a:cs typeface="Arial"/>
                <a:sym typeface="Arial"/>
              </a:rPr>
              <a:t>que l’infection par le SARS-CoV-2 induit une immunité à long terme chez la plupart des individus</a:t>
            </a:r>
            <a:r>
              <a:rPr lang="fr-FR" sz="1100" dirty="0">
                <a:latin typeface="Arial"/>
                <a:ea typeface="Arial"/>
                <a:cs typeface="Arial"/>
                <a:sym typeface="Arial"/>
              </a:rPr>
              <a:t> permettant de réduire la dangerosité du virus en cas d’infection.</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Pour ceci, des chercheurs ont caractérisé et quantifié les cellules immunitaires « mémoires » (lymphocyte B et </a:t>
            </a:r>
            <a:r>
              <a:rPr lang="fr-FR" sz="1100" dirty="0" err="1">
                <a:latin typeface="Arial"/>
                <a:ea typeface="Arial"/>
                <a:cs typeface="Arial"/>
                <a:sym typeface="Arial"/>
              </a:rPr>
              <a:t>T</a:t>
            </a:r>
            <a:r>
              <a:rPr lang="fr-FR" sz="1100" dirty="0">
                <a:latin typeface="Arial"/>
                <a:ea typeface="Arial"/>
                <a:cs typeface="Arial"/>
                <a:sym typeface="Arial"/>
              </a:rPr>
              <a:t> CD4 mais aussi plasmocytes mémoires) de patients au cours des mois qui ont suivi l’infection. La présence dans la moelle osseuse de plasmocytes mémoire sécrétant des anticorps est probablement le meilleur marqueur d’une immunité de longue durée mais ces cellules sont très difficiles à mettre en évidence, car elles sont extrêmement rares.</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Des chercheurs (2)  ont notamment réussi à identifier dans la moelle osseuse </a:t>
            </a:r>
            <a:r>
              <a:rPr lang="fr-FR" sz="1100" b="1" dirty="0">
                <a:latin typeface="Arial"/>
                <a:ea typeface="Arial"/>
                <a:cs typeface="Arial"/>
                <a:sym typeface="Arial"/>
              </a:rPr>
              <a:t>les plasmocytes mémoire produisant des anticorps contre la protéine Spike du SARS-CoV-2 chez la plupart des individus étudiés, environ 7 mois après l’infection</a:t>
            </a:r>
            <a:r>
              <a:rPr lang="fr-FR" sz="1100" dirty="0">
                <a:latin typeface="Arial"/>
                <a:ea typeface="Arial"/>
                <a:cs typeface="Arial"/>
                <a:sym typeface="Arial"/>
              </a:rPr>
              <a:t>. Lorsque les auteurs ont obtenu des échantillons 4 mois plus tard (11 mois après l’infection initiale),</a:t>
            </a:r>
            <a:r>
              <a:rPr lang="fr-FR" sz="1100" b="1" dirty="0">
                <a:latin typeface="Arial"/>
                <a:ea typeface="Arial"/>
                <a:cs typeface="Arial"/>
                <a:sym typeface="Arial"/>
              </a:rPr>
              <a:t> le nombre de ces plasmocytes était resté stable chez tous les individus analysés sauf un</a:t>
            </a:r>
            <a:r>
              <a:rPr lang="fr-FR" sz="1100" dirty="0">
                <a:latin typeface="Arial"/>
                <a:ea typeface="Arial"/>
                <a:cs typeface="Arial"/>
                <a:sym typeface="Arial"/>
              </a:rPr>
              <a:t> (ces cellules ne sont pas capables de proliférer). Leur nombre était comparable à celui retrouvé chez les individus après vaccination contre le tétanos ou la diphtérie, vaccinations qui confèrent une immunité à long terme contre ces maladies et déjà documentées depuis de nombreuses années. </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De plus, on a pu montrer par ailleurs que le système immunitaire crée une bibliothèque de lymphocytes mémoire légèrement différents ( </a:t>
            </a:r>
            <a:r>
              <a:rPr lang="fr-FR" sz="1100" dirty="0" err="1">
                <a:latin typeface="Arial"/>
                <a:ea typeface="Arial"/>
                <a:cs typeface="Arial"/>
                <a:sym typeface="Arial"/>
              </a:rPr>
              <a:t>hypermutation</a:t>
            </a:r>
            <a:r>
              <a:rPr lang="fr-FR" sz="1100" dirty="0">
                <a:latin typeface="Arial"/>
                <a:ea typeface="Arial"/>
                <a:cs typeface="Arial"/>
                <a:sym typeface="Arial"/>
              </a:rPr>
              <a:t> somatique) ,  ce qui permet notamment de contrer d’éventuels </a:t>
            </a:r>
            <a:r>
              <a:rPr lang="fr-FR" sz="1100" dirty="0" err="1">
                <a:latin typeface="Arial"/>
                <a:ea typeface="Arial"/>
                <a:cs typeface="Arial"/>
                <a:sym typeface="Arial"/>
              </a:rPr>
              <a:t>variants</a:t>
            </a:r>
            <a:r>
              <a:rPr lang="fr-FR" sz="1100" dirty="0">
                <a:latin typeface="Arial"/>
                <a:ea typeface="Arial"/>
                <a:cs typeface="Arial"/>
                <a:sym typeface="Arial"/>
              </a:rPr>
              <a:t> du virus. En testant des lymphocytes B ou </a:t>
            </a:r>
            <a:r>
              <a:rPr lang="fr-FR" sz="1100" dirty="0" err="1">
                <a:latin typeface="Arial"/>
                <a:ea typeface="Arial"/>
                <a:cs typeface="Arial"/>
                <a:sym typeface="Arial"/>
              </a:rPr>
              <a:t>T</a:t>
            </a:r>
            <a:r>
              <a:rPr lang="fr-FR" sz="1100" dirty="0">
                <a:latin typeface="Arial"/>
                <a:ea typeface="Arial"/>
                <a:cs typeface="Arial"/>
                <a:sym typeface="Arial"/>
              </a:rPr>
              <a:t> prélevés chez des des individus exposés au SARS-CoV-2 depuis plusieurs mois, soit naturellement, soit par la vaccination, contre des versions inoffensives du SARS-CoV-2 conçues pour ressembler à l’un des nouveaux </a:t>
            </a:r>
            <a:r>
              <a:rPr lang="fr-FR" sz="1100" dirty="0" err="1">
                <a:latin typeface="Arial"/>
                <a:ea typeface="Arial"/>
                <a:cs typeface="Arial"/>
                <a:sym typeface="Arial"/>
              </a:rPr>
              <a:t>variants</a:t>
            </a:r>
            <a:r>
              <a:rPr lang="fr-FR" sz="1100" dirty="0">
                <a:latin typeface="Arial"/>
                <a:ea typeface="Arial"/>
                <a:cs typeface="Arial"/>
                <a:sym typeface="Arial"/>
              </a:rPr>
              <a:t>, des chercheurs ont mis en évidence des réponses efficaces de ces cellules en présence des </a:t>
            </a:r>
            <a:r>
              <a:rPr lang="fr-FR" sz="1100" dirty="0" err="1">
                <a:latin typeface="Arial"/>
                <a:ea typeface="Arial"/>
                <a:cs typeface="Arial"/>
                <a:sym typeface="Arial"/>
              </a:rPr>
              <a:t>variants</a:t>
            </a:r>
            <a:r>
              <a:rPr lang="fr-FR" sz="1100" dirty="0">
                <a:latin typeface="Arial"/>
                <a:ea typeface="Arial"/>
                <a:cs typeface="Arial"/>
                <a:sym typeface="Arial"/>
              </a:rPr>
              <a:t> (3).</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b="1" dirty="0">
                <a:latin typeface="Arial"/>
                <a:ea typeface="Arial"/>
                <a:cs typeface="Arial"/>
                <a:sym typeface="Arial"/>
              </a:rPr>
              <a:t>Liens schéma et vidéo:</a:t>
            </a:r>
            <a:endParaRPr sz="1100" b="1" dirty="0">
              <a:latin typeface="Arial"/>
              <a:ea typeface="Arial"/>
              <a:cs typeface="Arial"/>
              <a:sym typeface="Arial"/>
            </a:endParaRPr>
          </a:p>
          <a:p>
            <a:pPr marL="457200" lvl="0" indent="-298450" algn="l" rtl="0">
              <a:spcBef>
                <a:spcPts val="0"/>
              </a:spcBef>
              <a:spcAft>
                <a:spcPts val="0"/>
              </a:spcAft>
              <a:buSzPts val="1100"/>
              <a:buFont typeface="Arial"/>
              <a:buChar char="-"/>
            </a:pPr>
            <a:r>
              <a:rPr lang="fr-FR" sz="1100" u="sng" dirty="0">
                <a:solidFill>
                  <a:schemeClr val="hlink"/>
                </a:solidFill>
                <a:latin typeface="Arial"/>
                <a:ea typeface="Arial"/>
                <a:cs typeface="Arial"/>
                <a:sym typeface="Arial"/>
                <a:hlinkClick r:id="rId3"/>
              </a:rPr>
              <a:t>http://svt.ac-dijon.fr/schemassvt/spip.php?article3082</a:t>
            </a:r>
            <a:endParaRPr sz="1100" dirty="0">
              <a:latin typeface="Arial"/>
              <a:ea typeface="Arial"/>
              <a:cs typeface="Arial"/>
              <a:sym typeface="Arial"/>
            </a:endParaRPr>
          </a:p>
          <a:p>
            <a:pPr marL="457200" lvl="0" indent="-298450" algn="l" rtl="0">
              <a:spcBef>
                <a:spcPts val="0"/>
              </a:spcBef>
              <a:spcAft>
                <a:spcPts val="0"/>
              </a:spcAft>
              <a:buSzPts val="1100"/>
              <a:buFont typeface="Arial"/>
              <a:buChar char="-"/>
            </a:pPr>
            <a:r>
              <a:rPr lang="fr-FR" sz="1100" dirty="0">
                <a:latin typeface="Arial"/>
                <a:ea typeface="Arial"/>
                <a:cs typeface="Arial"/>
                <a:sym typeface="Arial"/>
              </a:rPr>
              <a:t>CANOPE:  </a:t>
            </a:r>
            <a:r>
              <a:rPr lang="fr-FR" sz="1100" u="sng" dirty="0">
                <a:solidFill>
                  <a:schemeClr val="hlink"/>
                </a:solidFill>
                <a:latin typeface="Arial"/>
                <a:ea typeface="Arial"/>
                <a:cs typeface="Arial"/>
                <a:sym typeface="Arial"/>
                <a:hlinkClick r:id="rId4"/>
              </a:rPr>
              <a:t>https://www.reseau-canope.fr/corpus/video/la-memoire-immunitaire-44.html</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            ou aussi: Chaine </a:t>
            </a:r>
            <a:r>
              <a:rPr lang="fr-FR" sz="1100" dirty="0" err="1">
                <a:latin typeface="Arial"/>
                <a:ea typeface="Arial"/>
                <a:cs typeface="Arial"/>
                <a:sym typeface="Arial"/>
              </a:rPr>
              <a:t>Youtube</a:t>
            </a:r>
            <a:r>
              <a:rPr lang="fr-FR" sz="1100" dirty="0">
                <a:latin typeface="Arial"/>
                <a:ea typeface="Arial"/>
                <a:cs typeface="Arial"/>
                <a:sym typeface="Arial"/>
              </a:rPr>
              <a:t> de l’INSERM: </a:t>
            </a:r>
            <a:r>
              <a:rPr lang="fr-FR" sz="1100" u="sng" dirty="0">
                <a:solidFill>
                  <a:schemeClr val="hlink"/>
                </a:solidFill>
                <a:latin typeface="Arial"/>
                <a:ea typeface="Arial"/>
                <a:cs typeface="Arial"/>
                <a:sym typeface="Arial"/>
                <a:hlinkClick r:id="rId5"/>
              </a:rPr>
              <a:t>https://www.youtube.com/watch?v=m5SprSTxWfQ</a:t>
            </a:r>
            <a:r>
              <a:rPr lang="fr-FR" sz="1100" dirty="0">
                <a:latin typeface="Arial"/>
                <a:ea typeface="Arial"/>
                <a:cs typeface="Arial"/>
                <a:sym typeface="Arial"/>
              </a:rPr>
              <a:t> </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b="1" dirty="0"/>
              <a:t>Références scientifiques:</a:t>
            </a:r>
            <a:endParaRPr b="1" dirty="0"/>
          </a:p>
          <a:p>
            <a:pPr marL="457200" lvl="0" indent="-298450" algn="l" rtl="0">
              <a:spcBef>
                <a:spcPts val="0"/>
              </a:spcBef>
              <a:spcAft>
                <a:spcPts val="0"/>
              </a:spcAft>
              <a:buSzPts val="1100"/>
              <a:buAutoNum type="arabicParenBoth"/>
            </a:pPr>
            <a:r>
              <a:rPr lang="fr-FR" sz="1100" dirty="0">
                <a:latin typeface="Arial"/>
                <a:ea typeface="Arial"/>
                <a:cs typeface="Arial"/>
                <a:sym typeface="Arial"/>
              </a:rPr>
              <a:t>Cinzia Nobile, </a:t>
            </a:r>
            <a:r>
              <a:rPr lang="fr-FR" sz="1100" b="1" dirty="0" err="1">
                <a:latin typeface="Arial"/>
                <a:ea typeface="Arial"/>
                <a:cs typeface="Arial"/>
                <a:sym typeface="Arial"/>
              </a:rPr>
              <a:t>Covid</a:t>
            </a:r>
            <a:r>
              <a:rPr lang="fr-FR" sz="1100" b="1" dirty="0">
                <a:latin typeface="Arial"/>
                <a:ea typeface="Arial"/>
                <a:cs typeface="Arial"/>
                <a:sym typeface="Arial"/>
              </a:rPr>
              <a:t> : une mémoire immunitaire à vie ?, </a:t>
            </a:r>
            <a:r>
              <a:rPr lang="fr-FR" sz="1100" i="1" dirty="0">
                <a:latin typeface="Arial"/>
                <a:ea typeface="Arial"/>
                <a:cs typeface="Arial"/>
                <a:sym typeface="Arial"/>
              </a:rPr>
              <a:t>La Revue du Praticien, juin 2021</a:t>
            </a:r>
            <a:endParaRPr sz="1100" dirty="0">
              <a:latin typeface="Arial"/>
              <a:ea typeface="Arial"/>
              <a:cs typeface="Arial"/>
              <a:sym typeface="Arial"/>
            </a:endParaRPr>
          </a:p>
          <a:p>
            <a:pPr marL="457200" lvl="0" indent="-298450" algn="l" rtl="0">
              <a:spcBef>
                <a:spcPts val="0"/>
              </a:spcBef>
              <a:spcAft>
                <a:spcPts val="0"/>
              </a:spcAft>
              <a:buSzPts val="1100"/>
              <a:buFont typeface="Arial"/>
              <a:buAutoNum type="arabicParenBoth"/>
            </a:pPr>
            <a:r>
              <a:rPr lang="fr-FR" sz="1100" dirty="0">
                <a:latin typeface="Arial"/>
                <a:ea typeface="Arial"/>
                <a:cs typeface="Arial"/>
                <a:sym typeface="Arial"/>
              </a:rPr>
              <a:t>Turner JS, Kim W, </a:t>
            </a:r>
            <a:r>
              <a:rPr lang="fr-FR" sz="1100" dirty="0" err="1">
                <a:latin typeface="Arial"/>
                <a:ea typeface="Arial"/>
                <a:cs typeface="Arial"/>
                <a:sym typeface="Arial"/>
              </a:rPr>
              <a:t>Kalaidina</a:t>
            </a:r>
            <a:r>
              <a:rPr lang="fr-FR" sz="1100" dirty="0">
                <a:latin typeface="Arial"/>
                <a:ea typeface="Arial"/>
                <a:cs typeface="Arial"/>
                <a:sym typeface="Arial"/>
              </a:rPr>
              <a:t> E, et al.</a:t>
            </a:r>
            <a:r>
              <a:rPr lang="fr-FR" sz="1100" dirty="0">
                <a:uFill>
                  <a:noFill/>
                </a:uFill>
                <a:latin typeface="Arial"/>
                <a:ea typeface="Arial"/>
                <a:cs typeface="Arial"/>
                <a:sym typeface="Arial"/>
                <a:hlinkClick r:id="rId6"/>
              </a:rPr>
              <a:t> </a:t>
            </a:r>
            <a:r>
              <a:rPr lang="fr-FR" sz="1100" u="sng" dirty="0">
                <a:solidFill>
                  <a:schemeClr val="hlink"/>
                </a:solidFill>
                <a:latin typeface="Arial"/>
                <a:ea typeface="Arial"/>
                <a:cs typeface="Arial"/>
                <a:sym typeface="Arial"/>
                <a:hlinkClick r:id="rId6"/>
              </a:rPr>
              <a:t>SARS-CoV-2 infection induces long-lived bone marrow plasma cells in </a:t>
            </a:r>
            <a:r>
              <a:rPr lang="fr-FR" sz="1100" u="sng" dirty="0" err="1">
                <a:solidFill>
                  <a:schemeClr val="hlink"/>
                </a:solidFill>
                <a:latin typeface="Arial"/>
                <a:ea typeface="Arial"/>
                <a:cs typeface="Arial"/>
                <a:sym typeface="Arial"/>
                <a:hlinkClick r:id="rId6"/>
              </a:rPr>
              <a:t>humans.</a:t>
            </a:r>
            <a:r>
              <a:rPr lang="fr-FR" sz="1100" i="1" dirty="0" err="1">
                <a:latin typeface="Arial"/>
                <a:ea typeface="Arial"/>
                <a:cs typeface="Arial"/>
                <a:sym typeface="Arial"/>
              </a:rPr>
              <a:t>Nature</a:t>
            </a:r>
            <a:r>
              <a:rPr lang="fr-FR" sz="1100" dirty="0">
                <a:latin typeface="Arial"/>
                <a:ea typeface="Arial"/>
                <a:cs typeface="Arial"/>
                <a:sym typeface="Arial"/>
              </a:rPr>
              <a:t> 24 mai 2021.</a:t>
            </a:r>
            <a:endParaRPr sz="1100" dirty="0">
              <a:latin typeface="Arial"/>
              <a:ea typeface="Arial"/>
              <a:cs typeface="Arial"/>
              <a:sym typeface="Arial"/>
            </a:endParaRPr>
          </a:p>
          <a:p>
            <a:pPr marL="457200" lvl="0" indent="-298450" algn="l" rtl="0">
              <a:lnSpc>
                <a:spcPct val="115000"/>
              </a:lnSpc>
              <a:spcBef>
                <a:spcPts val="0"/>
              </a:spcBef>
              <a:spcAft>
                <a:spcPts val="0"/>
              </a:spcAft>
              <a:buSzPts val="1100"/>
              <a:buAutoNum type="arabicParenBoth"/>
            </a:pPr>
            <a:r>
              <a:rPr lang="fr-FR" sz="1100" dirty="0" err="1">
                <a:latin typeface="Arial"/>
                <a:ea typeface="Arial"/>
                <a:cs typeface="Arial"/>
                <a:sym typeface="Arial"/>
              </a:rPr>
              <a:t>Brouillette</a:t>
            </a:r>
            <a:r>
              <a:rPr lang="fr-FR" sz="1100" dirty="0">
                <a:latin typeface="Arial"/>
                <a:ea typeface="Arial"/>
                <a:cs typeface="Arial"/>
                <a:sym typeface="Arial"/>
              </a:rPr>
              <a:t> Monique, </a:t>
            </a:r>
            <a:r>
              <a:rPr lang="fr-FR" sz="1100" u="sng" dirty="0">
                <a:solidFill>
                  <a:schemeClr val="hlink"/>
                </a:solidFill>
                <a:latin typeface="Arial"/>
                <a:ea typeface="Arial"/>
                <a:cs typeface="Arial"/>
                <a:sym typeface="Arial"/>
                <a:hlinkClick r:id="rId7"/>
              </a:rPr>
              <a:t>Covid-19 : le système immunitaire évolue pour contrer les variants</a:t>
            </a:r>
            <a:r>
              <a:rPr lang="fr-FR" sz="1100" dirty="0">
                <a:latin typeface="Arial"/>
                <a:ea typeface="Arial"/>
                <a:cs typeface="Arial"/>
                <a:sym typeface="Arial"/>
              </a:rPr>
              <a:t>, </a:t>
            </a:r>
            <a:r>
              <a:rPr lang="fr-FR" sz="1100" i="1" dirty="0">
                <a:latin typeface="Arial"/>
                <a:ea typeface="Arial"/>
                <a:cs typeface="Arial"/>
                <a:sym typeface="Arial"/>
              </a:rPr>
              <a:t>Pour la Science</a:t>
            </a:r>
            <a:r>
              <a:rPr lang="fr-FR" sz="1100" dirty="0">
                <a:latin typeface="Arial"/>
                <a:ea typeface="Arial"/>
                <a:cs typeface="Arial"/>
                <a:sym typeface="Arial"/>
              </a:rPr>
              <a:t>, Avril 2021</a:t>
            </a:r>
            <a:br>
              <a:rPr lang="fr-FR" sz="1100" dirty="0">
                <a:latin typeface="Arial"/>
                <a:ea typeface="Arial"/>
                <a:cs typeface="Arial"/>
                <a:sym typeface="Arial"/>
              </a:rPr>
            </a:br>
            <a:r>
              <a:rPr lang="fr-FR" sz="1100" dirty="0">
                <a:latin typeface="Arial"/>
                <a:ea typeface="Arial"/>
                <a:cs typeface="Arial"/>
                <a:sym typeface="Arial"/>
              </a:rPr>
              <a:t>[On évitera cependant l’expression finaliste  -”pour”- utilisée dans ce titre]</a:t>
            </a:r>
            <a:endParaRPr sz="1100" dirty="0">
              <a:latin typeface="Arial"/>
              <a:ea typeface="Arial"/>
              <a:cs typeface="Arial"/>
              <a:sym typeface="Arial"/>
            </a:endParaRPr>
          </a:p>
          <a:p>
            <a:pPr marL="0" lvl="0" indent="0" algn="l" rtl="0">
              <a:spcBef>
                <a:spcPts val="60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28" name="Google Shape;1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b="1" dirty="0"/>
              <a:t>Commentaires à destination des élèves ( à adapter par le professeur): </a:t>
            </a:r>
            <a:endParaRPr b="1" dirty="0"/>
          </a:p>
          <a:p>
            <a:pPr marL="0" lvl="0" indent="0" algn="l" rtl="0">
              <a:spcBef>
                <a:spcPts val="0"/>
              </a:spcBef>
              <a:spcAft>
                <a:spcPts val="0"/>
              </a:spcAft>
              <a:buClr>
                <a:schemeClr val="dk1"/>
              </a:buClr>
              <a:buSzPts val="1100"/>
              <a:buFont typeface="Arial"/>
              <a:buNone/>
            </a:pPr>
            <a:r>
              <a:rPr lang="fr-FR" dirty="0"/>
              <a:t>Il existe de nombreux schémas sur les vaccins ARN dans la littérature scientifique, cependant à l’état brut ils sont difficiles pour les élèves (vous avez un exemple dans les diapos “données scientifiques”). De ce fait le schéma présenté est discutable mais résume l’approche globale. Pour les élèves de spécialité SVT en 1ere, il serait possible d’entrer dans le chapitre “expression de l’information génétique” par cette notion de vaccins à ARN. La technique consiste à injecter un ARN codant la protéine Spike : cet ARN peut être simple ou associé au gène de la réplicase issu de virus comme des </a:t>
            </a:r>
            <a:r>
              <a:rPr lang="fr-FR" dirty="0" err="1"/>
              <a:t>flavivirus</a:t>
            </a:r>
            <a:r>
              <a:rPr lang="fr-FR" dirty="0"/>
              <a:t> (on parle alors d’ARN auto-réplicatif). Cette technologie basée sur les ARN n’est pas née en 2020 lors de la crise sanitaire (voire diapo 11) : les premières approches datent des années 1990  : La société californienne de biotechnologie, </a:t>
            </a:r>
            <a:r>
              <a:rPr lang="fr-FR" dirty="0" err="1"/>
              <a:t>Vical</a:t>
            </a:r>
            <a:r>
              <a:rPr lang="fr-FR" dirty="0"/>
              <a:t> a pu inclure au sein d’une nanoparticule formée de lipides un ARN messager et à transférer dans diverses cellules ces ARN. Ce n’est cependant que quelques mois plus tard, en 1990, que l’histoire des vaccins à ARN débute véritablement : un article publié dans la revue </a:t>
            </a:r>
            <a:r>
              <a:rPr lang="fr-FR" i="1" dirty="0"/>
              <a:t>Science</a:t>
            </a:r>
            <a:r>
              <a:rPr lang="fr-FR" dirty="0"/>
              <a:t> en 1990, démontre l’expression </a:t>
            </a:r>
            <a:r>
              <a:rPr lang="fr-FR" i="1" dirty="0"/>
              <a:t>in vivo</a:t>
            </a:r>
            <a:r>
              <a:rPr lang="fr-FR" dirty="0"/>
              <a:t> dans les cellules musculaires d’un ARN messager après injection directe chez des souris. </a:t>
            </a:r>
            <a:endParaRPr dirty="0"/>
          </a:p>
          <a:p>
            <a:pPr marL="0" lvl="0" indent="0" algn="just" rtl="0">
              <a:lnSpc>
                <a:spcPct val="115000"/>
              </a:lnSpc>
              <a:spcBef>
                <a:spcPts val="1200"/>
              </a:spcBef>
              <a:spcAft>
                <a:spcPts val="0"/>
              </a:spcAft>
              <a:buClr>
                <a:schemeClr val="dk1"/>
              </a:buClr>
              <a:buSzPts val="1100"/>
              <a:buFont typeface="Arial"/>
              <a:buNone/>
            </a:pPr>
            <a:r>
              <a:rPr lang="fr-FR" dirty="0"/>
              <a:t>Il existe cependant une énorme différence entre les vaccins à ADN et ARN. Contrairement à un vaccin à ADN, un vaccin à ARN n’a pas besoin de pénétrer dans le noyau de la cellule. Une fois dans le cytoplasme de la cellule, il peut être immédiatement traduit en protéine. Dans les années 1990, des articles font état d’expériences concluantes sur de vaccins à base d’ARN sur des souris générant une défense immunitaire contre des virus (virus de la forêt de </a:t>
            </a:r>
            <a:r>
              <a:rPr lang="fr-FR" dirty="0" err="1"/>
              <a:t>Semliki</a:t>
            </a:r>
            <a:r>
              <a:rPr lang="fr-FR" dirty="0"/>
              <a:t>) ou de cancers (cancer </a:t>
            </a:r>
            <a:r>
              <a:rPr lang="fr-FR" dirty="0" err="1"/>
              <a:t>colo-rectaux</a:t>
            </a:r>
            <a:r>
              <a:rPr lang="fr-FR" dirty="0"/>
              <a:t>). Cependant à l’époque cette technique pose problème par rapport à la stabilité de l’ARN et de sa synthèse</a:t>
            </a:r>
            <a:r>
              <a:rPr lang="fr-FR" i="1" dirty="0"/>
              <a:t> in vitro</a:t>
            </a:r>
            <a:r>
              <a:rPr lang="fr-FR" dirty="0"/>
              <a:t>. Les développements des techniques ont permis de résoudre ces divers points d’achoppements techniques (travaux de </a:t>
            </a:r>
            <a:r>
              <a:rPr lang="fr-FR" dirty="0" err="1"/>
              <a:t>Katalin</a:t>
            </a:r>
            <a:r>
              <a:rPr lang="fr-FR" dirty="0"/>
              <a:t> </a:t>
            </a:r>
            <a:r>
              <a:rPr lang="fr-FR" dirty="0" err="1"/>
              <a:t>Karikó</a:t>
            </a:r>
            <a:r>
              <a:rPr lang="fr-FR" dirty="0"/>
              <a:t> aux USA) permettent alors des progrès importants dans le domaine des vaccins à ARN (source :</a:t>
            </a:r>
            <a:br>
              <a:rPr lang="fr-FR" dirty="0"/>
            </a:br>
            <a:r>
              <a:rPr lang="fr-FR" u="sng" dirty="0">
                <a:solidFill>
                  <a:schemeClr val="hlink"/>
                </a:solidFill>
                <a:hlinkClick r:id="rId3"/>
              </a:rPr>
              <a:t>https://www.lemonde.fr/blog/realitesbiomedicales/2020/12/14/laventure-scientifique-des-vaccins-a-arn-messager/</a:t>
            </a:r>
            <a:r>
              <a:rPr lang="fr-FR" dirty="0"/>
              <a:t>)</a:t>
            </a:r>
            <a:endParaRPr dirty="0"/>
          </a:p>
          <a:p>
            <a:pPr marL="0" lvl="0" indent="0" algn="l" rtl="0">
              <a:spcBef>
                <a:spcPts val="1200"/>
              </a:spcBef>
              <a:spcAft>
                <a:spcPts val="0"/>
              </a:spcAft>
              <a:buClr>
                <a:schemeClr val="dk1"/>
              </a:buClr>
              <a:buFont typeface="Arial"/>
              <a:buNone/>
            </a:pPr>
            <a:r>
              <a:rPr lang="fr-FR" sz="1100" dirty="0"/>
              <a:t>Les vaccins à ARN permettent de créer une immunité contre l’un des constituants du virus.</a:t>
            </a:r>
            <a:r>
              <a:rPr lang="fr-FR" sz="1100" baseline="30000" dirty="0"/>
              <a:t>(1)</a:t>
            </a:r>
            <a:endParaRPr sz="1100" baseline="30000" dirty="0"/>
          </a:p>
          <a:p>
            <a:pPr marL="0" lvl="0" indent="0" algn="l" rtl="0">
              <a:spcBef>
                <a:spcPts val="0"/>
              </a:spcBef>
              <a:spcAft>
                <a:spcPts val="0"/>
              </a:spcAft>
              <a:buClr>
                <a:schemeClr val="dk1"/>
              </a:buClr>
              <a:buFont typeface="Arial"/>
              <a:buNone/>
            </a:pPr>
            <a:r>
              <a:rPr lang="fr-FR" sz="1800" baseline="30000" dirty="0"/>
              <a:t>(1) https://www.univ-rennes1.fr/</a:t>
            </a:r>
            <a:r>
              <a:rPr lang="fr-FR" sz="1800" baseline="30000" dirty="0" err="1"/>
              <a:t>actualites</a:t>
            </a:r>
            <a:r>
              <a:rPr lang="fr-FR" sz="1800" baseline="30000" dirty="0"/>
              <a:t>/techniques-de-vaccination-anti-covid-et-variants-du-sars-cov-2</a:t>
            </a:r>
            <a:endParaRPr sz="1100" baseline="30000" dirty="0"/>
          </a:p>
          <a:p>
            <a:pPr marL="0" lvl="0" indent="0" algn="l" rtl="0">
              <a:spcBef>
                <a:spcPts val="0"/>
              </a:spcBef>
              <a:spcAft>
                <a:spcPts val="0"/>
              </a:spcAft>
              <a:buClr>
                <a:schemeClr val="dk1"/>
              </a:buClr>
              <a:buFont typeface="Arial"/>
              <a:buNone/>
            </a:pPr>
            <a:r>
              <a:rPr lang="fr-FR" sz="1100" dirty="0"/>
              <a:t>Les cellules de l’organisme ne synthétisent que ce constituant et exclusivement celui-ci</a:t>
            </a:r>
            <a:endParaRPr sz="1100" dirty="0"/>
          </a:p>
          <a:p>
            <a:pPr marL="0" lvl="0" indent="0" algn="l" rtl="0">
              <a:spcBef>
                <a:spcPts val="0"/>
              </a:spcBef>
              <a:spcAft>
                <a:spcPts val="0"/>
              </a:spcAft>
              <a:buClr>
                <a:schemeClr val="dk1"/>
              </a:buClr>
              <a:buFont typeface="Arial"/>
              <a:buNone/>
            </a:pPr>
            <a:r>
              <a:rPr lang="fr-FR" sz="1100" dirty="0"/>
              <a:t>Il est donc  impossible que les personnes vaccinées développent la maladie à la suite de la présence de ce seul constituant viral.</a:t>
            </a:r>
            <a:endParaRPr sz="1100" dirty="0"/>
          </a:p>
          <a:p>
            <a:pPr marL="0" lvl="0" indent="0" algn="l" rtl="0">
              <a:spcBef>
                <a:spcPts val="0"/>
              </a:spcBef>
              <a:spcAft>
                <a:spcPts val="0"/>
              </a:spcAft>
              <a:buClr>
                <a:schemeClr val="dk1"/>
              </a:buClr>
              <a:buFont typeface="Arial"/>
              <a:buNone/>
            </a:pPr>
            <a:r>
              <a:rPr lang="fr-FR" sz="1100" dirty="0"/>
              <a:t>De même, l’ADN des cellules n’est pas modifié</a:t>
            </a:r>
            <a:r>
              <a:rPr lang="fr-FR" sz="1800" dirty="0"/>
              <a:t> </a:t>
            </a:r>
            <a:r>
              <a:rPr lang="fr-FR" sz="1800" baseline="30000" dirty="0"/>
              <a:t>(2) https://</a:t>
            </a:r>
            <a:r>
              <a:rPr lang="fr-FR" sz="1800" baseline="30000" dirty="0" err="1"/>
              <a:t>presse.inserm.fr</a:t>
            </a:r>
            <a:r>
              <a:rPr lang="fr-FR" sz="1800" baseline="30000" dirty="0"/>
              <a:t>/les-vaccins-a-arnm-susceptibles-de-modifier-notre-genome-vraiment/41781/</a:t>
            </a:r>
            <a:endParaRPr sz="1800" dirty="0"/>
          </a:p>
          <a:p>
            <a:pPr marL="0" lvl="0" indent="0" algn="l" rtl="0">
              <a:spcBef>
                <a:spcPts val="0"/>
              </a:spcBef>
              <a:spcAft>
                <a:spcPts val="0"/>
              </a:spcAft>
              <a:buClr>
                <a:schemeClr val="dk1"/>
              </a:buClr>
              <a:buFont typeface="Arial"/>
              <a:buNone/>
            </a:pPr>
            <a:endParaRPr sz="1100" dirty="0"/>
          </a:p>
          <a:p>
            <a:pPr marL="0" lvl="0" indent="0" algn="l" rtl="0">
              <a:spcBef>
                <a:spcPts val="0"/>
              </a:spcBef>
              <a:spcAft>
                <a:spcPts val="0"/>
              </a:spcAft>
              <a:buClr>
                <a:schemeClr val="dk1"/>
              </a:buClr>
              <a:buFont typeface="Arial"/>
              <a:buNone/>
            </a:pPr>
            <a:r>
              <a:rPr lang="fr-FR" sz="1100" dirty="0"/>
              <a:t>Intérêt des vaccins à ARN: il est plus rapide de produire un nouveau vaccin en cas d’apparition de </a:t>
            </a:r>
            <a:r>
              <a:rPr lang="fr-FR" sz="1100" dirty="0" err="1"/>
              <a:t>variants</a:t>
            </a:r>
            <a:r>
              <a:rPr lang="fr-FR" sz="1100" dirty="0"/>
              <a:t> non neutralisés par les anticorps développés avec les vaccins actuels</a:t>
            </a:r>
            <a:r>
              <a:rPr lang="fr-FR" sz="1600" dirty="0">
                <a:highlight>
                  <a:schemeClr val="accent4"/>
                </a:highlight>
              </a:rPr>
              <a:t> </a:t>
            </a:r>
            <a:endParaRPr sz="11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fr-FR" b="1" dirty="0"/>
              <a:t>Références scientifiques: </a:t>
            </a:r>
            <a:endParaRPr b="1" dirty="0"/>
          </a:p>
          <a:p>
            <a:pPr marL="0" lvl="0" indent="0" algn="l" rtl="0">
              <a:spcBef>
                <a:spcPts val="0"/>
              </a:spcBef>
              <a:spcAft>
                <a:spcPts val="0"/>
              </a:spcAft>
              <a:buClr>
                <a:schemeClr val="dk1"/>
              </a:buClr>
              <a:buSzPts val="1100"/>
              <a:buFont typeface="Arial"/>
              <a:buNone/>
            </a:pPr>
            <a:r>
              <a:rPr lang="fr-FR" dirty="0"/>
              <a:t>Le site de l’INSERM (https://</a:t>
            </a:r>
            <a:r>
              <a:rPr lang="fr-FR" dirty="0" err="1"/>
              <a:t>www.inserm.fr</a:t>
            </a:r>
            <a:r>
              <a:rPr lang="fr-FR" dirty="0"/>
              <a:t>/dossier/coronavirus-sars-</a:t>
            </a:r>
            <a:r>
              <a:rPr lang="fr-FR" dirty="0" err="1"/>
              <a:t>cov</a:t>
            </a:r>
            <a:r>
              <a:rPr lang="fr-FR" dirty="0"/>
              <a:t>-et-mers-</a:t>
            </a:r>
            <a:r>
              <a:rPr lang="fr-FR" dirty="0" err="1"/>
              <a:t>cov</a:t>
            </a:r>
            <a:r>
              <a:rPr lang="fr-FR" dirty="0"/>
              <a:t>/) donne de nombreuses pistes les données médicales et biologiques sur la COVID ainsi que des données utiles pour lutter contre les “</a:t>
            </a:r>
            <a:r>
              <a:rPr lang="fr-FR" dirty="0" err="1"/>
              <a:t>fake</a:t>
            </a:r>
            <a:r>
              <a:rPr lang="fr-FR" dirty="0"/>
              <a:t> news” comme la modification du génome par l’ARNm (https://</a:t>
            </a:r>
            <a:r>
              <a:rPr lang="fr-FR" dirty="0" err="1"/>
              <a:t>presse.inserm.fr</a:t>
            </a:r>
            <a:r>
              <a:rPr lang="fr-FR" dirty="0"/>
              <a:t>/canal-</a:t>
            </a:r>
            <a:r>
              <a:rPr lang="fr-FR" dirty="0" err="1"/>
              <a:t>detox</a:t>
            </a:r>
            <a:r>
              <a:rPr lang="fr-FR" dirty="0"/>
              <a:t>/). L’institut Pasteur fournit aussi de nombreuses données sur l’épidémie (</a:t>
            </a:r>
            <a:r>
              <a:rPr lang="fr-FR" u="sng" dirty="0">
                <a:solidFill>
                  <a:schemeClr val="hlink"/>
                </a:solidFill>
                <a:hlinkClick r:id="rId4"/>
              </a:rPr>
              <a:t>https://www.pasteur.fr/fr/actualites-covid-19</a:t>
            </a:r>
            <a:r>
              <a:rPr lang="fr-FR" dirty="0"/>
              <a:t>)</a:t>
            </a:r>
            <a:endParaRPr dirty="0"/>
          </a:p>
          <a:p>
            <a:pPr marL="0" lvl="0" indent="0" algn="l" rtl="0">
              <a:spcBef>
                <a:spcPts val="0"/>
              </a:spcBef>
              <a:spcAft>
                <a:spcPts val="0"/>
              </a:spcAft>
              <a:buClr>
                <a:schemeClr val="dk1"/>
              </a:buClr>
              <a:buSzPts val="1100"/>
              <a:buFont typeface="Arial"/>
              <a:buNone/>
            </a:pPr>
            <a:r>
              <a:rPr lang="fr-FR" u="sng" dirty="0">
                <a:solidFill>
                  <a:schemeClr val="hlink"/>
                </a:solidFill>
                <a:hlinkClick r:id="rId3"/>
              </a:rPr>
              <a:t>https://www.lemonde.fr/blog/realitesbiomedicales/2020/12/14/laventure-scientifique-des-vaccins-a-arn-messager/</a:t>
            </a:r>
            <a:endParaRPr dirty="0"/>
          </a:p>
          <a:p>
            <a:pPr marL="0" lvl="0" indent="0" algn="l" rtl="0">
              <a:spcBef>
                <a:spcPts val="0"/>
              </a:spcBef>
              <a:spcAft>
                <a:spcPts val="0"/>
              </a:spcAft>
              <a:buClr>
                <a:schemeClr val="dk1"/>
              </a:buClr>
              <a:buSzPts val="1100"/>
              <a:buFont typeface="Arial"/>
              <a:buNone/>
            </a:pPr>
            <a:r>
              <a:rPr lang="fr-FR" dirty="0"/>
              <a:t>Les différentes étapes illustrées de la vaccination avec de l’ARNm (site du CEA): </a:t>
            </a:r>
            <a:r>
              <a:rPr lang="fr-FR" u="sng" dirty="0">
                <a:solidFill>
                  <a:schemeClr val="hlink"/>
                </a:solidFill>
                <a:hlinkClick r:id="rId5"/>
              </a:rPr>
              <a:t>https://www.cea.fr/presse/Pages/actualites-communiques/sante-sciences-du-vivant/decryptage-vaccin-arn-messager.aspx</a:t>
            </a:r>
            <a:r>
              <a:rPr lang="fr-FR"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1200"/>
              </a:spcBef>
              <a:spcAft>
                <a:spcPts val="0"/>
              </a:spcAft>
              <a:buClr>
                <a:schemeClr val="dk1"/>
              </a:buClr>
              <a:buSzPts val="1100"/>
              <a:buFont typeface="Arial"/>
              <a:buNone/>
            </a:pPr>
            <a:r>
              <a:rPr lang="fr-FR" sz="1100" dirty="0">
                <a:latin typeface="Arial"/>
                <a:ea typeface="Arial"/>
                <a:cs typeface="Arial"/>
                <a:sym typeface="Arial"/>
              </a:rPr>
              <a:t>Accessible pour les élèves: la vaccination anti-</a:t>
            </a:r>
            <a:r>
              <a:rPr lang="fr-FR" sz="1100" dirty="0" err="1">
                <a:latin typeface="Arial"/>
                <a:ea typeface="Arial"/>
                <a:cs typeface="Arial"/>
                <a:sym typeface="Arial"/>
              </a:rPr>
              <a:t>Covid</a:t>
            </a:r>
            <a:r>
              <a:rPr lang="fr-FR" sz="1100" dirty="0">
                <a:latin typeface="Arial"/>
                <a:ea typeface="Arial"/>
                <a:cs typeface="Arial"/>
                <a:sym typeface="Arial"/>
              </a:rPr>
              <a:t> expliquée par </a:t>
            </a:r>
            <a:r>
              <a:rPr lang="fr-FR" sz="1100" dirty="0" err="1">
                <a:latin typeface="Arial"/>
                <a:ea typeface="Arial"/>
                <a:cs typeface="Arial"/>
                <a:sym typeface="Arial"/>
              </a:rPr>
              <a:t>Védécé</a:t>
            </a:r>
            <a:r>
              <a:rPr lang="fr-FR" sz="1100" dirty="0">
                <a:latin typeface="Arial"/>
                <a:ea typeface="Arial"/>
                <a:cs typeface="Arial"/>
                <a:sym typeface="Arial"/>
              </a:rPr>
              <a:t> @</a:t>
            </a:r>
            <a:r>
              <a:rPr lang="fr-FR" sz="1100" dirty="0" err="1">
                <a:latin typeface="Arial"/>
                <a:ea typeface="Arial"/>
                <a:cs typeface="Arial"/>
                <a:sym typeface="Arial"/>
              </a:rPr>
              <a:t>VieDeCarabin</a:t>
            </a:r>
            <a:r>
              <a:rPr lang="fr-FR" sz="1100" dirty="0">
                <a:latin typeface="Arial"/>
                <a:ea typeface="Arial"/>
                <a:cs typeface="Arial"/>
                <a:sym typeface="Arial"/>
              </a:rPr>
              <a:t> </a:t>
            </a:r>
            <a:r>
              <a:rPr lang="fr-FR" sz="1100" u="sng" dirty="0">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https://spondyloaction.fr/category/vaccin</a:t>
            </a:r>
            <a:endParaRPr sz="1100" u="sng" dirty="0">
              <a:solidFill>
                <a:srgbClr val="1155CC"/>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fr-FR" sz="1100" dirty="0">
                <a:latin typeface="Arial"/>
                <a:ea typeface="Arial"/>
                <a:cs typeface="Arial"/>
                <a:sym typeface="Arial"/>
              </a:rPr>
              <a:t> (PDF téléchargeable)</a:t>
            </a:r>
            <a:endParaRPr dirty="0"/>
          </a:p>
          <a:p>
            <a:pPr marL="0" lvl="0" indent="0" algn="l" rtl="0">
              <a:spcBef>
                <a:spcPts val="200"/>
              </a:spcBef>
              <a:spcAft>
                <a:spcPts val="0"/>
              </a:spcAft>
              <a:buNone/>
            </a:pPr>
            <a:endParaRPr dirty="0"/>
          </a:p>
        </p:txBody>
      </p:sp>
      <p:sp>
        <p:nvSpPr>
          <p:cNvPr id="145" name="Google Shape;14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b="1" dirty="0"/>
              <a:t>Commentaires à destination des élèves ( à adapter par le professeur): </a:t>
            </a:r>
            <a:endParaRPr sz="1100" b="1" dirty="0">
              <a:latin typeface="Arial"/>
              <a:ea typeface="Arial"/>
              <a:cs typeface="Arial"/>
              <a:sym typeface="Arial"/>
            </a:endParaRPr>
          </a:p>
          <a:p>
            <a:pPr marL="0" lvl="0" indent="0" algn="l" rtl="0">
              <a:lnSpc>
                <a:spcPct val="115000"/>
              </a:lnSpc>
              <a:spcBef>
                <a:spcPts val="1200"/>
              </a:spcBef>
              <a:spcAft>
                <a:spcPts val="0"/>
              </a:spcAft>
              <a:buNone/>
            </a:pPr>
            <a:r>
              <a:rPr lang="fr-FR" sz="1100" dirty="0">
                <a:solidFill>
                  <a:srgbClr val="000000"/>
                </a:solidFill>
                <a:latin typeface="Arial"/>
                <a:ea typeface="Arial"/>
                <a:cs typeface="Arial"/>
                <a:sym typeface="Arial"/>
              </a:rPr>
              <a:t>Pour produire un vaccin, après des tests sur des cellules en cultures ( études in vitro) et chez l'animal (études in vivo) et l'autorisation , les essais cliniques comportent trois étapes:</a:t>
            </a:r>
            <a:br>
              <a:rPr lang="fr-FR" sz="1100" dirty="0">
                <a:solidFill>
                  <a:srgbClr val="000000"/>
                </a:solidFill>
                <a:latin typeface="Arial"/>
                <a:ea typeface="Arial"/>
                <a:cs typeface="Arial"/>
                <a:sym typeface="Arial"/>
              </a:rPr>
            </a:br>
            <a:r>
              <a:rPr lang="fr-FR" sz="1100" dirty="0">
                <a:solidFill>
                  <a:srgbClr val="000000"/>
                </a:solidFill>
                <a:latin typeface="Arial"/>
                <a:ea typeface="Arial"/>
                <a:cs typeface="Arial"/>
                <a:sym typeface="Arial"/>
              </a:rPr>
              <a:t>-la première, menée sur quelques dizaines de volontaires, permet de s’assurer que le vaccin est sûr et n’entraîne pas d’effets secondaires sévères;</a:t>
            </a:r>
            <a:br>
              <a:rPr lang="fr-FR" sz="1100" dirty="0">
                <a:solidFill>
                  <a:srgbClr val="000000"/>
                </a:solidFill>
                <a:latin typeface="Arial"/>
                <a:ea typeface="Arial"/>
                <a:cs typeface="Arial"/>
                <a:sym typeface="Arial"/>
              </a:rPr>
            </a:br>
            <a:r>
              <a:rPr lang="fr-FR" sz="1100" dirty="0">
                <a:solidFill>
                  <a:srgbClr val="000000"/>
                </a:solidFill>
                <a:latin typeface="Arial"/>
                <a:ea typeface="Arial"/>
                <a:cs typeface="Arial"/>
                <a:sym typeface="Arial"/>
              </a:rPr>
              <a:t>-la deuxième phase clinique, conduite sur un échantillon plus large (environ 200 personnes), permet de vérifier que les personnes vaccinées produisent bien les anticorps recherchés pour lutter contre la maladie;</a:t>
            </a:r>
            <a:br>
              <a:rPr lang="fr-FR" sz="1100" dirty="0">
                <a:solidFill>
                  <a:srgbClr val="000000"/>
                </a:solidFill>
                <a:latin typeface="Arial"/>
                <a:ea typeface="Arial"/>
                <a:cs typeface="Arial"/>
                <a:sym typeface="Arial"/>
              </a:rPr>
            </a:br>
            <a:r>
              <a:rPr lang="fr-FR" sz="1100" dirty="0">
                <a:solidFill>
                  <a:srgbClr val="000000"/>
                </a:solidFill>
                <a:latin typeface="Arial"/>
                <a:ea typeface="Arial"/>
                <a:cs typeface="Arial"/>
                <a:sym typeface="Arial"/>
              </a:rPr>
              <a:t>-la troisième phase, menée généralement sur 30 000 à 50 000 personnes au minimum, fait la preuve de l’efficacité du vaccin sur le terrain, grâce à un système de tests en double aveugle.</a:t>
            </a:r>
            <a:endParaRPr sz="1100" dirty="0">
              <a:solidFill>
                <a:srgbClr val="000000"/>
              </a:solidFill>
              <a:latin typeface="Arial"/>
              <a:ea typeface="Arial"/>
              <a:cs typeface="Arial"/>
              <a:sym typeface="Arial"/>
            </a:endParaRPr>
          </a:p>
          <a:p>
            <a:pPr marL="0" lvl="0" indent="0" algn="l" rtl="0">
              <a:lnSpc>
                <a:spcPct val="115000"/>
              </a:lnSpc>
              <a:spcBef>
                <a:spcPts val="1200"/>
              </a:spcBef>
              <a:spcAft>
                <a:spcPts val="0"/>
              </a:spcAft>
              <a:buNone/>
            </a:pPr>
            <a:r>
              <a:rPr lang="fr-FR" sz="1100" dirty="0">
                <a:solidFill>
                  <a:srgbClr val="000000"/>
                </a:solidFill>
                <a:latin typeface="Arial"/>
                <a:ea typeface="Arial"/>
                <a:cs typeface="Arial"/>
                <a:sym typeface="Arial"/>
              </a:rPr>
              <a:t>Le développement de vaccins traditionnels peut prendre 15 ans ou plus, en commençant par une longue phase de découverte au cours de laquelle les vaccins sont conçus et des expériences précliniques exploratoires sont menées. Ceci est généralement suivi d'une phase au cours de laquelle des expériences précliniques et des études toxicologiques plus formelles sont réalisées et au cours de laquelle les processus de production sont développés. Au cours de ce processus, une demande de nouveau médicament expérimental (IND) est déposée et le candidat vaccin entre alors dans les essais de phase I, II et III. Si, lorsque les essais de phase III sont terminés, les points finaux prédéterminés ont été atteints, une demande de licence de produits biologiques (BLA) est déposée, examinée par les organismes de réglementation et enfin le vaccin est autorisé. Après ce point, la production à grande échelle commence. Le développement d'un vaccin contre le SRAS-CoV-2 suit un calendrier accéléré. En raison des connaissances acquises lors du développement initial de vaccins contre le SRAS-</a:t>
            </a:r>
            <a:r>
              <a:rPr lang="fr-FR" sz="1100" dirty="0" err="1">
                <a:solidFill>
                  <a:srgbClr val="000000"/>
                </a:solidFill>
                <a:latin typeface="Arial"/>
                <a:ea typeface="Arial"/>
                <a:cs typeface="Arial"/>
                <a:sym typeface="Arial"/>
              </a:rPr>
              <a:t>CoV</a:t>
            </a:r>
            <a:r>
              <a:rPr lang="fr-FR" sz="1100" dirty="0">
                <a:solidFill>
                  <a:srgbClr val="000000"/>
                </a:solidFill>
                <a:latin typeface="Arial"/>
                <a:ea typeface="Arial"/>
                <a:cs typeface="Arial"/>
                <a:sym typeface="Arial"/>
              </a:rPr>
              <a:t> et le MERS-</a:t>
            </a:r>
            <a:r>
              <a:rPr lang="fr-FR" sz="1100" dirty="0" err="1">
                <a:solidFill>
                  <a:srgbClr val="000000"/>
                </a:solidFill>
                <a:latin typeface="Arial"/>
                <a:ea typeface="Arial"/>
                <a:cs typeface="Arial"/>
                <a:sym typeface="Arial"/>
              </a:rPr>
              <a:t>CoV</a:t>
            </a:r>
            <a:r>
              <a:rPr lang="fr-FR" sz="1100" dirty="0">
                <a:solidFill>
                  <a:srgbClr val="000000"/>
                </a:solidFill>
                <a:latin typeface="Arial"/>
                <a:ea typeface="Arial"/>
                <a:cs typeface="Arial"/>
                <a:sym typeface="Arial"/>
              </a:rPr>
              <a:t>, la phase de découverte n’est pas nécessaire. Les processus existants ont été adoptés et les essais de phase I/II ont été lancés. Les essais de phase III ont été initiés après l'analyse intermédiaire des résultats de phase I/II, avec plusieurs étapes d'essais cliniques se déroulant en parallèle. </a:t>
            </a:r>
            <a:endParaRPr sz="1100" dirty="0">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fr-FR" sz="1100" dirty="0">
                <a:latin typeface="Arial"/>
                <a:ea typeface="Arial"/>
                <a:cs typeface="Arial"/>
                <a:sym typeface="Arial"/>
              </a:rPr>
              <a:t>Ici, le délai de développement exceptionnellement court de ces vaccins contre le SARS-CoV2 (6 mois entre la déclaration de l’épidémie et la mise en place des essais de phase 3,  10,5 mois pour les premiers résultats d’efficacité clinique, et moins d’un an pour le début de la vaccination) a été </a:t>
            </a:r>
            <a:r>
              <a:rPr lang="fr-FR" sz="1100" b="1" dirty="0">
                <a:latin typeface="Arial"/>
                <a:ea typeface="Arial"/>
                <a:cs typeface="Arial"/>
                <a:sym typeface="Arial"/>
              </a:rPr>
              <a:t>rendu possible grâce à  une mobilisation mondiale exceptionnelle</a:t>
            </a:r>
            <a:r>
              <a:rPr lang="fr-FR" sz="1100" dirty="0">
                <a:latin typeface="Arial"/>
                <a:ea typeface="Arial"/>
                <a:cs typeface="Arial"/>
                <a:sym typeface="Arial"/>
              </a:rPr>
              <a:t> et la conjonction de plusieurs facteurs :</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fr-FR" sz="1100" dirty="0">
                <a:latin typeface="Arial"/>
                <a:ea typeface="Arial"/>
                <a:cs typeface="Arial"/>
                <a:sym typeface="Arial"/>
              </a:rPr>
              <a:t>les progrès scientifiques en immunologie et virologie, ayant permis par exemple le séquençage du coronavirus dès janvier 2020 ;</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fr-FR" sz="1100" dirty="0">
                <a:latin typeface="Arial"/>
                <a:ea typeface="Arial"/>
                <a:cs typeface="Arial"/>
                <a:sym typeface="Arial"/>
              </a:rPr>
              <a:t>l’existence de technologies développées antérieurement pour d’autres vaccins (plateformes vaccinales), en particulier en anticipation d’une maladie infectieuse émergente, qui ont pu être adaptées aux vaccins Covid-19 ;</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fr-FR" sz="1100" dirty="0">
                <a:latin typeface="Arial"/>
                <a:ea typeface="Arial"/>
                <a:cs typeface="Arial"/>
                <a:sym typeface="Arial"/>
              </a:rPr>
              <a:t>l’identification de la protéine S comme antigène de choix lors des épidémies précédentes de SARS et MERS ;</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fr-FR" sz="1100" dirty="0">
                <a:latin typeface="Arial"/>
                <a:ea typeface="Arial"/>
                <a:cs typeface="Arial"/>
                <a:sym typeface="Arial"/>
              </a:rPr>
              <a:t>l’exceptionnelle mobilisation des équipes de recherche et des Etats pour le financement ;</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fr-FR" sz="1100" dirty="0">
                <a:latin typeface="Arial"/>
                <a:ea typeface="Arial"/>
                <a:cs typeface="Arial"/>
                <a:sym typeface="Arial"/>
              </a:rPr>
              <a:t>la mobilisation des volontaires pour réaliser les essais cliniques rapidement (les essais de phase 3 sont effectués dans des zones de forte circulation du virus, ce qui permet de gagner du temps).</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fr-FR" sz="1100" dirty="0">
                <a:latin typeface="Arial"/>
                <a:ea typeface="Arial"/>
                <a:cs typeface="Arial"/>
                <a:sym typeface="Arial"/>
              </a:rPr>
              <a:t>l’anticipation des industriels et des Etats pour le développement industriel de la production ;</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fr-FR" sz="1100" dirty="0">
                <a:latin typeface="Arial"/>
                <a:ea typeface="Arial"/>
                <a:cs typeface="Arial"/>
                <a:sym typeface="Arial"/>
              </a:rPr>
              <a:t>l’évaluation très précoce et rapide (« </a:t>
            </a:r>
            <a:r>
              <a:rPr lang="fr-FR" sz="1100" dirty="0" err="1">
                <a:latin typeface="Arial"/>
                <a:ea typeface="Arial"/>
                <a:cs typeface="Arial"/>
                <a:sym typeface="Arial"/>
              </a:rPr>
              <a:t>rolling</a:t>
            </a:r>
            <a:r>
              <a:rPr lang="fr-FR" sz="1100" dirty="0">
                <a:latin typeface="Arial"/>
                <a:ea typeface="Arial"/>
                <a:cs typeface="Arial"/>
                <a:sym typeface="Arial"/>
              </a:rPr>
              <a:t> </a:t>
            </a:r>
            <a:r>
              <a:rPr lang="fr-FR" sz="1100" dirty="0" err="1">
                <a:latin typeface="Arial"/>
                <a:ea typeface="Arial"/>
                <a:cs typeface="Arial"/>
                <a:sym typeface="Arial"/>
              </a:rPr>
              <a:t>review</a:t>
            </a:r>
            <a:r>
              <a:rPr lang="fr-FR" sz="1100" dirty="0">
                <a:latin typeface="Arial"/>
                <a:ea typeface="Arial"/>
                <a:cs typeface="Arial"/>
                <a:sym typeface="Arial"/>
              </a:rPr>
              <a:t> ») par les agences réglementaires (FDA, EMA, …) ;</a:t>
            </a:r>
            <a:endParaRPr sz="1100" dirty="0">
              <a:latin typeface="Arial"/>
              <a:ea typeface="Arial"/>
              <a:cs typeface="Arial"/>
              <a:sym typeface="Arial"/>
            </a:endParaRPr>
          </a:p>
          <a:p>
            <a:pPr marL="0" lvl="0" indent="0" algn="l" rtl="0">
              <a:lnSpc>
                <a:spcPct val="115000"/>
              </a:lnSpc>
              <a:spcBef>
                <a:spcPts val="1200"/>
              </a:spcBef>
              <a:spcAft>
                <a:spcPts val="0"/>
              </a:spcAft>
              <a:buNone/>
            </a:pPr>
            <a:r>
              <a:rPr lang="fr-FR" sz="1100" dirty="0">
                <a:latin typeface="Arial"/>
                <a:ea typeface="Arial"/>
                <a:cs typeface="Arial"/>
                <a:sym typeface="Arial"/>
              </a:rPr>
              <a:t>Après la mise sur le marché du médicament, celui est surveillé en vie réelle. La pharmacovigilance est un dispositif qui permet de s'assurer de la sécurité du vaccin en veillant à l'émergence d'effets secondaires ou indésirables. Les études ont permis d'en identifier la plupart mais lorsque le vaccin est utilisé sur des centaines de milliers ou des millions de patients il est nécessaire de surveiller les réactions. Des réévaluations du bénéfice/risque peuvent être conduites par les autorités de santé allant potentiellement jusqu'au retrait du vaccin. </a:t>
            </a:r>
            <a:endParaRPr sz="1100" dirty="0">
              <a:latin typeface="Arial"/>
              <a:ea typeface="Arial"/>
              <a:cs typeface="Arial"/>
              <a:sym typeface="Arial"/>
            </a:endParaRPr>
          </a:p>
          <a:p>
            <a:pPr marL="0" lvl="0" indent="0" algn="l" rtl="0">
              <a:spcBef>
                <a:spcPts val="1200"/>
              </a:spcBef>
              <a:spcAft>
                <a:spcPts val="0"/>
              </a:spcAft>
              <a:buClr>
                <a:schemeClr val="dk1"/>
              </a:buClr>
              <a:buFont typeface="Arial"/>
              <a:buNone/>
            </a:pPr>
            <a:r>
              <a:rPr lang="fr-FR" b="1" dirty="0"/>
              <a:t>Quelques références scientifiques:</a:t>
            </a:r>
            <a:endParaRPr b="1"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fr-FR" dirty="0"/>
              <a:t>Les étapes de création d’un vaccin : </a:t>
            </a:r>
            <a:r>
              <a:rPr lang="fr-FR" u="sng" dirty="0">
                <a:solidFill>
                  <a:schemeClr val="hlink"/>
                </a:solidFill>
                <a:hlinkClick r:id="rId3"/>
              </a:rPr>
              <a:t>https://www.chu-lyon.fr/vaccin-contre-la-covid-19</a:t>
            </a:r>
            <a:r>
              <a:rPr lang="fr-FR" dirty="0"/>
              <a:t> </a:t>
            </a:r>
            <a:endParaRPr dirty="0"/>
          </a:p>
          <a:p>
            <a:pPr marL="0" lvl="0" indent="0" algn="l" rtl="0">
              <a:spcBef>
                <a:spcPts val="0"/>
              </a:spcBef>
              <a:spcAft>
                <a:spcPts val="0"/>
              </a:spcAft>
              <a:buClr>
                <a:schemeClr val="dk1"/>
              </a:buClr>
              <a:buFont typeface="Arial"/>
              <a:buNone/>
            </a:pPr>
            <a:r>
              <a:rPr lang="fr-FR" sz="1100" dirty="0">
                <a:latin typeface="Arial"/>
                <a:ea typeface="Arial"/>
                <a:cs typeface="Arial"/>
                <a:sym typeface="Arial"/>
              </a:rPr>
              <a:t>Accélérer le processus par superposition: </a:t>
            </a:r>
            <a:r>
              <a:rPr lang="fr-FR" sz="1100" dirty="0" err="1">
                <a:latin typeface="Arial"/>
                <a:ea typeface="Arial"/>
                <a:cs typeface="Arial"/>
                <a:sym typeface="Arial"/>
              </a:rPr>
              <a:t>Krammer</a:t>
            </a:r>
            <a:r>
              <a:rPr lang="fr-FR" sz="1100" dirty="0">
                <a:latin typeface="Arial"/>
                <a:ea typeface="Arial"/>
                <a:cs typeface="Arial"/>
                <a:sym typeface="Arial"/>
              </a:rPr>
              <a:t>, F.</a:t>
            </a:r>
            <a:r>
              <a:rPr lang="fr-FR" sz="1100" dirty="0">
                <a:uFill>
                  <a:noFill/>
                </a:uFill>
                <a:latin typeface="Arial"/>
                <a:ea typeface="Arial"/>
                <a:cs typeface="Arial"/>
                <a:sym typeface="Arial"/>
                <a:hlinkClick r:id="rId4"/>
              </a:rPr>
              <a:t> </a:t>
            </a:r>
            <a:r>
              <a:rPr lang="fr-FR" sz="1100" u="sng" dirty="0">
                <a:solidFill>
                  <a:schemeClr val="hlink"/>
                </a:solidFill>
                <a:latin typeface="Arial"/>
                <a:ea typeface="Arial"/>
                <a:cs typeface="Arial"/>
                <a:sym typeface="Arial"/>
                <a:hlinkClick r:id="rId4"/>
              </a:rPr>
              <a:t>SARS-CoV-2 vaccines in development</a:t>
            </a:r>
            <a:r>
              <a:rPr lang="fr-FR" sz="1100" dirty="0">
                <a:latin typeface="Arial"/>
                <a:ea typeface="Arial"/>
                <a:cs typeface="Arial"/>
                <a:sym typeface="Arial"/>
              </a:rPr>
              <a:t>. </a:t>
            </a:r>
            <a:r>
              <a:rPr lang="fr-FR" sz="1100" i="1" dirty="0">
                <a:latin typeface="Arial"/>
                <a:ea typeface="Arial"/>
                <a:cs typeface="Arial"/>
                <a:sym typeface="Arial"/>
              </a:rPr>
              <a:t>Nature</a:t>
            </a:r>
            <a:r>
              <a:rPr lang="fr-FR" sz="1100" dirty="0">
                <a:latin typeface="Arial"/>
                <a:ea typeface="Arial"/>
                <a:cs typeface="Arial"/>
                <a:sym typeface="Arial"/>
              </a:rPr>
              <a:t> </a:t>
            </a:r>
            <a:r>
              <a:rPr lang="fr-FR" sz="1100" b="1" dirty="0">
                <a:latin typeface="Arial"/>
                <a:ea typeface="Arial"/>
                <a:cs typeface="Arial"/>
                <a:sym typeface="Arial"/>
              </a:rPr>
              <a:t>586, </a:t>
            </a:r>
            <a:r>
              <a:rPr lang="fr-FR" sz="1100" dirty="0">
                <a:latin typeface="Arial"/>
                <a:ea typeface="Arial"/>
                <a:cs typeface="Arial"/>
                <a:sym typeface="Arial"/>
              </a:rPr>
              <a:t>516–527 (2020). </a:t>
            </a:r>
            <a:r>
              <a:rPr lang="fr-FR" sz="1100" u="sng" dirty="0">
                <a:solidFill>
                  <a:schemeClr val="hlink"/>
                </a:solidFill>
                <a:latin typeface="Arial"/>
                <a:ea typeface="Arial"/>
                <a:cs typeface="Arial"/>
                <a:sym typeface="Arial"/>
                <a:hlinkClick r:id="rId5"/>
              </a:rPr>
              <a:t>https://doi.org/10.1038/s41586-020-2798-3</a:t>
            </a:r>
            <a:r>
              <a:rPr lang="fr-FR" sz="1100" dirty="0">
                <a:latin typeface="Arial"/>
                <a:ea typeface="Arial"/>
                <a:cs typeface="Arial"/>
                <a:sym typeface="Arial"/>
              </a:rPr>
              <a:t> </a:t>
            </a:r>
            <a:endParaRPr sz="1100" dirty="0">
              <a:latin typeface="Arial"/>
              <a:ea typeface="Arial"/>
              <a:cs typeface="Arial"/>
              <a:sym typeface="Arial"/>
            </a:endParaRPr>
          </a:p>
          <a:p>
            <a:pPr marL="0" lvl="0" indent="0" algn="l" rtl="0">
              <a:spcBef>
                <a:spcPts val="0"/>
              </a:spcBef>
              <a:spcAft>
                <a:spcPts val="0"/>
              </a:spcAft>
              <a:buClr>
                <a:schemeClr val="dk1"/>
              </a:buClr>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Font typeface="Arial"/>
              <a:buNone/>
            </a:pPr>
            <a:r>
              <a:rPr lang="fr-FR" dirty="0"/>
              <a:t>Université de Rennes - Le point sur les </a:t>
            </a:r>
            <a:r>
              <a:rPr lang="fr-FR" dirty="0" err="1"/>
              <a:t>donées</a:t>
            </a:r>
            <a:r>
              <a:rPr lang="fr-FR" dirty="0"/>
              <a:t> au début de la campagne vaccinale</a:t>
            </a:r>
            <a:endParaRPr dirty="0"/>
          </a:p>
          <a:p>
            <a:pPr marL="0" lvl="0" indent="0" algn="l" rtl="0">
              <a:spcBef>
                <a:spcPts val="0"/>
              </a:spcBef>
              <a:spcAft>
                <a:spcPts val="0"/>
              </a:spcAft>
              <a:buClr>
                <a:schemeClr val="dk1"/>
              </a:buClr>
              <a:buFont typeface="Arial"/>
              <a:buNone/>
            </a:pPr>
            <a:r>
              <a:rPr lang="fr-FR" u="sng" dirty="0">
                <a:solidFill>
                  <a:schemeClr val="hlink"/>
                </a:solidFill>
                <a:hlinkClick r:id="rId6"/>
              </a:rPr>
              <a:t>Vaccination anti-COVID : les explications de nos experts</a:t>
            </a:r>
            <a:r>
              <a:rPr lang="fr-FR" dirty="0"/>
              <a:t> </a:t>
            </a:r>
            <a:endParaRPr dirty="0"/>
          </a:p>
          <a:p>
            <a:pPr marL="0" lvl="0" indent="0" algn="l" rtl="0">
              <a:spcBef>
                <a:spcPts val="0"/>
              </a:spcBef>
              <a:spcAft>
                <a:spcPts val="0"/>
              </a:spcAft>
              <a:buClr>
                <a:schemeClr val="dk1"/>
              </a:buClr>
              <a:buFont typeface="Arial"/>
              <a:buNone/>
            </a:pPr>
            <a:endParaRPr dirty="0"/>
          </a:p>
          <a:p>
            <a:pPr marL="0" marR="381000" lvl="0" indent="0" algn="l" rtl="0">
              <a:lnSpc>
                <a:spcPct val="115000"/>
              </a:lnSpc>
              <a:spcBef>
                <a:spcPts val="0"/>
              </a:spcBef>
              <a:spcAft>
                <a:spcPts val="0"/>
              </a:spcAft>
              <a:buClr>
                <a:schemeClr val="dk1"/>
              </a:buClr>
              <a:buSzPts val="1100"/>
              <a:buFont typeface="Arial"/>
              <a:buNone/>
            </a:pPr>
            <a:r>
              <a:rPr lang="fr-FR" sz="1100" dirty="0">
                <a:solidFill>
                  <a:srgbClr val="222222"/>
                </a:solidFill>
                <a:latin typeface="Arial"/>
                <a:ea typeface="Arial"/>
                <a:cs typeface="Arial"/>
                <a:sym typeface="Arial"/>
              </a:rPr>
              <a:t>Documentaire Arte “La course aux vaccins” </a:t>
            </a:r>
            <a:r>
              <a:rPr lang="fr-FR" sz="1100" u="sng" dirty="0">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https://www.arte.tv/fr/videos/104055-000-A/covid-19-la-course-aux-vaccins/</a:t>
            </a:r>
            <a:r>
              <a:rPr lang="fr-FR" sz="1100" dirty="0">
                <a:solidFill>
                  <a:srgbClr val="222222"/>
                </a:solidFill>
                <a:latin typeface="Arial"/>
                <a:ea typeface="Arial"/>
                <a:cs typeface="Arial"/>
                <a:sym typeface="Arial"/>
              </a:rPr>
              <a:t> </a:t>
            </a:r>
            <a:endParaRPr sz="1100" dirty="0">
              <a:solidFill>
                <a:srgbClr val="222222"/>
              </a:solidFill>
              <a:latin typeface="Arial"/>
              <a:ea typeface="Arial"/>
              <a:cs typeface="Arial"/>
              <a:sym typeface="Arial"/>
            </a:endParaRPr>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endParaRPr sz="1100" dirty="0">
              <a:latin typeface="Arial"/>
              <a:ea typeface="Arial"/>
              <a:cs typeface="Arial"/>
              <a:sym typeface="Arial"/>
            </a:endParaRPr>
          </a:p>
          <a:p>
            <a:pPr marL="0" lvl="0" indent="0" algn="l" rtl="0">
              <a:lnSpc>
                <a:spcPct val="115000"/>
              </a:lnSpc>
              <a:spcBef>
                <a:spcPts val="1200"/>
              </a:spcBef>
              <a:spcAft>
                <a:spcPts val="0"/>
              </a:spcAft>
              <a:buNone/>
            </a:pPr>
            <a:endParaRPr sz="1100" dirty="0">
              <a:solidFill>
                <a:srgbClr val="000000"/>
              </a:solidFill>
              <a:latin typeface="Arial"/>
              <a:ea typeface="Arial"/>
              <a:cs typeface="Arial"/>
              <a:sym typeface="Arial"/>
            </a:endParaRPr>
          </a:p>
          <a:p>
            <a:pPr marL="0" lvl="0" indent="0" algn="l" rtl="0">
              <a:lnSpc>
                <a:spcPct val="115000"/>
              </a:lnSpc>
              <a:spcBef>
                <a:spcPts val="1200"/>
              </a:spcBef>
              <a:spcAft>
                <a:spcPts val="0"/>
              </a:spcAft>
              <a:buNone/>
            </a:pPr>
            <a:endParaRPr sz="1100" dirty="0">
              <a:solidFill>
                <a:srgbClr val="000000"/>
              </a:solidFill>
              <a:latin typeface="Arial"/>
              <a:ea typeface="Arial"/>
              <a:cs typeface="Arial"/>
              <a:sym typeface="Arial"/>
            </a:endParaRPr>
          </a:p>
          <a:p>
            <a:pPr marL="0" lvl="0" indent="0" algn="l" rtl="0">
              <a:spcBef>
                <a:spcPts val="1200"/>
              </a:spcBef>
              <a:spcAft>
                <a:spcPts val="0"/>
              </a:spcAft>
              <a:buNone/>
            </a:pPr>
            <a:endParaRPr sz="1100"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7" name="Google Shape;23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b="1" dirty="0"/>
              <a:t>Commentaires à destination des élèves ( à adapter par le professeur): </a:t>
            </a:r>
            <a:endParaRPr b="1" dirty="0"/>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“La mesure de l’efficacité d’un vaccin dépend du critère retenu. Les essais sur ces vaccins ont en général pris comme critère principal le diagnostic de Covid-19 symptomatique confirmé par un test PCR. Si on prend en compte un critère différent, par exemple un </a:t>
            </a:r>
            <a:r>
              <a:rPr lang="fr-FR" sz="1100" dirty="0" err="1">
                <a:latin typeface="Arial"/>
                <a:ea typeface="Arial"/>
                <a:cs typeface="Arial"/>
                <a:sym typeface="Arial"/>
              </a:rPr>
              <a:t>Covid</a:t>
            </a:r>
            <a:r>
              <a:rPr lang="fr-FR" sz="1100" dirty="0">
                <a:latin typeface="Arial"/>
                <a:ea typeface="Arial"/>
                <a:cs typeface="Arial"/>
                <a:sym typeface="Arial"/>
              </a:rPr>
              <a:t> grave, c’est-à-dire nécessitant au moins une ventilation, on n’obtient pas la même mesure de l’efficacité !”</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Ces valeurs fournies dans la littérature sont sujets à variation car elles sont dépendantes des paramètres de l’étude : populations étudiées, </a:t>
            </a:r>
            <a:r>
              <a:rPr lang="fr-FR" sz="1100" dirty="0" err="1">
                <a:latin typeface="Arial"/>
                <a:ea typeface="Arial"/>
                <a:cs typeface="Arial"/>
                <a:sym typeface="Arial"/>
              </a:rPr>
              <a:t>variants</a:t>
            </a:r>
            <a:r>
              <a:rPr lang="fr-FR" sz="1100" dirty="0">
                <a:latin typeface="Arial"/>
                <a:ea typeface="Arial"/>
                <a:cs typeface="Arial"/>
                <a:sym typeface="Arial"/>
              </a:rPr>
              <a:t>, etc. Ainsi la littérature montre des variations des taux d’efficacité (</a:t>
            </a:r>
            <a:r>
              <a:rPr lang="fr-FR" sz="1100" u="sng" dirty="0">
                <a:solidFill>
                  <a:schemeClr val="hlink"/>
                </a:solidFill>
                <a:latin typeface="Arial"/>
                <a:ea typeface="Arial"/>
                <a:cs typeface="Arial"/>
                <a:sym typeface="Arial"/>
                <a:hlinkClick r:id="rId3"/>
              </a:rPr>
              <a:t>https://www.vidal.fr/actualites/27475-variants-de-sars-cov-2-quelle-efficacite-pour-les-vaccins-en-vie-reelle.html</a:t>
            </a:r>
            <a:r>
              <a:rPr lang="fr-FR" sz="1100" dirty="0">
                <a:latin typeface="Arial"/>
                <a:ea typeface="Arial"/>
                <a:cs typeface="Arial"/>
                <a:sym typeface="Arial"/>
              </a:rPr>
              <a:t> : cette page donne des tableaux de synthèse des diverses valeurs d’efficacité des vaccins autorisés sur les </a:t>
            </a:r>
            <a:r>
              <a:rPr lang="fr-FR" sz="1100" dirty="0" err="1">
                <a:latin typeface="Arial"/>
                <a:ea typeface="Arial"/>
                <a:cs typeface="Arial"/>
                <a:sym typeface="Arial"/>
              </a:rPr>
              <a:t>variants</a:t>
            </a:r>
            <a:r>
              <a:rPr lang="fr-FR" sz="1100" dirty="0">
                <a:latin typeface="Arial"/>
                <a:ea typeface="Arial"/>
                <a:cs typeface="Arial"/>
                <a:sym typeface="Arial"/>
              </a:rPr>
              <a:t> préoccupants) Des données récentes ( </a:t>
            </a:r>
            <a:r>
              <a:rPr lang="fr-FR" sz="1100" u="sng" dirty="0">
                <a:solidFill>
                  <a:schemeClr val="hlink"/>
                </a:solidFill>
                <a:latin typeface="Arial"/>
                <a:ea typeface="Arial"/>
                <a:cs typeface="Arial"/>
                <a:sym typeface="Arial"/>
                <a:hlinkClick r:id="rId4"/>
              </a:rPr>
              <a:t>https://www.medrxiv.org/content/10.1101/2021.08.06.21261707v1</a:t>
            </a:r>
            <a:r>
              <a:rPr lang="fr-FR" sz="1100" dirty="0">
                <a:latin typeface="Arial"/>
                <a:ea typeface="Arial"/>
                <a:cs typeface="Arial"/>
                <a:sym typeface="Arial"/>
              </a:rPr>
              <a:t> ; </a:t>
            </a:r>
            <a:r>
              <a:rPr lang="fr-FR" sz="1100" u="sng" dirty="0">
                <a:solidFill>
                  <a:schemeClr val="hlink"/>
                </a:solidFill>
                <a:latin typeface="Arial"/>
                <a:ea typeface="Arial"/>
                <a:cs typeface="Arial"/>
                <a:sym typeface="Arial"/>
                <a:hlinkClick r:id="rId5"/>
              </a:rPr>
              <a:t>https://www.cdc.gov/coronavirus/2019-ncov/science/science-briefs/fully-vaccinated-people.html</a:t>
            </a:r>
            <a:r>
              <a:rPr lang="fr-FR" sz="1100" dirty="0">
                <a:latin typeface="Arial"/>
                <a:ea typeface="Arial"/>
                <a:cs typeface="Arial"/>
                <a:sym typeface="Arial"/>
              </a:rPr>
              <a:t> ) mettent en évidence une diminution de l’efficacité du vaccin de Pfizer sur le variant delta (66 %). Il est donc important de manipuler ces diverses valeurs avec précaution.</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highlight>
                <a:srgbClr val="FFFF00"/>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Pour comparaison :</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 (</a:t>
            </a:r>
            <a:r>
              <a:rPr lang="fr-FR" sz="1100" u="sng" dirty="0">
                <a:solidFill>
                  <a:schemeClr val="hlink"/>
                </a:solidFill>
                <a:latin typeface="Arial"/>
                <a:ea typeface="Arial"/>
                <a:cs typeface="Arial"/>
                <a:sym typeface="Arial"/>
                <a:hlinkClick r:id="rId6"/>
              </a:rPr>
              <a:t>https://www.infovac.ch/fr/les-vaccins/par-maladie/tetanos</a:t>
            </a:r>
            <a:r>
              <a:rPr lang="fr-FR" sz="1100" dirty="0">
                <a:latin typeface="Arial"/>
                <a:ea typeface="Arial"/>
                <a:cs typeface="Arial"/>
                <a:sym typeface="Arial"/>
              </a:rPr>
              <a:t>)</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a:t>
            </a:r>
            <a:r>
              <a:rPr lang="fr-FR" sz="1100" u="sng" dirty="0">
                <a:solidFill>
                  <a:schemeClr val="hlink"/>
                </a:solidFill>
                <a:latin typeface="Arial"/>
                <a:ea typeface="Arial"/>
                <a:cs typeface="Arial"/>
                <a:sym typeface="Arial"/>
                <a:hlinkClick r:id="rId7"/>
              </a:rPr>
              <a:t>https://pubmed.ncbi.nlm.nih.gov/32997908/</a:t>
            </a:r>
            <a:r>
              <a:rPr lang="fr-FR" sz="1100" dirty="0">
                <a:latin typeface="Arial"/>
                <a:ea typeface="Arial"/>
                <a:cs typeface="Arial"/>
                <a:sym typeface="Arial"/>
              </a:rPr>
              <a:t>)</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dirty="0">
                <a:latin typeface="Arial"/>
                <a:ea typeface="Arial"/>
                <a:cs typeface="Arial"/>
                <a:sym typeface="Arial"/>
              </a:rPr>
              <a:t> </a:t>
            </a:r>
            <a:r>
              <a:rPr lang="fr-FR" sz="1100" u="sng" dirty="0">
                <a:solidFill>
                  <a:schemeClr val="hlink"/>
                </a:solidFill>
                <a:latin typeface="Arial"/>
                <a:ea typeface="Arial"/>
                <a:cs typeface="Arial"/>
                <a:sym typeface="Arial"/>
                <a:hlinkClick r:id="rId8"/>
              </a:rPr>
              <a:t>https://www.infovac.ch/fr/les-vaccins/par-maladie/poliomyelite</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u="sng" dirty="0">
                <a:solidFill>
                  <a:schemeClr val="hlink"/>
                </a:solidFill>
                <a:latin typeface="Arial"/>
                <a:ea typeface="Arial"/>
                <a:cs typeface="Arial"/>
                <a:sym typeface="Arial"/>
                <a:hlinkClick r:id="rId9"/>
              </a:rPr>
              <a:t>https://www.infovac.ch/fr/les-vaccins/par-maladie/rage</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u="sng" dirty="0">
                <a:solidFill>
                  <a:schemeClr val="hlink"/>
                </a:solidFill>
                <a:latin typeface="Arial"/>
                <a:ea typeface="Arial"/>
                <a:cs typeface="Arial"/>
                <a:sym typeface="Arial"/>
                <a:hlinkClick r:id="rId10"/>
              </a:rPr>
              <a:t>https://www.infovac.ch/fr/les-vaccins/par-maladie/grippe</a:t>
            </a:r>
            <a:r>
              <a:rPr lang="fr-FR" sz="1100" dirty="0">
                <a:latin typeface="Arial"/>
                <a:ea typeface="Arial"/>
                <a:cs typeface="Arial"/>
                <a:sym typeface="Arial"/>
              </a:rPr>
              <a:t> </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400" dirty="0"/>
              <a:t>La détermination de l’efficacité porte sur le nombre de malades ou de cas graves. Dans ce cas, l’efficacité ne signifie pas que les personnes vaccinées ne peuvent pas être contaminées, porteuses et vectrices de la maladie. Cependant les personnes vaccinées ont une probabilité plus faible de transmettre le virus.</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fr-FR" b="1" dirty="0"/>
              <a:t>Références scientifiques:</a:t>
            </a:r>
            <a:endParaRPr b="1" dirty="0"/>
          </a:p>
          <a:p>
            <a:pPr marL="0" lvl="0" indent="0" algn="l" rtl="0">
              <a:spcBef>
                <a:spcPts val="0"/>
              </a:spcBef>
              <a:spcAft>
                <a:spcPts val="0"/>
              </a:spcAft>
              <a:buClr>
                <a:schemeClr val="dk1"/>
              </a:buClr>
              <a:buSzPts val="1100"/>
              <a:buFont typeface="Arial"/>
              <a:buNone/>
            </a:pPr>
            <a:r>
              <a:rPr lang="fr-FR" sz="1400" u="sng" dirty="0">
                <a:solidFill>
                  <a:schemeClr val="hlink"/>
                </a:solidFill>
                <a:hlinkClick r:id="rId11"/>
              </a:rPr>
              <a:t>https://www.pasteur.fr/fr/espace-presse/documents-presse/etude-comcor-analyse-efficacite-vaccins-arn-messager-variants-alpha-beta-du-sars-cov-2-france</a:t>
            </a:r>
            <a:endParaRPr sz="1400" dirty="0"/>
          </a:p>
          <a:p>
            <a:pPr marL="0" lvl="0" indent="0" algn="l" rtl="0">
              <a:spcBef>
                <a:spcPts val="0"/>
              </a:spcBef>
              <a:spcAft>
                <a:spcPts val="0"/>
              </a:spcAft>
              <a:buClr>
                <a:schemeClr val="dk1"/>
              </a:buClr>
              <a:buSzPts val="1100"/>
              <a:buFont typeface="Arial"/>
              <a:buNone/>
            </a:pPr>
            <a:r>
              <a:rPr lang="fr-FR" sz="1400" u="sng" dirty="0">
                <a:solidFill>
                  <a:schemeClr val="hlink"/>
                </a:solidFill>
                <a:hlinkClick r:id="rId12"/>
              </a:rPr>
              <a:t>https://www.has-sante.fr/jcms/p_3276955/fr/covid-19-adapter-la-strategie-de-vaccination-pour-faire-face-au-variant-delta</a:t>
            </a:r>
            <a:endParaRPr sz="1400" dirty="0"/>
          </a:p>
          <a:p>
            <a:pPr marL="0" lvl="0" indent="0" algn="l" rtl="0">
              <a:spcBef>
                <a:spcPts val="0"/>
              </a:spcBef>
              <a:spcAft>
                <a:spcPts val="0"/>
              </a:spcAft>
              <a:buClr>
                <a:schemeClr val="dk1"/>
              </a:buClr>
              <a:buSzPts val="1100"/>
              <a:buFont typeface="Arial"/>
              <a:buNone/>
            </a:pPr>
            <a:r>
              <a:rPr lang="fr-FR" sz="1400" u="sng" dirty="0">
                <a:solidFill>
                  <a:schemeClr val="hlink"/>
                </a:solidFill>
                <a:hlinkClick r:id="rId13"/>
              </a:rPr>
              <a:t>https://modelisation-covid19.pasteur.fr/evaluate-control-measures/impact-partially-vaccinated-population/</a:t>
            </a:r>
            <a:endParaRPr sz="1400"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55" name="Google Shape;1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b="1" dirty="0"/>
              <a:t>Commentaires à destination des élèves ( à adapter par le professeur): </a:t>
            </a:r>
            <a:endParaRPr b="1" dirty="0"/>
          </a:p>
          <a:p>
            <a:pPr marL="0" lvl="0" indent="0" algn="l" rtl="0">
              <a:spcBef>
                <a:spcPts val="0"/>
              </a:spcBef>
              <a:spcAft>
                <a:spcPts val="0"/>
              </a:spcAft>
              <a:buClr>
                <a:schemeClr val="dk1"/>
              </a:buClr>
              <a:buFont typeface="Arial"/>
              <a:buNone/>
            </a:pPr>
            <a:r>
              <a:rPr lang="fr-FR" sz="1100" dirty="0"/>
              <a:t>Les personnes qui ont développé suffisamment d’anticorps (guéries ou vaccinées) constituent une </a:t>
            </a:r>
            <a:r>
              <a:rPr lang="fr-FR" sz="1100" b="1" dirty="0"/>
              <a:t>barrière à la propagation du virus</a:t>
            </a:r>
            <a:r>
              <a:rPr lang="fr-FR" sz="1100" dirty="0"/>
              <a:t> pour les personnes non protégées (non vaccinées ou vaccin inefficace).</a:t>
            </a:r>
            <a:endParaRPr sz="1100" dirty="0"/>
          </a:p>
          <a:p>
            <a:pPr marL="0" lvl="0" indent="0" algn="l" rtl="0">
              <a:spcBef>
                <a:spcPts val="0"/>
              </a:spcBef>
              <a:spcAft>
                <a:spcPts val="0"/>
              </a:spcAft>
              <a:buClr>
                <a:schemeClr val="dk1"/>
              </a:buClr>
              <a:buFont typeface="Arial"/>
              <a:buNone/>
            </a:pPr>
            <a:r>
              <a:rPr lang="fr-FR" sz="1100" dirty="0"/>
              <a:t>⇒ Intérêt d’une immunité collective à défaut de la garantie absolue d’une immunité individuelle</a:t>
            </a:r>
            <a:endParaRPr sz="500" b="1" dirty="0"/>
          </a:p>
          <a:p>
            <a:pPr marL="0" lvl="0" indent="0" algn="l" rtl="0">
              <a:spcBef>
                <a:spcPts val="0"/>
              </a:spcBef>
              <a:spcAft>
                <a:spcPts val="0"/>
              </a:spcAft>
              <a:buClr>
                <a:schemeClr val="dk1"/>
              </a:buClr>
              <a:buSzPts val="1100"/>
              <a:buFont typeface="Arial"/>
              <a:buNone/>
            </a:pPr>
            <a:r>
              <a:rPr lang="fr-FR" sz="1100" dirty="0">
                <a:solidFill>
                  <a:srgbClr val="414144"/>
                </a:solidFill>
                <a:latin typeface="Arial"/>
                <a:ea typeface="Arial"/>
                <a:cs typeface="Arial"/>
                <a:sym typeface="Arial"/>
              </a:rPr>
              <a:t>L'immunité collective correspond au pourcentage d’une population donnée qui est immunisée/protégée contre une infection à partir duquel un sujet infecté introduit dans cette population va transmettre le pathogène à moins d’une personne en moyenne, amenant de fait l’épidémie à l’extinction, car le pathogène rencontre trop de sujets protégés. Cette immunité de groupe, ou collective, peut être obtenue par l’infection naturelle ou par la vaccination. Le niveau nécessaire pour passer ou rester sous le seuil d'immunité collective dépend du nombre de reproduction de base de la maladie (R0), c’est à dire du nombre moyen d’individus immunologiquement naïfs qu’un sujet va infecter après contact. Plus ce taux de reproduction de base est élevé, plus le pourcentage de sujets immunisés doit être élevé. Par exemple, le R0 de la grippe saisonnière = 2 ; de Covid-19 = 3 avec le virus historique, pourrait être de 4 ou plus avec les </a:t>
            </a:r>
            <a:r>
              <a:rPr lang="fr-FR" sz="1100" dirty="0" err="1">
                <a:solidFill>
                  <a:srgbClr val="414144"/>
                </a:solidFill>
                <a:latin typeface="Arial"/>
                <a:ea typeface="Arial"/>
                <a:cs typeface="Arial"/>
                <a:sym typeface="Arial"/>
              </a:rPr>
              <a:t>variants</a:t>
            </a:r>
            <a:r>
              <a:rPr lang="fr-FR" sz="1100" dirty="0">
                <a:solidFill>
                  <a:srgbClr val="414144"/>
                </a:solidFill>
                <a:latin typeface="Arial"/>
                <a:ea typeface="Arial"/>
                <a:cs typeface="Arial"/>
                <a:sym typeface="Arial"/>
              </a:rPr>
              <a:t> beta ou delta; de la rougeole = 12-20.</a:t>
            </a:r>
            <a:endParaRPr sz="1100" dirty="0">
              <a:solidFill>
                <a:srgbClr val="414144"/>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dirty="0">
                <a:solidFill>
                  <a:srgbClr val="414144"/>
                </a:solidFill>
                <a:latin typeface="Arial"/>
                <a:ea typeface="Arial"/>
                <a:cs typeface="Arial"/>
                <a:sym typeface="Arial"/>
              </a:rPr>
              <a:t>Le pourcentage de sujets immunisés nécessaire pour obtenir l’immunité collective est calculé comme suit : 1 - 1/R0</a:t>
            </a:r>
            <a:endParaRPr sz="1100" dirty="0">
              <a:solidFill>
                <a:srgbClr val="414144"/>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dirty="0">
                <a:solidFill>
                  <a:srgbClr val="414144"/>
                </a:solidFill>
                <a:latin typeface="Arial"/>
                <a:ea typeface="Arial"/>
                <a:cs typeface="Arial"/>
                <a:sym typeface="Arial"/>
              </a:rPr>
              <a:t>Par conséquent, le calcul pour obtenir ce pourcentage permet d'obtenir les résultats suivants : 50 % pour la grippe, 80% pour Covid-19 avec les nouveaux </a:t>
            </a:r>
            <a:r>
              <a:rPr lang="fr-FR" sz="1100" dirty="0" err="1">
                <a:solidFill>
                  <a:srgbClr val="414144"/>
                </a:solidFill>
                <a:latin typeface="Arial"/>
                <a:ea typeface="Arial"/>
                <a:cs typeface="Arial"/>
                <a:sym typeface="Arial"/>
              </a:rPr>
              <a:t>variants</a:t>
            </a:r>
            <a:r>
              <a:rPr lang="fr-FR" sz="1100" dirty="0">
                <a:solidFill>
                  <a:srgbClr val="414144"/>
                </a:solidFill>
                <a:latin typeface="Arial"/>
                <a:ea typeface="Arial"/>
                <a:cs typeface="Arial"/>
                <a:sym typeface="Arial"/>
              </a:rPr>
              <a:t>, 90 à 95 % pour la rougeole.</a:t>
            </a:r>
            <a:endParaRPr sz="1100" dirty="0">
              <a:solidFill>
                <a:srgbClr val="414144"/>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fr-FR" sz="1100" dirty="0">
                <a:solidFill>
                  <a:srgbClr val="414144"/>
                </a:solidFill>
                <a:latin typeface="Arial"/>
                <a:ea typeface="Arial"/>
                <a:cs typeface="Arial"/>
                <a:sym typeface="Arial"/>
              </a:rPr>
              <a:t>Il faut bien sûr que l’immunité acquise reste efficace au cours du temps. Si ce n’est pas le cas, des rappels de vaccination sont nécessaires.</a:t>
            </a:r>
            <a:endParaRPr b="1" dirty="0"/>
          </a:p>
          <a:p>
            <a:pPr marL="0" lvl="0" indent="0" algn="l" rtl="0">
              <a:spcBef>
                <a:spcPts val="0"/>
              </a:spcBef>
              <a:spcAft>
                <a:spcPts val="0"/>
              </a:spcAft>
              <a:buClr>
                <a:schemeClr val="dk1"/>
              </a:buClr>
              <a:buSzPts val="1100"/>
              <a:buFont typeface="Arial"/>
              <a:buNone/>
            </a:pPr>
            <a:r>
              <a:rPr lang="fr-FR" sz="1100" dirty="0"/>
              <a:t>Source: </a:t>
            </a:r>
            <a:r>
              <a:rPr lang="fr-FR" sz="1100" u="sng" dirty="0">
                <a:solidFill>
                  <a:schemeClr val="hlink"/>
                </a:solidFill>
                <a:latin typeface="Arial"/>
                <a:ea typeface="Arial"/>
                <a:cs typeface="Arial"/>
                <a:sym typeface="Arial"/>
                <a:hlinkClick r:id="rId3"/>
              </a:rPr>
              <a:t>https://www.pasteur.fr/fr/espace-presse/documents-presse/qu-est-ce-que-immunite-collective</a:t>
            </a:r>
            <a:r>
              <a:rPr lang="fr-FR" sz="1100" dirty="0">
                <a:latin typeface="Arial"/>
                <a:ea typeface="Arial"/>
                <a:cs typeface="Arial"/>
                <a:sym typeface="Arial"/>
              </a:rPr>
              <a:t> </a:t>
            </a:r>
            <a:endParaRPr sz="1100"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fr-FR" b="1" dirty="0"/>
              <a:t>Données actualisées: </a:t>
            </a:r>
            <a:endParaRPr b="1" dirty="0"/>
          </a:p>
          <a:p>
            <a:pPr marL="0" lvl="0" indent="0" algn="l" rtl="0">
              <a:spcBef>
                <a:spcPts val="0"/>
              </a:spcBef>
              <a:spcAft>
                <a:spcPts val="0"/>
              </a:spcAft>
              <a:buClr>
                <a:schemeClr val="dk1"/>
              </a:buClr>
              <a:buSzPts val="1100"/>
              <a:buFont typeface="Arial"/>
              <a:buNone/>
            </a:pPr>
            <a:r>
              <a:rPr lang="fr-FR" dirty="0"/>
              <a:t>Infographies à jour</a:t>
            </a:r>
            <a:r>
              <a:rPr lang="fr-FR" b="1" dirty="0"/>
              <a:t> </a:t>
            </a:r>
            <a:r>
              <a:rPr lang="fr-FR" sz="1000" u="sng" dirty="0">
                <a:solidFill>
                  <a:schemeClr val="hlink"/>
                </a:solidFill>
                <a:latin typeface="Arial"/>
                <a:ea typeface="Arial"/>
                <a:cs typeface="Arial"/>
                <a:sym typeface="Arial"/>
                <a:hlinkClick r:id="rId4"/>
              </a:rPr>
              <a:t>https://www.francetvinfo.fr/sante/maladie/coronavirus/infographies-covid-19-morts-hospitalisations-age-malades-l-evolution-de-l-epidemie-en-france-et-dans-le-monde-en-cartes-et-graphiques.html</a:t>
            </a:r>
            <a:r>
              <a:rPr lang="fr-FR" sz="1000" dirty="0">
                <a:latin typeface="Arial"/>
                <a:ea typeface="Arial"/>
                <a:cs typeface="Arial"/>
                <a:sym typeface="Arial"/>
              </a:rPr>
              <a:t> </a:t>
            </a:r>
            <a:endParaRPr sz="800" b="1"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fr-FR" b="1" dirty="0"/>
              <a:t>Modélisation utilisable en classe : </a:t>
            </a:r>
            <a:r>
              <a:rPr lang="fr-FR" sz="1100" u="sng" dirty="0">
                <a:solidFill>
                  <a:schemeClr val="hlink"/>
                </a:solidFill>
                <a:latin typeface="Arial"/>
                <a:ea typeface="Arial"/>
                <a:cs typeface="Arial"/>
                <a:sym typeface="Arial"/>
                <a:hlinkClick r:id="rId5"/>
              </a:rPr>
              <a:t>https://www.pedagogie.ac-nice.fr/svt/?p=654</a:t>
            </a:r>
            <a:r>
              <a:rPr lang="fr-FR" sz="1400" dirty="0">
                <a:latin typeface="Arial"/>
                <a:ea typeface="Arial"/>
                <a:cs typeface="Arial"/>
                <a:sym typeface="Arial"/>
              </a:rPr>
              <a:t> </a:t>
            </a:r>
            <a:r>
              <a:rPr lang="fr-FR" sz="1100" dirty="0"/>
              <a:t>À télécharger et à </a:t>
            </a:r>
            <a:r>
              <a:rPr lang="fr-FR" sz="1100" dirty="0" err="1"/>
              <a:t>dézipper</a:t>
            </a:r>
            <a:r>
              <a:rPr lang="fr-FR" sz="1100" dirty="0"/>
              <a:t>: </a:t>
            </a:r>
            <a:r>
              <a:rPr lang="fr-FR" sz="1100" u="sng" dirty="0">
                <a:solidFill>
                  <a:schemeClr val="hlink"/>
                </a:solidFill>
                <a:hlinkClick r:id="rId6"/>
              </a:rPr>
              <a:t>https://www.pedagogie.ac-nice.fr//svt/productions/flash/couvac/couvac_exe.zip</a:t>
            </a:r>
            <a:r>
              <a:rPr lang="fr-FR" sz="1100" dirty="0"/>
              <a:t> </a:t>
            </a:r>
            <a:endParaRPr sz="1100" b="1"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68" name="Google Shape;16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dirty="0"/>
              <a:t>Commentaires à destination des élèves ( à adapter par le professeur): </a:t>
            </a:r>
            <a:endParaRPr b="1" dirty="0"/>
          </a:p>
          <a:p>
            <a:pPr marL="0" lvl="0" indent="0" algn="l" rtl="0">
              <a:spcBef>
                <a:spcPts val="0"/>
              </a:spcBef>
              <a:spcAft>
                <a:spcPts val="0"/>
              </a:spcAft>
              <a:buNone/>
            </a:pPr>
            <a:r>
              <a:rPr lang="fr-FR" b="1" dirty="0"/>
              <a:t>Etudes en continu des données</a:t>
            </a:r>
            <a:r>
              <a:rPr lang="fr-FR" dirty="0"/>
              <a:t> concernant l’évolution du virus et des risques liés à la maladie (mortalité, hospitalisations, contagiosité), l’efficacité du vaccin (production d’anticorps effectivement neutralisants pour les différentes souches virales, nombre de malades et de formes graves) et les effets indésirables graves associés à l’administration du vaccin (pharmacovigilance).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FR" dirty="0"/>
              <a:t>Sources: </a:t>
            </a:r>
            <a:r>
              <a:rPr lang="fr-FR" sz="1100" u="sng" dirty="0">
                <a:solidFill>
                  <a:schemeClr val="hlink"/>
                </a:solidFill>
                <a:latin typeface="Arial"/>
                <a:ea typeface="Arial"/>
                <a:cs typeface="Arial"/>
                <a:sym typeface="Arial"/>
                <a:hlinkClick r:id="rId3"/>
              </a:rPr>
              <a:t>https://www.gouvernement.fr/quels-sont-les-benefices-et-risques-des-vaccins-contre-la-covid-19</a:t>
            </a:r>
            <a:endParaRPr sz="11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fr-FR" sz="1100" u="sng" dirty="0">
                <a:solidFill>
                  <a:schemeClr val="hlink"/>
                </a:solidFill>
                <a:latin typeface="Arial"/>
                <a:ea typeface="Arial"/>
                <a:cs typeface="Arial"/>
                <a:sym typeface="Arial"/>
                <a:hlinkClick r:id="rId4"/>
              </a:rPr>
              <a:t>https://fr.vaccine-safety-training.org/mise-en-balance-de-lefficacite-et-de-la-securite-dun-vaccin.html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FR" b="1" dirty="0"/>
              <a:t>Mises en perspectives en lien avec des arguments anti-vaccination - prise de conscience de biais cognitifs à l’origine des doutes et de la procrastination vaccinale : </a:t>
            </a:r>
            <a:endParaRPr b="1" dirty="0"/>
          </a:p>
          <a:p>
            <a:pPr marL="457200" lvl="0" indent="-317500" algn="l" rtl="0">
              <a:spcBef>
                <a:spcPts val="0"/>
              </a:spcBef>
              <a:spcAft>
                <a:spcPts val="0"/>
              </a:spcAft>
              <a:buSzPts val="1400"/>
              <a:buChar char="-"/>
            </a:pPr>
            <a:r>
              <a:rPr lang="fr-FR" dirty="0"/>
              <a:t>: le sujet est complexe et nécessite des connaissances, mais aussi de prendre en considération simultanément un nombre de paramètres bien supérieur à ce que le cerveau peut gérer (informations, influences, émotions, expériences personnelles, témoignages…) d’où l’existence de doutes et d’hésitations chez certaines personnes.</a:t>
            </a:r>
            <a:endParaRPr dirty="0"/>
          </a:p>
          <a:p>
            <a:pPr marL="457200" lvl="0" indent="-317500" algn="l" rtl="0">
              <a:spcBef>
                <a:spcPts val="0"/>
              </a:spcBef>
              <a:spcAft>
                <a:spcPts val="0"/>
              </a:spcAft>
              <a:buSzPts val="1400"/>
              <a:buChar char="-"/>
            </a:pPr>
            <a:r>
              <a:rPr lang="fr-FR" dirty="0"/>
              <a:t>À titre individuel, selon sa tranche d’âge, on peut estimer que la balance bénéfice/risque pèse en faveur de la non-vaccination (risque faible de développer des symptômes graves), mais chaque individu étant susceptible de transmettre le virus à une personne vulnérable et en raison des effets indirects sur le fonctionnement de la société, la balance bénéfice/risque doit être évaluée dans une perspective collective.</a:t>
            </a:r>
            <a:endParaRPr dirty="0"/>
          </a:p>
          <a:p>
            <a:pPr marL="457200" lvl="0" indent="-317500" algn="l" rtl="0">
              <a:spcBef>
                <a:spcPts val="0"/>
              </a:spcBef>
              <a:spcAft>
                <a:spcPts val="0"/>
              </a:spcAft>
              <a:buSzPts val="1400"/>
              <a:buChar char="-"/>
            </a:pPr>
            <a:r>
              <a:rPr lang="fr-FR" dirty="0"/>
              <a:t>Les désagréments ou les dangers liés à la vaccination sont perçus comme réels, immédiats et évitables (en échappant à la vaccination), par rapport aux bénéfices à long-terme liés aux risques hypothétiques de développer des symptômes graves en cas d’infection. Ceci peut expliquer l’inaction malgré la compréhension des enjeux.</a:t>
            </a:r>
            <a:endParaRPr dirty="0"/>
          </a:p>
          <a:p>
            <a:pPr marL="457200" lvl="0" indent="-317500" algn="l" rtl="0">
              <a:spcBef>
                <a:spcPts val="0"/>
              </a:spcBef>
              <a:spcAft>
                <a:spcPts val="0"/>
              </a:spcAft>
              <a:buSzPts val="1400"/>
              <a:buChar char="-"/>
            </a:pPr>
            <a:r>
              <a:rPr lang="fr-FR" dirty="0"/>
              <a:t>L’attention est focalisée sur le coût de l’action de se faire vacciner au risque de rester aveugle sur le coût de l’inaction (dangers liés au fait de ne pas se faire vacciner).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FR" b="1" dirty="0"/>
              <a:t>Suggestion de lecture:</a:t>
            </a:r>
            <a:r>
              <a:rPr lang="fr-FR" dirty="0"/>
              <a:t> “Comment surmonter l’hésitation ?” </a:t>
            </a:r>
            <a:r>
              <a:rPr lang="fr-FR" dirty="0">
                <a:highlight>
                  <a:schemeClr val="lt1"/>
                </a:highlight>
              </a:rPr>
              <a:t>L’anticipation du regret: </a:t>
            </a:r>
            <a:r>
              <a:rPr lang="fr-FR" u="sng" dirty="0">
                <a:solidFill>
                  <a:schemeClr val="hlink"/>
                </a:solidFill>
                <a:highlight>
                  <a:schemeClr val="lt1"/>
                </a:highlight>
                <a:hlinkClick r:id="rId5"/>
              </a:rPr>
              <a:t>https://www.cerveauetpsycho.fr/sd/psychologie-sociale/vaccins-comment-surmonter-l-hesitation-21134.php</a:t>
            </a:r>
            <a:endParaRPr sz="600" dirty="0">
              <a:highlight>
                <a:schemeClr val="lt1"/>
              </a:highlight>
            </a:endParaRPr>
          </a:p>
          <a:p>
            <a:pPr marL="0" lvl="0" indent="0" algn="l" rtl="0">
              <a:spcBef>
                <a:spcPts val="0"/>
              </a:spcBef>
              <a:spcAft>
                <a:spcPts val="0"/>
              </a:spcAft>
              <a:buNone/>
            </a:pPr>
            <a:endParaRPr sz="1100" dirty="0"/>
          </a:p>
          <a:p>
            <a:pPr marL="0" lvl="0" indent="0" algn="l" rtl="0">
              <a:spcBef>
                <a:spcPts val="0"/>
              </a:spcBef>
              <a:spcAft>
                <a:spcPts val="0"/>
              </a:spcAft>
              <a:buClr>
                <a:schemeClr val="dk1"/>
              </a:buClr>
              <a:buSzPts val="1100"/>
              <a:buFont typeface="Arial"/>
              <a:buNone/>
            </a:pPr>
            <a:r>
              <a:rPr lang="fr-FR" dirty="0"/>
              <a:t>La vaccination, comme chaque médicament, est associée à un risque individuel. La prescription ou la prise d’un médicament (ou d’un vaccin) nécessite d’évaluer le bénéfice attendu du traitement par rapport au risque spontané de la maladie et au risque de survenue d’effets secondaires liés au traitement.</a:t>
            </a:r>
            <a:endParaRPr dirty="0"/>
          </a:p>
          <a:p>
            <a:pPr marL="0" lvl="0" indent="0" algn="l" rtl="0">
              <a:spcBef>
                <a:spcPts val="0"/>
              </a:spcBef>
              <a:spcAft>
                <a:spcPts val="0"/>
              </a:spcAft>
              <a:buClr>
                <a:schemeClr val="dk1"/>
              </a:buClr>
              <a:buSzPts val="1100"/>
              <a:buFont typeface="Arial"/>
              <a:buNone/>
            </a:pPr>
            <a:r>
              <a:rPr lang="fr-FR" dirty="0"/>
              <a:t>Un exemple: Le 7 avril 2021, l’Agence Médicale Européenne (EMA) a conclu que la thrombose associée à une </a:t>
            </a:r>
            <a:r>
              <a:rPr lang="fr-FR" dirty="0" err="1"/>
              <a:t>thrombocytopénie</a:t>
            </a:r>
            <a:r>
              <a:rPr lang="fr-FR" dirty="0"/>
              <a:t> (TTS) représentait un événement indésirable probable suite à la vaccination contre la Covid-19 avec le vaccin </a:t>
            </a:r>
            <a:r>
              <a:rPr lang="fr-FR" dirty="0" err="1"/>
              <a:t>Vaxzevria</a:t>
            </a:r>
            <a:r>
              <a:rPr lang="fr-FR" dirty="0"/>
              <a:t> (Astra Zeneca). Les chercheurs de l’unité Modélisation mathématique des maladies infectieuses à l’Institut Pasteur ont utilisé un modèle mathématique pour évaluer les bénéfices et les risques de la distribution de ce vaccin en France métropolitaine en tenant compte de la disponibilité de vaccins alternatifs. Pour ceci ils  ont évalué le nombre de décès dus au COVID-19 évités grâce à l'utilisation de ce vaccin donné chez les personnes pour une tranche d’âge en le comparant au nombre attendu de décès dus à un effet secondaire dans ce groupe d'âge. Dans les différents scénarios proposés, les bénéfices associés à la distribution de </a:t>
            </a:r>
            <a:r>
              <a:rPr lang="fr-FR" dirty="0" err="1"/>
              <a:t>Vaxzevria</a:t>
            </a:r>
            <a:r>
              <a:rPr lang="fr-FR" dirty="0"/>
              <a:t> chez les personnes de 55 ans et plus ont largement dépassé les risques de décès par TTS. Chez les jeunes adultes, les risques étaient supérieurs ou similaires aux bénéfices. Ces résultats ont contribué aux recommandations de la Haute Autorité de Santé et de l’ANSM.(2)</a:t>
            </a:r>
            <a:endParaRPr dirty="0"/>
          </a:p>
          <a:p>
            <a:pPr marL="0" lvl="0" indent="0" algn="l" rtl="0">
              <a:spcBef>
                <a:spcPts val="0"/>
              </a:spcBef>
              <a:spcAft>
                <a:spcPts val="0"/>
              </a:spcAft>
              <a:buClr>
                <a:schemeClr val="dk1"/>
              </a:buClr>
              <a:buSzPts val="1100"/>
              <a:buFont typeface="Arial"/>
              <a:buNone/>
            </a:pPr>
            <a:r>
              <a:rPr lang="fr-FR" b="1" dirty="0"/>
              <a:t>Références scientifiques:</a:t>
            </a:r>
            <a:endParaRPr b="1" dirty="0"/>
          </a:p>
          <a:p>
            <a:pPr marL="0" lvl="0" indent="0" algn="l" rtl="0">
              <a:spcBef>
                <a:spcPts val="0"/>
              </a:spcBef>
              <a:spcAft>
                <a:spcPts val="0"/>
              </a:spcAft>
              <a:buClr>
                <a:schemeClr val="dk1"/>
              </a:buClr>
              <a:buSzPts val="1100"/>
              <a:buFont typeface="Arial"/>
              <a:buNone/>
            </a:pPr>
            <a:r>
              <a:rPr lang="fr-FR" b="1" dirty="0"/>
              <a:t>(2) </a:t>
            </a:r>
            <a:r>
              <a:rPr lang="fr-FR" sz="1100" dirty="0" err="1">
                <a:latin typeface="Arial"/>
                <a:ea typeface="Arial"/>
                <a:cs typeface="Arial"/>
                <a:sym typeface="Arial"/>
              </a:rPr>
              <a:t>Tran</a:t>
            </a:r>
            <a:r>
              <a:rPr lang="fr-FR" sz="1100" dirty="0">
                <a:latin typeface="Arial"/>
                <a:ea typeface="Arial"/>
                <a:cs typeface="Arial"/>
                <a:sym typeface="Arial"/>
              </a:rPr>
              <a:t> </a:t>
            </a:r>
            <a:r>
              <a:rPr lang="fr-FR" sz="1100" dirty="0" err="1">
                <a:latin typeface="Arial"/>
                <a:ea typeface="Arial"/>
                <a:cs typeface="Arial"/>
                <a:sym typeface="Arial"/>
              </a:rPr>
              <a:t>Kiem</a:t>
            </a:r>
            <a:r>
              <a:rPr lang="fr-FR" sz="1100" dirty="0">
                <a:latin typeface="Arial"/>
                <a:ea typeface="Arial"/>
                <a:cs typeface="Arial"/>
                <a:sym typeface="Arial"/>
              </a:rPr>
              <a:t> Cécile, </a:t>
            </a:r>
            <a:r>
              <a:rPr lang="fr-FR" sz="1100" dirty="0" err="1">
                <a:latin typeface="Arial"/>
                <a:ea typeface="Arial"/>
                <a:cs typeface="Arial"/>
                <a:sym typeface="Arial"/>
              </a:rPr>
              <a:t>Andronico</a:t>
            </a:r>
            <a:r>
              <a:rPr lang="fr-FR" sz="1100" dirty="0">
                <a:latin typeface="Arial"/>
                <a:ea typeface="Arial"/>
                <a:cs typeface="Arial"/>
                <a:sym typeface="Arial"/>
              </a:rPr>
              <a:t> </a:t>
            </a:r>
            <a:r>
              <a:rPr lang="fr-FR" sz="1100" dirty="0" err="1">
                <a:latin typeface="Arial"/>
                <a:ea typeface="Arial"/>
                <a:cs typeface="Arial"/>
                <a:sym typeface="Arial"/>
              </a:rPr>
              <a:t>Alessio</a:t>
            </a:r>
            <a:r>
              <a:rPr lang="fr-FR" sz="1100" dirty="0">
                <a:latin typeface="Arial"/>
                <a:ea typeface="Arial"/>
                <a:cs typeface="Arial"/>
                <a:sym typeface="Arial"/>
              </a:rPr>
              <a:t>, </a:t>
            </a:r>
            <a:r>
              <a:rPr lang="fr-FR" sz="1100" dirty="0" err="1">
                <a:latin typeface="Arial"/>
                <a:ea typeface="Arial"/>
                <a:cs typeface="Arial"/>
                <a:sym typeface="Arial"/>
              </a:rPr>
              <a:t>Bosetti</a:t>
            </a:r>
            <a:r>
              <a:rPr lang="fr-FR" sz="1100" dirty="0">
                <a:latin typeface="Arial"/>
                <a:ea typeface="Arial"/>
                <a:cs typeface="Arial"/>
                <a:sym typeface="Arial"/>
              </a:rPr>
              <a:t> Paolo, </a:t>
            </a:r>
            <a:r>
              <a:rPr lang="fr-FR" sz="1100" dirty="0" err="1">
                <a:latin typeface="Arial"/>
                <a:ea typeface="Arial"/>
                <a:cs typeface="Arial"/>
                <a:sym typeface="Arial"/>
              </a:rPr>
              <a:t>Paireau</a:t>
            </a:r>
            <a:r>
              <a:rPr lang="fr-FR" sz="1100" dirty="0">
                <a:latin typeface="Arial"/>
                <a:ea typeface="Arial"/>
                <a:cs typeface="Arial"/>
                <a:sym typeface="Arial"/>
              </a:rPr>
              <a:t> Juliette, Alter Lise, </a:t>
            </a:r>
            <a:r>
              <a:rPr lang="fr-FR" sz="1100" dirty="0" err="1">
                <a:latin typeface="Arial"/>
                <a:ea typeface="Arial"/>
                <a:cs typeface="Arial"/>
                <a:sym typeface="Arial"/>
              </a:rPr>
              <a:t>Boëlle</a:t>
            </a:r>
            <a:r>
              <a:rPr lang="fr-FR" sz="1100" dirty="0">
                <a:latin typeface="Arial"/>
                <a:ea typeface="Arial"/>
                <a:cs typeface="Arial"/>
                <a:sym typeface="Arial"/>
              </a:rPr>
              <a:t> Pierre-Yves, </a:t>
            </a:r>
            <a:r>
              <a:rPr lang="fr-FR" sz="1100" dirty="0" err="1">
                <a:latin typeface="Arial"/>
                <a:ea typeface="Arial"/>
                <a:cs typeface="Arial"/>
                <a:sym typeface="Arial"/>
              </a:rPr>
              <a:t>Fontanet</a:t>
            </a:r>
            <a:r>
              <a:rPr lang="fr-FR" sz="1100" dirty="0">
                <a:latin typeface="Arial"/>
                <a:ea typeface="Arial"/>
                <a:cs typeface="Arial"/>
                <a:sym typeface="Arial"/>
              </a:rPr>
              <a:t> Arnaud, Lévy-Bruhl Daniel, </a:t>
            </a:r>
            <a:r>
              <a:rPr lang="fr-FR" sz="1100" dirty="0" err="1">
                <a:latin typeface="Arial"/>
                <a:ea typeface="Arial"/>
                <a:cs typeface="Arial"/>
                <a:sym typeface="Arial"/>
              </a:rPr>
              <a:t>Cauchemez</a:t>
            </a:r>
            <a:r>
              <a:rPr lang="fr-FR" sz="1100" dirty="0">
                <a:latin typeface="Arial"/>
                <a:ea typeface="Arial"/>
                <a:cs typeface="Arial"/>
                <a:sym typeface="Arial"/>
              </a:rPr>
              <a:t> Simon. </a:t>
            </a:r>
            <a:r>
              <a:rPr lang="fr-FR" sz="1100" dirty="0" err="1">
                <a:latin typeface="Arial"/>
                <a:ea typeface="Arial"/>
                <a:cs typeface="Arial"/>
                <a:sym typeface="Arial"/>
              </a:rPr>
              <a:t>Benefits</a:t>
            </a:r>
            <a:r>
              <a:rPr lang="fr-FR" sz="1100" dirty="0">
                <a:latin typeface="Arial"/>
                <a:ea typeface="Arial"/>
                <a:cs typeface="Arial"/>
                <a:sym typeface="Arial"/>
              </a:rPr>
              <a:t> and </a:t>
            </a:r>
            <a:r>
              <a:rPr lang="fr-FR" sz="1100" dirty="0" err="1">
                <a:latin typeface="Arial"/>
                <a:ea typeface="Arial"/>
                <a:cs typeface="Arial"/>
                <a:sym typeface="Arial"/>
              </a:rPr>
              <a:t>risks</a:t>
            </a:r>
            <a:r>
              <a:rPr lang="fr-FR" sz="1100" dirty="0">
                <a:latin typeface="Arial"/>
                <a:ea typeface="Arial"/>
                <a:cs typeface="Arial"/>
                <a:sym typeface="Arial"/>
              </a:rPr>
              <a:t> </a:t>
            </a:r>
            <a:r>
              <a:rPr lang="fr-FR" sz="1100" dirty="0" err="1">
                <a:latin typeface="Arial"/>
                <a:ea typeface="Arial"/>
                <a:cs typeface="Arial"/>
                <a:sym typeface="Arial"/>
              </a:rPr>
              <a:t>associated</a:t>
            </a:r>
            <a:r>
              <a:rPr lang="fr-FR" sz="1100" dirty="0">
                <a:latin typeface="Arial"/>
                <a:ea typeface="Arial"/>
                <a:cs typeface="Arial"/>
                <a:sym typeface="Arial"/>
              </a:rPr>
              <a:t> </a:t>
            </a:r>
            <a:r>
              <a:rPr lang="fr-FR" sz="1100" dirty="0" err="1">
                <a:latin typeface="Arial"/>
                <a:ea typeface="Arial"/>
                <a:cs typeface="Arial"/>
                <a:sym typeface="Arial"/>
              </a:rPr>
              <a:t>with</a:t>
            </a:r>
            <a:r>
              <a:rPr lang="fr-FR" sz="1100" dirty="0">
                <a:latin typeface="Arial"/>
                <a:ea typeface="Arial"/>
                <a:cs typeface="Arial"/>
                <a:sym typeface="Arial"/>
              </a:rPr>
              <a:t> </a:t>
            </a:r>
            <a:r>
              <a:rPr lang="fr-FR" sz="1100" dirty="0" err="1">
                <a:latin typeface="Arial"/>
                <a:ea typeface="Arial"/>
                <a:cs typeface="Arial"/>
                <a:sym typeface="Arial"/>
              </a:rPr>
              <a:t>different</a:t>
            </a:r>
            <a:r>
              <a:rPr lang="fr-FR" sz="1100" dirty="0">
                <a:latin typeface="Arial"/>
                <a:ea typeface="Arial"/>
                <a:cs typeface="Arial"/>
                <a:sym typeface="Arial"/>
              </a:rPr>
              <a:t> uses of the COVID-19 vaccine </a:t>
            </a:r>
            <a:r>
              <a:rPr lang="fr-FR" sz="1100" dirty="0" err="1">
                <a:latin typeface="Arial"/>
                <a:ea typeface="Arial"/>
                <a:cs typeface="Arial"/>
                <a:sym typeface="Arial"/>
              </a:rPr>
              <a:t>Vaxzevria</a:t>
            </a:r>
            <a:r>
              <a:rPr lang="fr-FR" sz="1100" dirty="0">
                <a:latin typeface="Arial"/>
                <a:ea typeface="Arial"/>
                <a:cs typeface="Arial"/>
                <a:sym typeface="Arial"/>
              </a:rPr>
              <a:t>: a </a:t>
            </a:r>
            <a:r>
              <a:rPr lang="fr-FR" sz="1100" dirty="0" err="1">
                <a:latin typeface="Arial"/>
                <a:ea typeface="Arial"/>
                <a:cs typeface="Arial"/>
                <a:sym typeface="Arial"/>
              </a:rPr>
              <a:t>modelling</a:t>
            </a:r>
            <a:r>
              <a:rPr lang="fr-FR" sz="1100" dirty="0">
                <a:latin typeface="Arial"/>
                <a:ea typeface="Arial"/>
                <a:cs typeface="Arial"/>
                <a:sym typeface="Arial"/>
              </a:rPr>
              <a:t> </a:t>
            </a:r>
            <a:r>
              <a:rPr lang="fr-FR" sz="1100" dirty="0" err="1">
                <a:latin typeface="Arial"/>
                <a:ea typeface="Arial"/>
                <a:cs typeface="Arial"/>
                <a:sym typeface="Arial"/>
              </a:rPr>
              <a:t>study</a:t>
            </a:r>
            <a:r>
              <a:rPr lang="fr-FR" sz="1100" dirty="0">
                <a:latin typeface="Arial"/>
                <a:ea typeface="Arial"/>
                <a:cs typeface="Arial"/>
                <a:sym typeface="Arial"/>
              </a:rPr>
              <a:t>, France, May to </a:t>
            </a:r>
            <a:r>
              <a:rPr lang="fr-FR" sz="1100" dirty="0" err="1">
                <a:latin typeface="Arial"/>
                <a:ea typeface="Arial"/>
                <a:cs typeface="Arial"/>
                <a:sym typeface="Arial"/>
              </a:rPr>
              <a:t>September</a:t>
            </a:r>
            <a:r>
              <a:rPr lang="fr-FR" sz="1100" dirty="0">
                <a:latin typeface="Arial"/>
                <a:ea typeface="Arial"/>
                <a:cs typeface="Arial"/>
                <a:sym typeface="Arial"/>
              </a:rPr>
              <a:t> 2021.</a:t>
            </a:r>
            <a:r>
              <a:rPr lang="fr-FR" sz="1100" dirty="0">
                <a:uFill>
                  <a:noFill/>
                </a:uFill>
                <a:latin typeface="Arial"/>
                <a:ea typeface="Arial"/>
                <a:cs typeface="Arial"/>
                <a:sym typeface="Arial"/>
                <a:hlinkClick r:id="rId6"/>
              </a:rPr>
              <a:t> </a:t>
            </a:r>
            <a:r>
              <a:rPr lang="fr-FR" sz="1100" u="sng" dirty="0">
                <a:solidFill>
                  <a:schemeClr val="hlink"/>
                </a:solidFill>
                <a:latin typeface="Arial"/>
                <a:ea typeface="Arial"/>
                <a:cs typeface="Arial"/>
                <a:sym typeface="Arial"/>
                <a:hlinkClick r:id="rId6"/>
              </a:rPr>
              <a:t>Euro Surveill.</a:t>
            </a:r>
            <a:r>
              <a:rPr lang="fr-FR" sz="1100" dirty="0">
                <a:latin typeface="Arial"/>
                <a:ea typeface="Arial"/>
                <a:cs typeface="Arial"/>
                <a:sym typeface="Arial"/>
              </a:rPr>
              <a:t> 2021;26(26):</a:t>
            </a:r>
            <a:r>
              <a:rPr lang="fr-FR" sz="1100" dirty="0" err="1">
                <a:latin typeface="Arial"/>
                <a:ea typeface="Arial"/>
                <a:cs typeface="Arial"/>
                <a:sym typeface="Arial"/>
              </a:rPr>
              <a:t>pii</a:t>
            </a:r>
            <a:r>
              <a:rPr lang="fr-FR" sz="1100" dirty="0">
                <a:latin typeface="Arial"/>
                <a:ea typeface="Arial"/>
                <a:cs typeface="Arial"/>
                <a:sym typeface="Arial"/>
              </a:rPr>
              <a:t>=2100533.</a:t>
            </a:r>
            <a:r>
              <a:rPr lang="fr-FR" sz="1100" dirty="0">
                <a:uFill>
                  <a:noFill/>
                </a:uFill>
                <a:latin typeface="Arial"/>
                <a:ea typeface="Arial"/>
                <a:cs typeface="Arial"/>
                <a:sym typeface="Arial"/>
                <a:hlinkClick r:id="rId7"/>
              </a:rPr>
              <a:t> </a:t>
            </a:r>
            <a:r>
              <a:rPr lang="fr-FR" sz="1100" u="sng" dirty="0">
                <a:solidFill>
                  <a:schemeClr val="hlink"/>
                </a:solidFill>
                <a:latin typeface="Arial"/>
                <a:ea typeface="Arial"/>
                <a:cs typeface="Arial"/>
                <a:sym typeface="Arial"/>
                <a:hlinkClick r:id="rId7"/>
              </a:rPr>
              <a:t>https://doi.org/10.2807/1560-7917.ES.2021.26.26.2100533</a:t>
            </a:r>
            <a:endParaRPr b="1"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endParaRPr b="1" dirty="0"/>
          </a:p>
        </p:txBody>
      </p:sp>
      <p:sp>
        <p:nvSpPr>
          <p:cNvPr id="179" name="Google Shape;17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dc.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ihr-irsc.gc.ca/f/52484.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www.univ-rennes1.fr/actualites/vaccination-anti-covid-les-explications-de-nos-experts" TargetMode="External"/><Relationship Id="rId4" Type="http://schemas.openxmlformats.org/officeDocument/2006/relationships/hyperlink" Target="https://www.lemonde.fr/blog/realitesbiomedicales/2020/12/14/laventure-scientifique-des-vaccins-a-arn-messag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onlinelibrary.wiley.com/doi/10.1002/eji.1830230749"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s://www.thelancet.com/journals/lancet/article/PIIS0140-6736(17)31665-3/fulltext" TargetMode="External"/><Relationship Id="rId4" Type="http://schemas.openxmlformats.org/officeDocument/2006/relationships/hyperlink" Target="https://www.pnas.org/content/109/36/1460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ress-umr1153.fr/covid_vaccin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cress-umr1153.fr/covid_vaccine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olidarites-sante.gouv.fr/IMG/pdf/2021-07-23_-_sivic-sidep-vacsi_premiers_resultats_-_drees-2.pdf"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data.gouv.fr/fr/organizations/sante-publique-france/" TargetMode="External"/><Relationship Id="rId4" Type="http://schemas.openxmlformats.org/officeDocument/2006/relationships/hyperlink" Target="https://germain-forestier.info/covid/index.html#menu"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has-sante.fr/jcms/p_3165982/fr/coronavirus-covid-19" TargetMode="External"/><Relationship Id="rId3" Type="http://schemas.openxmlformats.org/officeDocument/2006/relationships/hyperlink" Target="https://presse.inserm.fr/" TargetMode="External"/><Relationship Id="rId7" Type="http://schemas.openxmlformats.org/officeDocument/2006/relationships/hyperlink" Target="https://www.has-sante.fr/"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cnrs.fr/fr/cnrsinfo/coronavirus-sur-le-front-scientifique" TargetMode="External"/><Relationship Id="rId11" Type="http://schemas.openxmlformats.org/officeDocument/2006/relationships/hyperlink" Target="https://www.santepubliquefrance.fr/dossiers/coronavirus-covid-19/vaccination-contre-la-covid-19" TargetMode="External"/><Relationship Id="rId5" Type="http://schemas.openxmlformats.org/officeDocument/2006/relationships/hyperlink" Target="http://www.cnrs.fr/fr" TargetMode="External"/><Relationship Id="rId10" Type="http://schemas.openxmlformats.org/officeDocument/2006/relationships/hyperlink" Target="https://ansm.sante.fr/actualites/point-de-situation-sur-la-surveillance-des-vaccins-contre-la-covid-19-periode-du-30-07-2021-au-19-08-2021" TargetMode="External"/><Relationship Id="rId4" Type="http://schemas.openxmlformats.org/officeDocument/2006/relationships/hyperlink" Target="https://presse.inserm.fr/canal-detox/" TargetMode="External"/><Relationship Id="rId9" Type="http://schemas.openxmlformats.org/officeDocument/2006/relationships/hyperlink" Target="https://ansm.sante.f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youtu.be/4VxE-iCBGN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www.youtube.com/watch?v=4VxE-iCBGNI"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hyperlink" Target="https://www.reseau-canope.fr/corpus/video/la-memoire-immunitaire-44.html" TargetMode="Externa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111300" y="5812318"/>
            <a:ext cx="11788200" cy="81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dirty="0">
              <a:solidFill>
                <a:srgbClr val="CC0000"/>
              </a:solidFill>
              <a:latin typeface="Calibri"/>
              <a:ea typeface="Calibri"/>
              <a:cs typeface="Calibri"/>
              <a:sym typeface="Calibri"/>
            </a:endParaRPr>
          </a:p>
          <a:p>
            <a:pPr marL="0" marR="0" lvl="0" indent="0" algn="l" rtl="0">
              <a:spcBef>
                <a:spcPts val="0"/>
              </a:spcBef>
              <a:spcAft>
                <a:spcPts val="0"/>
              </a:spcAft>
              <a:buNone/>
            </a:pPr>
            <a:endParaRPr dirty="0">
              <a:solidFill>
                <a:srgbClr val="CC0000"/>
              </a:solidFill>
              <a:latin typeface="Calibri"/>
              <a:ea typeface="Calibri"/>
              <a:cs typeface="Calibri"/>
              <a:sym typeface="Calibri"/>
            </a:endParaRPr>
          </a:p>
          <a:p>
            <a:pPr marL="0" marR="0" lvl="0" indent="0" algn="l" rtl="0">
              <a:spcBef>
                <a:spcPts val="0"/>
              </a:spcBef>
              <a:spcAft>
                <a:spcPts val="0"/>
              </a:spcAft>
              <a:buNone/>
            </a:pPr>
            <a:endParaRPr sz="900" dirty="0">
              <a:solidFill>
                <a:srgbClr val="999999"/>
              </a:solidFill>
              <a:latin typeface="Calibri"/>
              <a:ea typeface="Calibri"/>
              <a:cs typeface="Calibri"/>
              <a:sym typeface="Calibri"/>
            </a:endParaRPr>
          </a:p>
          <a:p>
            <a:pPr marL="0" marR="0" lvl="0" indent="0" algn="r" rtl="0">
              <a:spcBef>
                <a:spcPts val="0"/>
              </a:spcBef>
              <a:spcAft>
                <a:spcPts val="0"/>
              </a:spcAft>
              <a:buNone/>
            </a:pPr>
            <a:r>
              <a:rPr lang="fr-FR" sz="800" b="0" i="0" u="none" strike="noStrike" cap="none" dirty="0">
                <a:solidFill>
                  <a:srgbClr val="999999"/>
                </a:solidFill>
                <a:latin typeface="Calibri"/>
                <a:ea typeface="Calibri"/>
                <a:cs typeface="Calibri"/>
                <a:sym typeface="Calibri"/>
              </a:rPr>
              <a:t>Vue d’artiste d’un virion de SARS-Cov2 – Crédit: Alissa Eckert, MSMI; Dan Higgins, MAMS, 2020 - Source : </a:t>
            </a:r>
            <a:r>
              <a:rPr lang="fr-FR" sz="800" b="0" i="0" u="sng" strike="noStrike" cap="none" dirty="0">
                <a:solidFill>
                  <a:srgbClr val="99999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https://phil.cdc.gov/Details.aspx?pid=23313ov</a:t>
            </a:r>
            <a:r>
              <a:rPr lang="fr-FR" sz="1000" b="0" i="0" u="none" strike="noStrike" cap="none" dirty="0">
                <a:solidFill>
                  <a:srgbClr val="999999"/>
                </a:solidFill>
                <a:latin typeface="Calibri"/>
                <a:ea typeface="Calibri"/>
                <a:cs typeface="Calibri"/>
                <a:sym typeface="Calibri"/>
              </a:rPr>
              <a:t> </a:t>
            </a:r>
            <a:endParaRPr sz="1300" dirty="0">
              <a:solidFill>
                <a:srgbClr val="999999"/>
              </a:solidFill>
            </a:endParaRPr>
          </a:p>
        </p:txBody>
      </p:sp>
      <p:sp>
        <p:nvSpPr>
          <p:cNvPr id="89" name="Google Shape;89;p1"/>
          <p:cNvSpPr txBox="1"/>
          <p:nvPr/>
        </p:nvSpPr>
        <p:spPr>
          <a:xfrm>
            <a:off x="-2373" y="378482"/>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b="1" dirty="0">
                <a:solidFill>
                  <a:schemeClr val="dk1"/>
                </a:solidFill>
                <a:latin typeface="Calibri"/>
                <a:ea typeface="Calibri"/>
                <a:cs typeface="Calibri"/>
                <a:sym typeface="Calibri"/>
              </a:rPr>
              <a:t>La vaccination contre la Covid-19</a:t>
            </a:r>
            <a:endParaRPr dirty="0"/>
          </a:p>
          <a:p>
            <a:pPr marL="0" marR="0" lvl="0" indent="0" algn="ctr" rtl="0">
              <a:spcBef>
                <a:spcPts val="0"/>
              </a:spcBef>
              <a:spcAft>
                <a:spcPts val="0"/>
              </a:spcAft>
              <a:buNone/>
            </a:pPr>
            <a:r>
              <a:rPr lang="fr-FR" sz="2400" dirty="0">
                <a:solidFill>
                  <a:schemeClr val="dk1"/>
                </a:solidFill>
                <a:latin typeface="Calibri"/>
                <a:ea typeface="Calibri"/>
                <a:cs typeface="Calibri"/>
                <a:sym typeface="Calibri"/>
              </a:rPr>
              <a:t>Éclairage scientifique ( à la date du 01 septembre 2021)</a:t>
            </a:r>
            <a:endParaRPr dirty="0"/>
          </a:p>
        </p:txBody>
      </p:sp>
      <p:sp>
        <p:nvSpPr>
          <p:cNvPr id="90" name="Google Shape;90;p1"/>
          <p:cNvSpPr txBox="1"/>
          <p:nvPr/>
        </p:nvSpPr>
        <p:spPr>
          <a:xfrm>
            <a:off x="6629400" y="3747052"/>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1" name="Google Shape;91;p1" descr="Coronavirus SARS-CoV-2 : origine, transmission, recherche... que sait-on ?"/>
          <p:cNvPicPr preferRelativeResize="0"/>
          <p:nvPr/>
        </p:nvPicPr>
        <p:blipFill rotWithShape="1">
          <a:blip r:embed="rId4">
            <a:alphaModFix/>
          </a:blip>
          <a:srcRect/>
          <a:stretch/>
        </p:blipFill>
        <p:spPr>
          <a:xfrm>
            <a:off x="3991163" y="1580585"/>
            <a:ext cx="4028463" cy="4045305"/>
          </a:xfrm>
          <a:prstGeom prst="rect">
            <a:avLst/>
          </a:prstGeom>
          <a:noFill/>
          <a:ln>
            <a:noFill/>
          </a:ln>
        </p:spPr>
      </p:pic>
      <p:sp>
        <p:nvSpPr>
          <p:cNvPr id="92" name="Google Shape;92;p1"/>
          <p:cNvSpPr txBox="1"/>
          <p:nvPr/>
        </p:nvSpPr>
        <p:spPr>
          <a:xfrm>
            <a:off x="1169376" y="2888250"/>
            <a:ext cx="3028800" cy="1508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200" b="1" dirty="0">
                <a:solidFill>
                  <a:srgbClr val="757070"/>
                </a:solidFill>
                <a:latin typeface="Calibri"/>
                <a:ea typeface="Calibri"/>
                <a:cs typeface="Calibri"/>
                <a:sym typeface="Calibri"/>
              </a:rPr>
              <a:t>A quoi sert la vaccination ?</a:t>
            </a:r>
            <a:endParaRPr sz="1200" dirty="0"/>
          </a:p>
          <a:p>
            <a:pPr marL="0" marR="0" lvl="0" indent="0" algn="l" rtl="0">
              <a:spcBef>
                <a:spcPts val="0"/>
              </a:spcBef>
              <a:spcAft>
                <a:spcPts val="0"/>
              </a:spcAft>
              <a:buNone/>
            </a:pPr>
            <a:r>
              <a:rPr lang="fr-FR" sz="1600" dirty="0">
                <a:solidFill>
                  <a:srgbClr val="757070"/>
                </a:solidFill>
                <a:latin typeface="Calibri"/>
                <a:ea typeface="Calibri"/>
                <a:cs typeface="Calibri"/>
                <a:sym typeface="Calibri"/>
              </a:rPr>
              <a:t>Bénéfices / risques</a:t>
            </a:r>
            <a:endParaRPr dirty="0"/>
          </a:p>
          <a:p>
            <a:pPr marL="0" marR="0" lvl="0" indent="0" algn="l" rtl="0">
              <a:spcBef>
                <a:spcPts val="0"/>
              </a:spcBef>
              <a:spcAft>
                <a:spcPts val="0"/>
              </a:spcAft>
              <a:buNone/>
            </a:pPr>
            <a:r>
              <a:rPr lang="fr-FR" sz="1600" dirty="0">
                <a:solidFill>
                  <a:srgbClr val="757070"/>
                </a:solidFill>
                <a:latin typeface="Calibri"/>
                <a:ea typeface="Calibri"/>
                <a:cs typeface="Calibri"/>
                <a:sym typeface="Calibri"/>
              </a:rPr>
              <a:t>Pour moi / pour les autres</a:t>
            </a:r>
            <a:endParaRPr dirty="0"/>
          </a:p>
          <a:p>
            <a:pPr marL="0" marR="0" lvl="0" indent="0" algn="ctr" rtl="0">
              <a:spcBef>
                <a:spcPts val="0"/>
              </a:spcBef>
              <a:spcAft>
                <a:spcPts val="0"/>
              </a:spcAft>
              <a:buNone/>
            </a:pPr>
            <a:r>
              <a:rPr lang="fr-FR" sz="1600" dirty="0">
                <a:solidFill>
                  <a:srgbClr val="757070"/>
                </a:solidFill>
                <a:latin typeface="Calibri"/>
                <a:ea typeface="Calibri"/>
                <a:cs typeface="Calibri"/>
                <a:sym typeface="Calibri"/>
              </a:rPr>
              <a:t>	</a:t>
            </a:r>
            <a:endParaRPr dirty="0"/>
          </a:p>
        </p:txBody>
      </p:sp>
      <p:sp>
        <p:nvSpPr>
          <p:cNvPr id="93" name="Google Shape;93;p1"/>
          <p:cNvSpPr txBox="1"/>
          <p:nvPr/>
        </p:nvSpPr>
        <p:spPr>
          <a:xfrm>
            <a:off x="8662950" y="3663150"/>
            <a:ext cx="3028800" cy="1508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200" b="1">
                <a:solidFill>
                  <a:srgbClr val="757070"/>
                </a:solidFill>
                <a:latin typeface="Calibri"/>
                <a:ea typeface="Calibri"/>
                <a:cs typeface="Calibri"/>
                <a:sym typeface="Calibri"/>
              </a:rPr>
              <a:t>Comment fabrique-t-on un vaccin ?</a:t>
            </a:r>
            <a:endParaRPr sz="1200"/>
          </a:p>
          <a:p>
            <a:pPr marL="0" marR="0" lvl="0" indent="0" algn="l" rtl="0">
              <a:spcBef>
                <a:spcPts val="0"/>
              </a:spcBef>
              <a:spcAft>
                <a:spcPts val="0"/>
              </a:spcAft>
              <a:buNone/>
            </a:pPr>
            <a:r>
              <a:rPr lang="fr-FR" sz="1600">
                <a:solidFill>
                  <a:srgbClr val="757070"/>
                </a:solidFill>
                <a:latin typeface="Calibri"/>
                <a:ea typeface="Calibri"/>
                <a:cs typeface="Calibri"/>
                <a:sym typeface="Calibri"/>
              </a:rPr>
              <a:t>Conception</a:t>
            </a:r>
            <a:endParaRPr/>
          </a:p>
          <a:p>
            <a:pPr marL="288000" marR="0" lvl="0" indent="0" algn="l" rtl="0">
              <a:spcBef>
                <a:spcPts val="0"/>
              </a:spcBef>
              <a:spcAft>
                <a:spcPts val="0"/>
              </a:spcAft>
              <a:buNone/>
            </a:pPr>
            <a:r>
              <a:rPr lang="fr-FR" sz="1600">
                <a:solidFill>
                  <a:srgbClr val="757070"/>
                </a:solidFill>
                <a:latin typeface="Calibri"/>
                <a:ea typeface="Calibri"/>
                <a:cs typeface="Calibri"/>
                <a:sym typeface="Calibri"/>
              </a:rPr>
              <a:t>Production</a:t>
            </a:r>
            <a:endParaRPr/>
          </a:p>
          <a:p>
            <a:pPr marL="575999" marR="0" lvl="0" indent="0" algn="l" rtl="0">
              <a:spcBef>
                <a:spcPts val="0"/>
              </a:spcBef>
              <a:spcAft>
                <a:spcPts val="0"/>
              </a:spcAft>
              <a:buNone/>
            </a:pPr>
            <a:r>
              <a:rPr lang="fr-FR" sz="1600">
                <a:solidFill>
                  <a:srgbClr val="757070"/>
                </a:solidFill>
                <a:latin typeface="Calibri"/>
                <a:ea typeface="Calibri"/>
                <a:cs typeface="Calibri"/>
                <a:sym typeface="Calibri"/>
              </a:rPr>
              <a:t>Surveillance	</a:t>
            </a:r>
            <a:endParaRPr/>
          </a:p>
        </p:txBody>
      </p:sp>
      <p:sp>
        <p:nvSpPr>
          <p:cNvPr id="94" name="Google Shape;94;p1"/>
          <p:cNvSpPr txBox="1"/>
          <p:nvPr/>
        </p:nvSpPr>
        <p:spPr>
          <a:xfrm>
            <a:off x="8198800" y="1580575"/>
            <a:ext cx="3028800" cy="15080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200" b="1" dirty="0">
                <a:solidFill>
                  <a:srgbClr val="757070"/>
                </a:solidFill>
                <a:latin typeface="Calibri"/>
                <a:ea typeface="Calibri"/>
                <a:cs typeface="Calibri"/>
                <a:sym typeface="Calibri"/>
              </a:rPr>
              <a:t>Comment fonctionne</a:t>
            </a:r>
            <a:endParaRPr sz="1200" dirty="0"/>
          </a:p>
          <a:p>
            <a:pPr marL="0" marR="0" lvl="0" indent="0" algn="l" rtl="0">
              <a:spcBef>
                <a:spcPts val="0"/>
              </a:spcBef>
              <a:spcAft>
                <a:spcPts val="0"/>
              </a:spcAft>
              <a:buNone/>
            </a:pPr>
            <a:r>
              <a:rPr lang="fr-FR" sz="2200" b="1" dirty="0">
                <a:solidFill>
                  <a:srgbClr val="757070"/>
                </a:solidFill>
                <a:latin typeface="Calibri"/>
                <a:ea typeface="Calibri"/>
                <a:cs typeface="Calibri"/>
                <a:sym typeface="Calibri"/>
              </a:rPr>
              <a:t>le vaccin ?</a:t>
            </a:r>
            <a:endParaRPr sz="1200" dirty="0"/>
          </a:p>
          <a:p>
            <a:pPr marL="0" marR="0" lvl="0" indent="0" algn="l" rtl="0">
              <a:spcBef>
                <a:spcPts val="0"/>
              </a:spcBef>
              <a:spcAft>
                <a:spcPts val="0"/>
              </a:spcAft>
              <a:buNone/>
            </a:pPr>
            <a:r>
              <a:rPr lang="fr-FR" sz="1600" dirty="0">
                <a:solidFill>
                  <a:srgbClr val="757070"/>
                </a:solidFill>
                <a:latin typeface="Calibri"/>
                <a:ea typeface="Calibri"/>
                <a:cs typeface="Calibri"/>
                <a:sym typeface="Calibri"/>
              </a:rPr>
              <a:t>Principes</a:t>
            </a:r>
            <a:endParaRPr dirty="0"/>
          </a:p>
          <a:p>
            <a:pPr marL="252000" lvl="6"/>
            <a:r>
              <a:rPr lang="fr-FR" sz="1600" dirty="0">
                <a:solidFill>
                  <a:srgbClr val="757070"/>
                </a:solidFill>
                <a:latin typeface="Calibri"/>
                <a:ea typeface="Calibri"/>
                <a:cs typeface="Calibri"/>
                <a:sym typeface="Calibri"/>
              </a:rPr>
              <a:t>Efficacité</a:t>
            </a:r>
            <a:endParaRPr lang="fr-FR" dirty="0">
              <a:ea typeface="Calibri"/>
            </a:endParaRPr>
          </a:p>
          <a:p>
            <a:pPr marL="504000" marR="0" lvl="0" indent="0" algn="l" rtl="0">
              <a:spcBef>
                <a:spcPts val="0"/>
              </a:spcBef>
              <a:spcAft>
                <a:spcPts val="0"/>
              </a:spcAft>
              <a:buNone/>
            </a:pPr>
            <a:r>
              <a:rPr lang="fr-FR" sz="1600" dirty="0" err="1">
                <a:solidFill>
                  <a:srgbClr val="757070"/>
                </a:solidFill>
                <a:latin typeface="Calibri"/>
                <a:ea typeface="Calibri"/>
                <a:cs typeface="Calibri"/>
                <a:sym typeface="Calibri"/>
              </a:rPr>
              <a:t>Variants</a:t>
            </a:r>
            <a:endParaRPr sz="1600" dirty="0">
              <a:solidFill>
                <a:srgbClr val="75707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ec438781c4_1_24"/>
          <p:cNvSpPr/>
          <p:nvPr/>
        </p:nvSpPr>
        <p:spPr>
          <a:xfrm>
            <a:off x="142925" y="3090218"/>
            <a:ext cx="11892600" cy="2213935"/>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gec438781c4_1_24"/>
          <p:cNvSpPr txBox="1">
            <a:spLocks noGrp="1"/>
          </p:cNvSpPr>
          <p:nvPr>
            <p:ph type="title"/>
          </p:nvPr>
        </p:nvSpPr>
        <p:spPr>
          <a:xfrm>
            <a:off x="838200" y="365125"/>
            <a:ext cx="10515600" cy="1027800"/>
          </a:xfrm>
          <a:prstGeom prst="rect">
            <a:avLst/>
          </a:prstGeom>
          <a:solidFill>
            <a:srgbClr val="75707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fr-FR" sz="2200" b="1">
                <a:solidFill>
                  <a:schemeClr val="lt1"/>
                </a:solidFill>
                <a:latin typeface="Calibri"/>
                <a:ea typeface="Calibri"/>
                <a:cs typeface="Calibri"/>
                <a:sym typeface="Calibri"/>
              </a:rPr>
              <a:t>Comment fabrique-t-on un vaccin?</a:t>
            </a:r>
            <a:br>
              <a:rPr lang="fr-FR" sz="3600">
                <a:solidFill>
                  <a:schemeClr val="lt1"/>
                </a:solidFill>
                <a:latin typeface="Calibri"/>
                <a:ea typeface="Calibri"/>
                <a:cs typeface="Calibri"/>
                <a:sym typeface="Calibri"/>
              </a:rPr>
            </a:br>
            <a:r>
              <a:rPr lang="fr-FR" sz="3600">
                <a:solidFill>
                  <a:schemeClr val="lt1"/>
                </a:solidFill>
              </a:rPr>
              <a:t>Evaluer les risques liés au </a:t>
            </a:r>
            <a:r>
              <a:rPr lang="fr-FR" sz="3600">
                <a:solidFill>
                  <a:schemeClr val="lt1"/>
                </a:solidFill>
                <a:latin typeface="Calibri"/>
                <a:ea typeface="Calibri"/>
                <a:cs typeface="Calibri"/>
                <a:sym typeface="Calibri"/>
              </a:rPr>
              <a:t>vaccin</a:t>
            </a:r>
            <a:endParaRPr/>
          </a:p>
        </p:txBody>
      </p:sp>
      <p:sp>
        <p:nvSpPr>
          <p:cNvPr id="196" name="Google Shape;196;gec438781c4_1_24">
            <a:hlinkClick r:id="" action="ppaction://hlinkshowjump?jump=firstslide"/>
          </p:cNvPr>
          <p:cNvSpPr/>
          <p:nvPr/>
        </p:nvSpPr>
        <p:spPr>
          <a:xfrm>
            <a:off x="11729884" y="6440129"/>
            <a:ext cx="462000" cy="417900"/>
          </a:xfrm>
          <a:custGeom>
            <a:avLst/>
            <a:gdLst/>
            <a:ahLst/>
            <a:cxnLst/>
            <a:rect l="l" t="t" r="r" b="b"/>
            <a:pathLst>
              <a:path w="120000" h="120000" extrusionOk="0">
                <a:moveTo>
                  <a:pt x="0" y="0"/>
                </a:moveTo>
                <a:lnTo>
                  <a:pt x="120000" y="0"/>
                </a:lnTo>
                <a:lnTo>
                  <a:pt x="120000" y="120000"/>
                </a:lnTo>
                <a:lnTo>
                  <a:pt x="0" y="120000"/>
                </a:lnTo>
                <a:close/>
                <a:moveTo>
                  <a:pt x="60000" y="15000"/>
                </a:moveTo>
                <a:lnTo>
                  <a:pt x="19295" y="60000"/>
                </a:lnTo>
                <a:lnTo>
                  <a:pt x="29472" y="60000"/>
                </a:lnTo>
                <a:lnTo>
                  <a:pt x="29472" y="105000"/>
                </a:lnTo>
                <a:lnTo>
                  <a:pt x="90528" y="105000"/>
                </a:lnTo>
                <a:lnTo>
                  <a:pt x="90528" y="60000"/>
                </a:lnTo>
                <a:lnTo>
                  <a:pt x="100705" y="60000"/>
                </a:lnTo>
                <a:lnTo>
                  <a:pt x="85440" y="43125"/>
                </a:lnTo>
                <a:lnTo>
                  <a:pt x="85440" y="20625"/>
                </a:lnTo>
                <a:lnTo>
                  <a:pt x="75264" y="20625"/>
                </a:lnTo>
                <a:lnTo>
                  <a:pt x="75264" y="31875"/>
                </a:lnTo>
                <a:close/>
              </a:path>
              <a:path w="120000" h="120000" fill="darkenLess" extrusionOk="0">
                <a:moveTo>
                  <a:pt x="85440" y="43125"/>
                </a:moveTo>
                <a:lnTo>
                  <a:pt x="85440" y="20625"/>
                </a:lnTo>
                <a:lnTo>
                  <a:pt x="75264" y="20625"/>
                </a:lnTo>
                <a:lnTo>
                  <a:pt x="75264" y="31875"/>
                </a:lnTo>
                <a:close/>
                <a:moveTo>
                  <a:pt x="29472" y="60000"/>
                </a:moveTo>
                <a:lnTo>
                  <a:pt x="29472" y="105000"/>
                </a:lnTo>
                <a:lnTo>
                  <a:pt x="54912" y="105000"/>
                </a:lnTo>
                <a:lnTo>
                  <a:pt x="54912" y="82500"/>
                </a:lnTo>
                <a:lnTo>
                  <a:pt x="65088" y="82500"/>
                </a:lnTo>
                <a:lnTo>
                  <a:pt x="65088" y="105000"/>
                </a:lnTo>
                <a:lnTo>
                  <a:pt x="90528" y="105000"/>
                </a:lnTo>
                <a:lnTo>
                  <a:pt x="90528" y="60000"/>
                </a:lnTo>
                <a:close/>
              </a:path>
              <a:path w="120000" h="120000" fill="darken" extrusionOk="0">
                <a:moveTo>
                  <a:pt x="60000" y="15000"/>
                </a:moveTo>
                <a:lnTo>
                  <a:pt x="19295" y="60000"/>
                </a:lnTo>
                <a:lnTo>
                  <a:pt x="100705" y="60000"/>
                </a:lnTo>
                <a:close/>
                <a:moveTo>
                  <a:pt x="54912" y="82500"/>
                </a:moveTo>
                <a:lnTo>
                  <a:pt x="65088" y="82500"/>
                </a:lnTo>
                <a:lnTo>
                  <a:pt x="65088" y="105000"/>
                </a:lnTo>
                <a:lnTo>
                  <a:pt x="54912" y="105000"/>
                </a:lnTo>
                <a:close/>
              </a:path>
              <a:path w="120000" h="120000" fill="none" extrusionOk="0">
                <a:moveTo>
                  <a:pt x="60000" y="15000"/>
                </a:moveTo>
                <a:lnTo>
                  <a:pt x="75264" y="31875"/>
                </a:lnTo>
                <a:lnTo>
                  <a:pt x="75264" y="20625"/>
                </a:lnTo>
                <a:lnTo>
                  <a:pt x="85440" y="20625"/>
                </a:lnTo>
                <a:lnTo>
                  <a:pt x="85440" y="43125"/>
                </a:lnTo>
                <a:lnTo>
                  <a:pt x="100705" y="60000"/>
                </a:lnTo>
                <a:lnTo>
                  <a:pt x="90528" y="60000"/>
                </a:lnTo>
                <a:lnTo>
                  <a:pt x="90528" y="105000"/>
                </a:lnTo>
                <a:lnTo>
                  <a:pt x="29472" y="105000"/>
                </a:lnTo>
                <a:lnTo>
                  <a:pt x="29472" y="60000"/>
                </a:lnTo>
                <a:lnTo>
                  <a:pt x="19295" y="60000"/>
                </a:lnTo>
                <a:close/>
                <a:moveTo>
                  <a:pt x="75264" y="31875"/>
                </a:moveTo>
                <a:lnTo>
                  <a:pt x="85440" y="43125"/>
                </a:lnTo>
                <a:moveTo>
                  <a:pt x="90528" y="60000"/>
                </a:moveTo>
                <a:lnTo>
                  <a:pt x="29472" y="60000"/>
                </a:lnTo>
                <a:moveTo>
                  <a:pt x="54912" y="105000"/>
                </a:moveTo>
                <a:lnTo>
                  <a:pt x="54912" y="82500"/>
                </a:lnTo>
                <a:lnTo>
                  <a:pt x="65088" y="82500"/>
                </a:lnTo>
                <a:lnTo>
                  <a:pt x="65088"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gec438781c4_1_24"/>
          <p:cNvSpPr txBox="1"/>
          <p:nvPr/>
        </p:nvSpPr>
        <p:spPr>
          <a:xfrm>
            <a:off x="224950" y="2204625"/>
            <a:ext cx="58731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a:solidFill>
                  <a:schemeClr val="dk1"/>
                </a:solidFill>
                <a:highlight>
                  <a:srgbClr val="FFE599"/>
                </a:highlight>
              </a:rPr>
              <a:t>Événements indésirables</a:t>
            </a:r>
            <a:r>
              <a:rPr lang="fr-FR" sz="2000" b="1">
                <a:solidFill>
                  <a:schemeClr val="dk1"/>
                </a:solidFill>
              </a:rPr>
              <a:t> après vaccination </a:t>
            </a:r>
            <a:endParaRPr sz="2000" b="1">
              <a:solidFill>
                <a:schemeClr val="dk1"/>
              </a:solidFill>
            </a:endParaRPr>
          </a:p>
          <a:p>
            <a:pPr marL="0" marR="0" lvl="0" indent="0" algn="ctr" rtl="0">
              <a:spcBef>
                <a:spcPts val="0"/>
              </a:spcBef>
              <a:spcAft>
                <a:spcPts val="0"/>
              </a:spcAft>
              <a:buNone/>
            </a:pPr>
            <a:r>
              <a:rPr lang="fr-FR" sz="2000">
                <a:solidFill>
                  <a:schemeClr val="dk1"/>
                </a:solidFill>
              </a:rPr>
              <a:t>= coïncidences ?</a:t>
            </a:r>
            <a:endParaRPr sz="1500">
              <a:solidFill>
                <a:schemeClr val="dk1"/>
              </a:solidFill>
              <a:latin typeface="Calibri"/>
              <a:ea typeface="Calibri"/>
              <a:cs typeface="Calibri"/>
              <a:sym typeface="Calibri"/>
            </a:endParaRPr>
          </a:p>
        </p:txBody>
      </p:sp>
      <p:sp>
        <p:nvSpPr>
          <p:cNvPr id="198" name="Google Shape;198;gec438781c4_1_24"/>
          <p:cNvSpPr txBox="1"/>
          <p:nvPr/>
        </p:nvSpPr>
        <p:spPr>
          <a:xfrm>
            <a:off x="6794124" y="2208750"/>
            <a:ext cx="47988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a:solidFill>
                  <a:schemeClr val="dk1"/>
                </a:solidFill>
                <a:highlight>
                  <a:srgbClr val="FFE599"/>
                </a:highlight>
              </a:rPr>
              <a:t>Effets indésirables</a:t>
            </a:r>
            <a:r>
              <a:rPr lang="fr-FR" sz="2000" b="1">
                <a:solidFill>
                  <a:schemeClr val="dk1"/>
                </a:solidFill>
              </a:rPr>
              <a:t> du vaccin ?</a:t>
            </a:r>
            <a:endParaRPr sz="2000" b="1">
              <a:solidFill>
                <a:schemeClr val="dk1"/>
              </a:solidFill>
            </a:endParaRPr>
          </a:p>
          <a:p>
            <a:pPr marL="0" marR="0" lvl="0" indent="0" algn="ctr" rtl="0">
              <a:spcBef>
                <a:spcPts val="0"/>
              </a:spcBef>
              <a:spcAft>
                <a:spcPts val="0"/>
              </a:spcAft>
              <a:buNone/>
            </a:pPr>
            <a:r>
              <a:rPr lang="fr-FR" sz="2000">
                <a:solidFill>
                  <a:schemeClr val="dk1"/>
                </a:solidFill>
              </a:rPr>
              <a:t>→ lien causal +/- probable</a:t>
            </a:r>
            <a:endParaRPr sz="2000">
              <a:solidFill>
                <a:schemeClr val="dk1"/>
              </a:solidFill>
              <a:latin typeface="Calibri"/>
              <a:ea typeface="Calibri"/>
              <a:cs typeface="Calibri"/>
              <a:sym typeface="Calibri"/>
            </a:endParaRPr>
          </a:p>
        </p:txBody>
      </p:sp>
      <p:sp>
        <p:nvSpPr>
          <p:cNvPr id="199" name="Google Shape;199;gec438781c4_1_24"/>
          <p:cNvSpPr/>
          <p:nvPr/>
        </p:nvSpPr>
        <p:spPr>
          <a:xfrm>
            <a:off x="6094775" y="2357025"/>
            <a:ext cx="747900" cy="378000"/>
          </a:xfrm>
          <a:prstGeom prst="stripedRightArrow">
            <a:avLst>
              <a:gd name="adj1" fmla="val 50000"/>
              <a:gd name="adj2" fmla="val 50000"/>
            </a:avLst>
          </a:prstGeom>
          <a:solidFill>
            <a:srgbClr val="757070"/>
          </a:solidFill>
          <a:ln w="9525" cap="flat" cmpd="sng">
            <a:solidFill>
              <a:srgbClr val="757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ec438781c4_1_24"/>
          <p:cNvSpPr txBox="1"/>
          <p:nvPr/>
        </p:nvSpPr>
        <p:spPr>
          <a:xfrm>
            <a:off x="1731106" y="5467748"/>
            <a:ext cx="3363000" cy="431100"/>
          </a:xfrm>
          <a:prstGeom prst="rect">
            <a:avLst/>
          </a:prstGeom>
          <a:solidFill>
            <a:srgbClr val="F9CB9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600">
                <a:latin typeface="Calibri"/>
                <a:ea typeface="Calibri"/>
                <a:cs typeface="Calibri"/>
                <a:sym typeface="Calibri"/>
              </a:rPr>
              <a:t>Transparence des données</a:t>
            </a:r>
            <a:endParaRPr sz="1800">
              <a:latin typeface="Calibri"/>
              <a:ea typeface="Calibri"/>
              <a:cs typeface="Calibri"/>
              <a:sym typeface="Calibri"/>
            </a:endParaRPr>
          </a:p>
        </p:txBody>
      </p:sp>
      <p:sp>
        <p:nvSpPr>
          <p:cNvPr id="201" name="Google Shape;201;gec438781c4_1_24"/>
          <p:cNvSpPr txBox="1"/>
          <p:nvPr/>
        </p:nvSpPr>
        <p:spPr>
          <a:xfrm>
            <a:off x="8551625" y="5535335"/>
            <a:ext cx="3483900" cy="431100"/>
          </a:xfrm>
          <a:prstGeom prst="rect">
            <a:avLst/>
          </a:prstGeom>
          <a:solidFill>
            <a:srgbClr val="F9CB9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600" dirty="0">
                <a:latin typeface="Calibri"/>
                <a:ea typeface="Calibri"/>
                <a:cs typeface="Calibri"/>
                <a:sym typeface="Calibri"/>
              </a:rPr>
              <a:t>Corrélation ne veut pas dire causalité</a:t>
            </a:r>
            <a:endParaRPr sz="1600" dirty="0">
              <a:latin typeface="Calibri"/>
              <a:ea typeface="Calibri"/>
              <a:cs typeface="Calibri"/>
              <a:sym typeface="Calibri"/>
            </a:endParaRPr>
          </a:p>
        </p:txBody>
      </p:sp>
      <p:sp>
        <p:nvSpPr>
          <p:cNvPr id="202" name="Google Shape;202;gec438781c4_1_24"/>
          <p:cNvSpPr txBox="1"/>
          <p:nvPr/>
        </p:nvSpPr>
        <p:spPr>
          <a:xfrm>
            <a:off x="3156250" y="1547188"/>
            <a:ext cx="6536100" cy="431100"/>
          </a:xfrm>
          <a:prstGeom prst="rect">
            <a:avLst/>
          </a:prstGeom>
          <a:solidFill>
            <a:srgbClr val="F9CB9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600">
                <a:latin typeface="Calibri"/>
                <a:ea typeface="Calibri"/>
                <a:cs typeface="Calibri"/>
                <a:sym typeface="Calibri"/>
              </a:rPr>
              <a:t>Balance bénéfice/risque ré-évaluée en continu</a:t>
            </a:r>
            <a:endParaRPr sz="1600">
              <a:latin typeface="Calibri"/>
              <a:ea typeface="Calibri"/>
              <a:cs typeface="Calibri"/>
              <a:sym typeface="Calibri"/>
            </a:endParaRPr>
          </a:p>
        </p:txBody>
      </p:sp>
      <p:sp>
        <p:nvSpPr>
          <p:cNvPr id="203" name="Google Shape;203;gec438781c4_1_24"/>
          <p:cNvSpPr txBox="1"/>
          <p:nvPr/>
        </p:nvSpPr>
        <p:spPr>
          <a:xfrm>
            <a:off x="224950" y="3741699"/>
            <a:ext cx="1860300" cy="830966"/>
          </a:xfrm>
          <a:prstGeom prst="rect">
            <a:avLst/>
          </a:prstGeom>
          <a:solidFill>
            <a:srgbClr val="B6D7A8"/>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fr-FR" b="1" dirty="0">
                <a:latin typeface="Calibri"/>
                <a:ea typeface="Calibri"/>
                <a:cs typeface="Calibri"/>
                <a:sym typeface="Calibri"/>
              </a:rPr>
              <a:t>Essais cliniques:</a:t>
            </a:r>
            <a:endParaRPr b="1" dirty="0">
              <a:latin typeface="Calibri"/>
              <a:ea typeface="Calibri"/>
              <a:cs typeface="Calibri"/>
              <a:sym typeface="Calibri"/>
            </a:endParaRPr>
          </a:p>
          <a:p>
            <a:pPr marL="0" lvl="0" indent="0" algn="l" rtl="0">
              <a:spcBef>
                <a:spcPts val="0"/>
              </a:spcBef>
              <a:spcAft>
                <a:spcPts val="0"/>
              </a:spcAft>
              <a:buNone/>
            </a:pPr>
            <a:r>
              <a:rPr lang="fr-FR" dirty="0">
                <a:latin typeface="Calibri"/>
                <a:ea typeface="Calibri"/>
                <a:cs typeface="Calibri"/>
                <a:sym typeface="Calibri"/>
              </a:rPr>
              <a:t>absence d'événements indésirables graves</a:t>
            </a:r>
            <a:endParaRPr dirty="0">
              <a:latin typeface="Calibri"/>
              <a:ea typeface="Calibri"/>
              <a:cs typeface="Calibri"/>
              <a:sym typeface="Calibri"/>
            </a:endParaRPr>
          </a:p>
        </p:txBody>
      </p:sp>
      <p:sp>
        <p:nvSpPr>
          <p:cNvPr id="204" name="Google Shape;204;gec438781c4_1_24"/>
          <p:cNvSpPr txBox="1"/>
          <p:nvPr/>
        </p:nvSpPr>
        <p:spPr>
          <a:xfrm>
            <a:off x="2138300" y="3695482"/>
            <a:ext cx="2401200" cy="1169521"/>
          </a:xfrm>
          <a:prstGeom prst="rect">
            <a:avLst/>
          </a:prstGeom>
          <a:solidFill>
            <a:srgbClr val="FFF2CC"/>
          </a:solidFill>
          <a:ln>
            <a:noFill/>
          </a:ln>
        </p:spPr>
        <p:txBody>
          <a:bodyPr spcFirstLastPara="1" wrap="square" lIns="91425" tIns="91425" rIns="91425" bIns="91425" anchor="ctr" anchorCtr="0">
            <a:spAutoFit/>
          </a:bodyPr>
          <a:lstStyle/>
          <a:p>
            <a:pPr marL="0" lvl="0" indent="0" algn="just" rtl="0">
              <a:spcBef>
                <a:spcPts val="0"/>
              </a:spcBef>
              <a:spcAft>
                <a:spcPts val="0"/>
              </a:spcAft>
              <a:buNone/>
            </a:pPr>
            <a:r>
              <a:rPr lang="fr-FR" sz="1600" b="1" dirty="0">
                <a:latin typeface="Calibri"/>
                <a:ea typeface="Calibri"/>
                <a:cs typeface="Calibri"/>
                <a:sym typeface="Calibri"/>
              </a:rPr>
              <a:t>Pharmacovigilance: </a:t>
            </a:r>
            <a:endParaRPr sz="1600" b="1" dirty="0">
              <a:latin typeface="Calibri"/>
              <a:ea typeface="Calibri"/>
              <a:cs typeface="Calibri"/>
              <a:sym typeface="Calibri"/>
            </a:endParaRPr>
          </a:p>
          <a:p>
            <a:pPr marL="0" lvl="0" indent="0" algn="l" rtl="0">
              <a:spcBef>
                <a:spcPts val="0"/>
              </a:spcBef>
              <a:spcAft>
                <a:spcPts val="0"/>
              </a:spcAft>
              <a:buNone/>
            </a:pPr>
            <a:r>
              <a:rPr lang="fr-FR" sz="1600" dirty="0">
                <a:latin typeface="Calibri"/>
                <a:ea typeface="Calibri"/>
                <a:cs typeface="Calibri"/>
                <a:sym typeface="Calibri"/>
              </a:rPr>
              <a:t>Événements indésirables signalés suite à vaccination</a:t>
            </a:r>
            <a:endParaRPr sz="1600" dirty="0">
              <a:latin typeface="Calibri"/>
              <a:ea typeface="Calibri"/>
              <a:cs typeface="Calibri"/>
              <a:sym typeface="Calibri"/>
            </a:endParaRPr>
          </a:p>
        </p:txBody>
      </p:sp>
      <p:sp>
        <p:nvSpPr>
          <p:cNvPr id="205" name="Google Shape;205;gec438781c4_1_24"/>
          <p:cNvSpPr txBox="1"/>
          <p:nvPr/>
        </p:nvSpPr>
        <p:spPr>
          <a:xfrm>
            <a:off x="6056015" y="3492582"/>
            <a:ext cx="1405800" cy="1365600"/>
          </a:xfrm>
          <a:prstGeom prst="rect">
            <a:avLst/>
          </a:prstGeom>
          <a:solidFill>
            <a:srgbClr val="FFE599"/>
          </a:solidFill>
          <a:ln>
            <a:noFill/>
          </a:ln>
        </p:spPr>
        <p:txBody>
          <a:bodyPr spcFirstLastPara="1" wrap="square" lIns="36000" tIns="36000" rIns="36000" bIns="36000" anchor="ctr" anchorCtr="0">
            <a:spAutoFit/>
          </a:bodyPr>
          <a:lstStyle/>
          <a:p>
            <a:pPr marL="0" lvl="0" indent="0" algn="l" rtl="0">
              <a:spcBef>
                <a:spcPts val="0"/>
              </a:spcBef>
              <a:spcAft>
                <a:spcPts val="0"/>
              </a:spcAft>
              <a:buNone/>
            </a:pPr>
            <a:r>
              <a:rPr lang="fr-FR" dirty="0">
                <a:latin typeface="Calibri"/>
                <a:ea typeface="Calibri"/>
                <a:cs typeface="Calibri"/>
                <a:sym typeface="Calibri"/>
              </a:rPr>
              <a:t>- avec population non vaccinée</a:t>
            </a: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r>
              <a:rPr lang="fr-FR" dirty="0">
                <a:latin typeface="Calibri"/>
                <a:ea typeface="Calibri"/>
                <a:cs typeface="Calibri"/>
                <a:sym typeface="Calibri"/>
              </a:rPr>
              <a:t>- avec population touchée par Covid19</a:t>
            </a:r>
            <a:endParaRPr dirty="0">
              <a:latin typeface="Calibri"/>
              <a:ea typeface="Calibri"/>
              <a:cs typeface="Calibri"/>
              <a:sym typeface="Calibri"/>
            </a:endParaRPr>
          </a:p>
        </p:txBody>
      </p:sp>
      <p:sp>
        <p:nvSpPr>
          <p:cNvPr id="206" name="Google Shape;206;gec438781c4_1_24"/>
          <p:cNvSpPr txBox="1"/>
          <p:nvPr/>
        </p:nvSpPr>
        <p:spPr>
          <a:xfrm>
            <a:off x="10182425" y="3512820"/>
            <a:ext cx="1700700" cy="1662300"/>
          </a:xfrm>
          <a:prstGeom prst="rect">
            <a:avLst/>
          </a:prstGeom>
          <a:solidFill>
            <a:srgbClr val="FFD966"/>
          </a:solidFill>
          <a:ln>
            <a:noFill/>
          </a:ln>
        </p:spPr>
        <p:txBody>
          <a:bodyPr spcFirstLastPara="1" wrap="square" lIns="91425" tIns="91425" rIns="91425" bIns="91425" anchor="t" anchorCtr="0">
            <a:spAutoFit/>
          </a:bodyPr>
          <a:lstStyle/>
          <a:p>
            <a:pPr marL="100799" lvl="0" indent="-151999" algn="l" rtl="0">
              <a:spcBef>
                <a:spcPts val="0"/>
              </a:spcBef>
              <a:spcAft>
                <a:spcPts val="0"/>
              </a:spcAft>
              <a:buSzPts val="1600"/>
              <a:buFont typeface="Calibri"/>
              <a:buChar char="●"/>
            </a:pPr>
            <a:r>
              <a:rPr lang="fr-FR" sz="1600">
                <a:latin typeface="Calibri"/>
                <a:ea typeface="Calibri"/>
                <a:cs typeface="Calibri"/>
                <a:sym typeface="Calibri"/>
              </a:rPr>
              <a:t>calcul de</a:t>
            </a:r>
            <a:endParaRPr sz="1600">
              <a:latin typeface="Calibri"/>
              <a:ea typeface="Calibri"/>
              <a:cs typeface="Calibri"/>
              <a:sym typeface="Calibri"/>
            </a:endParaRPr>
          </a:p>
          <a:p>
            <a:pPr marL="0" lvl="0" indent="0" algn="l" rtl="0">
              <a:spcBef>
                <a:spcPts val="0"/>
              </a:spcBef>
              <a:spcAft>
                <a:spcPts val="0"/>
              </a:spcAft>
              <a:buNone/>
            </a:pPr>
            <a:r>
              <a:rPr lang="fr-FR" sz="1600">
                <a:latin typeface="Calibri"/>
                <a:ea typeface="Calibri"/>
                <a:cs typeface="Calibri"/>
                <a:sym typeface="Calibri"/>
              </a:rPr>
              <a:t>probabilité d’un </a:t>
            </a:r>
            <a:r>
              <a:rPr lang="fr-FR" sz="1600" b="1">
                <a:latin typeface="Calibri"/>
                <a:ea typeface="Calibri"/>
                <a:cs typeface="Calibri"/>
                <a:sym typeface="Calibri"/>
              </a:rPr>
              <a:t>lien de causalité</a:t>
            </a:r>
            <a:endParaRPr sz="1600" b="1">
              <a:latin typeface="Calibri"/>
              <a:ea typeface="Calibri"/>
              <a:cs typeface="Calibri"/>
              <a:sym typeface="Calibri"/>
            </a:endParaRPr>
          </a:p>
          <a:p>
            <a:pPr marL="100799" lvl="0" indent="-151999" algn="l" rtl="0">
              <a:spcBef>
                <a:spcPts val="0"/>
              </a:spcBef>
              <a:spcAft>
                <a:spcPts val="0"/>
              </a:spcAft>
              <a:buSzPts val="1600"/>
              <a:buFont typeface="Calibri"/>
              <a:buChar char="●"/>
            </a:pPr>
            <a:r>
              <a:rPr lang="fr-FR" sz="1600">
                <a:latin typeface="Calibri"/>
                <a:ea typeface="Calibri"/>
                <a:cs typeface="Calibri"/>
                <a:sym typeface="Calibri"/>
              </a:rPr>
              <a:t>ré-évaluation du </a:t>
            </a:r>
            <a:r>
              <a:rPr lang="fr-FR" sz="1600" b="1">
                <a:latin typeface="Calibri"/>
                <a:ea typeface="Calibri"/>
                <a:cs typeface="Calibri"/>
                <a:sym typeface="Calibri"/>
              </a:rPr>
              <a:t>rapport bénéfice/risque </a:t>
            </a:r>
            <a:endParaRPr sz="1600" b="1">
              <a:latin typeface="Calibri"/>
              <a:ea typeface="Calibri"/>
              <a:cs typeface="Calibri"/>
              <a:sym typeface="Calibri"/>
            </a:endParaRPr>
          </a:p>
        </p:txBody>
      </p:sp>
      <p:sp>
        <p:nvSpPr>
          <p:cNvPr id="207" name="Google Shape;207;gec438781c4_1_24"/>
          <p:cNvSpPr txBox="1"/>
          <p:nvPr/>
        </p:nvSpPr>
        <p:spPr>
          <a:xfrm>
            <a:off x="7854738" y="3728982"/>
            <a:ext cx="1963500" cy="892800"/>
          </a:xfrm>
          <a:prstGeom prst="rect">
            <a:avLst/>
          </a:prstGeom>
          <a:solidFill>
            <a:srgbClr val="FFF2CC"/>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fr-FR" dirty="0">
                <a:solidFill>
                  <a:schemeClr val="dk1"/>
                </a:solidFill>
                <a:latin typeface="Calibri"/>
                <a:ea typeface="Calibri"/>
                <a:cs typeface="Calibri"/>
                <a:sym typeface="Calibri"/>
              </a:rPr>
              <a:t>Calcul</a:t>
            </a:r>
            <a:endParaRPr dirty="0">
              <a:solidFill>
                <a:schemeClr val="dk1"/>
              </a:solidFill>
              <a:latin typeface="Calibri"/>
              <a:ea typeface="Calibri"/>
              <a:cs typeface="Calibri"/>
              <a:sym typeface="Calibri"/>
            </a:endParaRPr>
          </a:p>
          <a:p>
            <a:pPr marL="0" lvl="0" indent="0" algn="l" rtl="0">
              <a:spcBef>
                <a:spcPts val="0"/>
              </a:spcBef>
              <a:spcAft>
                <a:spcPts val="0"/>
              </a:spcAft>
              <a:buNone/>
            </a:pPr>
            <a:r>
              <a:rPr lang="fr-FR" sz="1600" b="1" dirty="0">
                <a:solidFill>
                  <a:schemeClr val="dk1"/>
                </a:solidFill>
                <a:latin typeface="Calibri"/>
                <a:ea typeface="Calibri"/>
                <a:cs typeface="Calibri"/>
                <a:sym typeface="Calibri"/>
              </a:rPr>
              <a:t>Risque relatif</a:t>
            </a:r>
            <a:br>
              <a:rPr lang="fr-FR" sz="1600" b="1" dirty="0">
                <a:solidFill>
                  <a:schemeClr val="dk1"/>
                </a:solidFill>
                <a:latin typeface="Calibri"/>
                <a:ea typeface="Calibri"/>
                <a:cs typeface="Calibri"/>
                <a:sym typeface="Calibri"/>
              </a:rPr>
            </a:br>
            <a:r>
              <a:rPr lang="fr-FR" sz="1600" b="1" dirty="0">
                <a:solidFill>
                  <a:schemeClr val="dk1"/>
                </a:solidFill>
                <a:latin typeface="Calibri"/>
                <a:ea typeface="Calibri"/>
                <a:cs typeface="Calibri"/>
                <a:sym typeface="Calibri"/>
              </a:rPr>
              <a:t>Différence de risque</a:t>
            </a:r>
            <a:endParaRPr sz="1600" b="1" dirty="0">
              <a:solidFill>
                <a:schemeClr val="dk1"/>
              </a:solidFill>
              <a:latin typeface="Calibri"/>
              <a:ea typeface="Calibri"/>
              <a:cs typeface="Calibri"/>
              <a:sym typeface="Calibri"/>
            </a:endParaRPr>
          </a:p>
        </p:txBody>
      </p:sp>
      <p:cxnSp>
        <p:nvCxnSpPr>
          <p:cNvPr id="208" name="Google Shape;208;gec438781c4_1_24"/>
          <p:cNvCxnSpPr/>
          <p:nvPr/>
        </p:nvCxnSpPr>
        <p:spPr>
          <a:xfrm>
            <a:off x="4463300" y="4157182"/>
            <a:ext cx="383100" cy="0"/>
          </a:xfrm>
          <a:prstGeom prst="straightConnector1">
            <a:avLst/>
          </a:prstGeom>
          <a:noFill/>
          <a:ln w="38100" cap="flat" cmpd="sng">
            <a:solidFill>
              <a:schemeClr val="dk2"/>
            </a:solidFill>
            <a:prstDash val="solid"/>
            <a:round/>
            <a:headEnd type="none" w="med" len="med"/>
            <a:tailEnd type="triangle" w="med" len="med"/>
          </a:ln>
        </p:spPr>
      </p:cxnSp>
      <p:cxnSp>
        <p:nvCxnSpPr>
          <p:cNvPr id="209" name="Google Shape;209;gec438781c4_1_24"/>
          <p:cNvCxnSpPr/>
          <p:nvPr/>
        </p:nvCxnSpPr>
        <p:spPr>
          <a:xfrm>
            <a:off x="7461815" y="4157182"/>
            <a:ext cx="383100" cy="0"/>
          </a:xfrm>
          <a:prstGeom prst="straightConnector1">
            <a:avLst/>
          </a:prstGeom>
          <a:noFill/>
          <a:ln w="38100" cap="flat" cmpd="sng">
            <a:solidFill>
              <a:schemeClr val="dk2"/>
            </a:solidFill>
            <a:prstDash val="solid"/>
            <a:round/>
            <a:headEnd type="none" w="med" len="med"/>
            <a:tailEnd type="triangle" w="med" len="med"/>
          </a:ln>
        </p:spPr>
      </p:cxnSp>
      <p:cxnSp>
        <p:nvCxnSpPr>
          <p:cNvPr id="210" name="Google Shape;210;gec438781c4_1_24"/>
          <p:cNvCxnSpPr/>
          <p:nvPr/>
        </p:nvCxnSpPr>
        <p:spPr>
          <a:xfrm>
            <a:off x="9818238" y="4222576"/>
            <a:ext cx="383100" cy="0"/>
          </a:xfrm>
          <a:prstGeom prst="straightConnector1">
            <a:avLst/>
          </a:prstGeom>
          <a:noFill/>
          <a:ln w="38100" cap="flat" cmpd="sng">
            <a:solidFill>
              <a:schemeClr val="dk2"/>
            </a:solidFill>
            <a:prstDash val="solid"/>
            <a:round/>
            <a:headEnd type="none" w="med" len="med"/>
            <a:tailEnd type="triangle" w="med" len="med"/>
          </a:ln>
        </p:spPr>
      </p:cxnSp>
      <p:sp>
        <p:nvSpPr>
          <p:cNvPr id="211" name="Google Shape;211;gec438781c4_1_24"/>
          <p:cNvSpPr txBox="1"/>
          <p:nvPr/>
        </p:nvSpPr>
        <p:spPr>
          <a:xfrm>
            <a:off x="4846400" y="3997720"/>
            <a:ext cx="1252500" cy="303536"/>
          </a:xfrm>
          <a:prstGeom prst="rect">
            <a:avLst/>
          </a:prstGeom>
          <a:solidFill>
            <a:srgbClr val="FFE599"/>
          </a:solidFill>
          <a:ln>
            <a:noFill/>
          </a:ln>
        </p:spPr>
        <p:txBody>
          <a:bodyPr spcFirstLastPara="1" wrap="square" lIns="36000" tIns="36000" rIns="36000" bIns="36000" anchor="t" anchorCtr="0">
            <a:spAutoFit/>
          </a:bodyPr>
          <a:lstStyle/>
          <a:p>
            <a:pPr marL="0" lvl="0" indent="0" algn="l" rtl="0">
              <a:spcBef>
                <a:spcPts val="0"/>
              </a:spcBef>
              <a:spcAft>
                <a:spcPts val="0"/>
              </a:spcAft>
              <a:buNone/>
            </a:pPr>
            <a:r>
              <a:rPr lang="fr-FR" sz="1500" b="1" dirty="0">
                <a:latin typeface="Calibri"/>
                <a:ea typeface="Calibri"/>
                <a:cs typeface="Calibri"/>
                <a:sym typeface="Calibri"/>
              </a:rPr>
              <a:t>Comparaisons</a:t>
            </a:r>
            <a:endParaRPr sz="1500" b="1" dirty="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ea1a72f421_0_23"/>
          <p:cNvSpPr txBox="1">
            <a:spLocks noGrp="1"/>
          </p:cNvSpPr>
          <p:nvPr>
            <p:ph type="title"/>
          </p:nvPr>
        </p:nvSpPr>
        <p:spPr>
          <a:xfrm>
            <a:off x="984125" y="276615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fr-FR" b="1" dirty="0"/>
              <a:t>Quelques ressources complémentaires </a:t>
            </a:r>
            <a:br>
              <a:rPr lang="fr-FR" b="1" dirty="0"/>
            </a:br>
            <a:r>
              <a:rPr lang="fr-FR" b="1" dirty="0"/>
              <a:t>à destination du professeur</a:t>
            </a:r>
            <a:endParaRPr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txBox="1">
            <a:spLocks noGrp="1"/>
          </p:cNvSpPr>
          <p:nvPr>
            <p:ph type="title"/>
          </p:nvPr>
        </p:nvSpPr>
        <p:spPr>
          <a:xfrm>
            <a:off x="838200" y="365125"/>
            <a:ext cx="10515600" cy="686927"/>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FR" sz="3600">
                <a:solidFill>
                  <a:schemeClr val="dk1"/>
                </a:solidFill>
                <a:latin typeface="Calibri"/>
                <a:ea typeface="Calibri"/>
                <a:cs typeface="Calibri"/>
                <a:sym typeface="Calibri"/>
              </a:rPr>
              <a:t>Le cycle reproductif du virus SARS-CoV2</a:t>
            </a:r>
            <a:endParaRPr/>
          </a:p>
        </p:txBody>
      </p:sp>
      <p:sp>
        <p:nvSpPr>
          <p:cNvPr id="251" name="Google Shape;251;p13">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3"/>
          <p:cNvSpPr txBox="1"/>
          <p:nvPr/>
        </p:nvSpPr>
        <p:spPr>
          <a:xfrm>
            <a:off x="7582910" y="2612107"/>
            <a:ext cx="39480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Le cycle reproduction du SARS-CoV2 dans les cellules de son hôte conduit à l’apparition de mutations au sein </a:t>
            </a:r>
            <a:r>
              <a:rPr lang="fr-FR"/>
              <a:t>d</a:t>
            </a:r>
            <a:r>
              <a:rPr lang="fr-FR" sz="1800">
                <a:solidFill>
                  <a:schemeClr val="dk1"/>
                </a:solidFill>
                <a:latin typeface="Calibri"/>
                <a:ea typeface="Calibri"/>
                <a:cs typeface="Calibri"/>
                <a:sym typeface="Calibri"/>
              </a:rPr>
              <a:t>e son information génétique formée par de l’ARN.</a:t>
            </a:r>
            <a:r>
              <a:rPr lang="fr-FR" sz="1800" baseline="30000">
                <a:solidFill>
                  <a:schemeClr val="dk1"/>
                </a:solidFill>
                <a:latin typeface="Calibri"/>
                <a:ea typeface="Calibri"/>
                <a:cs typeface="Calibri"/>
                <a:sym typeface="Calibri"/>
              </a:rPr>
              <a:t>(1) </a:t>
            </a:r>
            <a:r>
              <a:rPr lang="fr-FR" sz="1800">
                <a:solidFill>
                  <a:schemeClr val="dk1"/>
                </a:solidFill>
                <a:latin typeface="Calibri"/>
                <a:ea typeface="Calibri"/>
                <a:cs typeface="Calibri"/>
                <a:sym typeface="Calibri"/>
              </a:rPr>
              <a:t>Ces mutations peuvent alors créer des populations de virus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nommées </a:t>
            </a:r>
            <a:r>
              <a:rPr lang="fr-FR" sz="1800" b="1">
                <a:solidFill>
                  <a:srgbClr val="FF0000"/>
                </a:solidFill>
                <a:latin typeface="Calibri"/>
                <a:ea typeface="Calibri"/>
                <a:cs typeface="Calibri"/>
                <a:sym typeface="Calibri"/>
              </a:rPr>
              <a:t>variants. </a:t>
            </a:r>
            <a:endParaRPr/>
          </a:p>
        </p:txBody>
      </p:sp>
      <p:sp>
        <p:nvSpPr>
          <p:cNvPr id="253" name="Google Shape;253;p13"/>
          <p:cNvSpPr txBox="1"/>
          <p:nvPr/>
        </p:nvSpPr>
        <p:spPr>
          <a:xfrm>
            <a:off x="248264" y="6431755"/>
            <a:ext cx="61009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(1) https://www.mdpi.com/1422-0067/21/16/5932</a:t>
            </a:r>
            <a:endParaRPr sz="1800">
              <a:solidFill>
                <a:schemeClr val="dk1"/>
              </a:solidFill>
              <a:latin typeface="Calibri"/>
              <a:ea typeface="Calibri"/>
              <a:cs typeface="Calibri"/>
              <a:sym typeface="Calibri"/>
            </a:endParaRPr>
          </a:p>
        </p:txBody>
      </p:sp>
      <p:sp>
        <p:nvSpPr>
          <p:cNvPr id="254" name="Google Shape;254;p13"/>
          <p:cNvSpPr txBox="1"/>
          <p:nvPr/>
        </p:nvSpPr>
        <p:spPr>
          <a:xfrm>
            <a:off x="248264" y="6649064"/>
            <a:ext cx="96823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(2) https://www.lemonde.fr/blog/realitesbiomedicales/2021/07/08/covid-19-alpha-beta-gamma-delta-epsilon-lemergence-sans-fin-des-variants/</a:t>
            </a:r>
            <a:endParaRPr sz="1800">
              <a:solidFill>
                <a:schemeClr val="dk1"/>
              </a:solidFill>
              <a:latin typeface="Calibri"/>
              <a:ea typeface="Calibri"/>
              <a:cs typeface="Calibri"/>
              <a:sym typeface="Calibri"/>
            </a:endParaRPr>
          </a:p>
        </p:txBody>
      </p:sp>
      <p:pic>
        <p:nvPicPr>
          <p:cNvPr id="255" name="Google Shape;255;p13"/>
          <p:cNvPicPr preferRelativeResize="0"/>
          <p:nvPr/>
        </p:nvPicPr>
        <p:blipFill rotWithShape="1">
          <a:blip r:embed="rId3">
            <a:alphaModFix/>
          </a:blip>
          <a:srcRect/>
          <a:stretch/>
        </p:blipFill>
        <p:spPr>
          <a:xfrm>
            <a:off x="838200" y="1228344"/>
            <a:ext cx="6668510" cy="52117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4"/>
          <p:cNvSpPr txBox="1">
            <a:spLocks noGrp="1"/>
          </p:cNvSpPr>
          <p:nvPr>
            <p:ph type="title"/>
          </p:nvPr>
        </p:nvSpPr>
        <p:spPr>
          <a:xfrm>
            <a:off x="838200" y="365125"/>
            <a:ext cx="10515600" cy="686927"/>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FR" sz="3600">
                <a:solidFill>
                  <a:schemeClr val="dk1"/>
                </a:solidFill>
                <a:latin typeface="Calibri"/>
                <a:ea typeface="Calibri"/>
                <a:cs typeface="Calibri"/>
                <a:sym typeface="Calibri"/>
              </a:rPr>
              <a:t>Les variants de SARS-CoV2</a:t>
            </a:r>
            <a:endParaRPr/>
          </a:p>
        </p:txBody>
      </p:sp>
      <p:sp>
        <p:nvSpPr>
          <p:cNvPr id="261" name="Google Shape;261;p14">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14"/>
          <p:cNvSpPr txBox="1"/>
          <p:nvPr/>
        </p:nvSpPr>
        <p:spPr>
          <a:xfrm>
            <a:off x="7071852" y="1363611"/>
            <a:ext cx="434585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Il existe plusieurs types de variants dont les « variants préoccupants » comme le variant delta. Il est possible de recréer la phylogénie des divers variants d’un virus.</a:t>
            </a:r>
            <a:r>
              <a:rPr lang="fr-FR" sz="1800" baseline="30000">
                <a:solidFill>
                  <a:schemeClr val="dk1"/>
                </a:solidFill>
                <a:latin typeface="Calibri"/>
                <a:ea typeface="Calibri"/>
                <a:cs typeface="Calibri"/>
                <a:sym typeface="Calibri"/>
              </a:rPr>
              <a:t>(1)</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Les variants présentent des modifications d’acides aminés sur la protéine Spike impliquée dans la fixation du virus sur sa cellule cible.</a:t>
            </a:r>
            <a:r>
              <a:rPr lang="fr-FR" sz="1800" baseline="30000">
                <a:solidFill>
                  <a:schemeClr val="dk1"/>
                </a:solidFill>
                <a:latin typeface="Calibri"/>
                <a:ea typeface="Calibri"/>
                <a:cs typeface="Calibri"/>
                <a:sym typeface="Calibri"/>
              </a:rPr>
              <a:t>(2)</a:t>
            </a:r>
            <a:endParaRPr/>
          </a:p>
        </p:txBody>
      </p:sp>
      <p:sp>
        <p:nvSpPr>
          <p:cNvPr id="263" name="Google Shape;263;p14"/>
          <p:cNvSpPr txBox="1"/>
          <p:nvPr/>
        </p:nvSpPr>
        <p:spPr>
          <a:xfrm>
            <a:off x="248264" y="6165743"/>
            <a:ext cx="103312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(1) https://www.lemonde.fr/blog/realitesbiomedicales/2021/07/08/covid-19-alpha-beta-gamma-delta-epsilon-lemergence-sans-fin-des-variants/</a:t>
            </a:r>
            <a:endParaRPr sz="1800">
              <a:solidFill>
                <a:schemeClr val="dk1"/>
              </a:solidFill>
              <a:latin typeface="Calibri"/>
              <a:ea typeface="Calibri"/>
              <a:cs typeface="Calibri"/>
              <a:sym typeface="Calibri"/>
            </a:endParaRPr>
          </a:p>
        </p:txBody>
      </p:sp>
      <p:sp>
        <p:nvSpPr>
          <p:cNvPr id="264" name="Google Shape;264;p14"/>
          <p:cNvSpPr txBox="1"/>
          <p:nvPr/>
        </p:nvSpPr>
        <p:spPr>
          <a:xfrm>
            <a:off x="248264" y="6387591"/>
            <a:ext cx="96823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(2) https://www.inserm.fr/actualite/covid-19-mieux-decrire-proteine-spike-pour-ameliorer-diagnostic-et-perspectives-vaccinales/</a:t>
            </a:r>
            <a:endParaRPr sz="1800">
              <a:solidFill>
                <a:schemeClr val="dk1"/>
              </a:solidFill>
              <a:latin typeface="Calibri"/>
              <a:ea typeface="Calibri"/>
              <a:cs typeface="Calibri"/>
              <a:sym typeface="Calibri"/>
            </a:endParaRPr>
          </a:p>
        </p:txBody>
      </p:sp>
      <p:pic>
        <p:nvPicPr>
          <p:cNvPr id="265" name="Google Shape;265;p14"/>
          <p:cNvPicPr preferRelativeResize="0"/>
          <p:nvPr/>
        </p:nvPicPr>
        <p:blipFill rotWithShape="1">
          <a:blip r:embed="rId3">
            <a:alphaModFix/>
          </a:blip>
          <a:srcRect/>
          <a:stretch/>
        </p:blipFill>
        <p:spPr>
          <a:xfrm>
            <a:off x="838200" y="1363611"/>
            <a:ext cx="6233652" cy="4675239"/>
          </a:xfrm>
          <a:prstGeom prst="rect">
            <a:avLst/>
          </a:prstGeom>
          <a:noFill/>
          <a:ln>
            <a:noFill/>
          </a:ln>
        </p:spPr>
      </p:pic>
      <p:sp>
        <p:nvSpPr>
          <p:cNvPr id="266" name="Google Shape;266;p14"/>
          <p:cNvSpPr txBox="1"/>
          <p:nvPr/>
        </p:nvSpPr>
        <p:spPr>
          <a:xfrm>
            <a:off x="7071852" y="5395458"/>
            <a:ext cx="41764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Liaison de la protéine Spike (en rouge) sur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son récepteur membranaire (en bleu) </a:t>
            </a:r>
            <a:r>
              <a:rPr lang="fr-FR" sz="1800" baseline="30000">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14"/>
          <p:cNvSpPr txBox="1"/>
          <p:nvPr/>
        </p:nvSpPr>
        <p:spPr>
          <a:xfrm>
            <a:off x="248264" y="6603878"/>
            <a:ext cx="96823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(3) https://www.sciencesource.com/Browse/Explore-Science-Source-s-Stock-Images-And-Video/Medical-Photos/</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ec438781c4_4_36"/>
          <p:cNvSpPr txBox="1"/>
          <p:nvPr/>
        </p:nvSpPr>
        <p:spPr>
          <a:xfrm>
            <a:off x="6762575" y="1427000"/>
            <a:ext cx="4150500" cy="415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100" b="1">
                <a:solidFill>
                  <a:schemeClr val="dk1"/>
                </a:solidFill>
                <a:latin typeface="Calibri"/>
                <a:ea typeface="Calibri"/>
                <a:cs typeface="Calibri"/>
                <a:sym typeface="Calibri"/>
              </a:rPr>
              <a:t>Des recherches en laboratoire depuis plus de 30 ans.</a:t>
            </a:r>
            <a:endParaRPr sz="1900" b="1">
              <a:solidFill>
                <a:schemeClr val="dk1"/>
              </a:solidFill>
            </a:endParaRPr>
          </a:p>
          <a:p>
            <a:pPr marL="0" lvl="0" indent="0" algn="l" rtl="0">
              <a:spcBef>
                <a:spcPts val="0"/>
              </a:spcBef>
              <a:spcAft>
                <a:spcPts val="0"/>
              </a:spcAft>
              <a:buNone/>
            </a:pPr>
            <a:r>
              <a:rPr lang="fr-FR" sz="1200">
                <a:solidFill>
                  <a:schemeClr val="dk1"/>
                </a:solidFill>
              </a:rPr>
              <a:t>source: </a:t>
            </a:r>
            <a:r>
              <a:rPr lang="fr-FR" sz="1200" u="sng">
                <a:solidFill>
                  <a:schemeClr val="hlink"/>
                </a:solidFill>
                <a:hlinkClick r:id="rId3"/>
              </a:rPr>
              <a:t>https://cihr-irsc.gc.ca/f/52484.html</a:t>
            </a:r>
            <a:r>
              <a:rPr lang="fr-FR" sz="1200">
                <a:solidFill>
                  <a:schemeClr val="dk1"/>
                </a:solidFill>
              </a:rPr>
              <a:t> </a:t>
            </a:r>
            <a:endParaRPr sz="1200">
              <a:solidFill>
                <a:schemeClr val="dk1"/>
              </a:solidFill>
            </a:endParaRPr>
          </a:p>
          <a:p>
            <a:pPr marL="0" lvl="0" indent="0" algn="l" rtl="0">
              <a:spcBef>
                <a:spcPts val="0"/>
              </a:spcBef>
              <a:spcAft>
                <a:spcPts val="0"/>
              </a:spcAft>
              <a:buNone/>
            </a:pPr>
            <a:endParaRPr sz="1000">
              <a:solidFill>
                <a:schemeClr val="dk1"/>
              </a:solidFill>
              <a:highlight>
                <a:schemeClr val="accent4"/>
              </a:highlight>
            </a:endParaRPr>
          </a:p>
          <a:p>
            <a:pPr marL="0" lvl="0" indent="0" algn="l" rtl="0">
              <a:spcBef>
                <a:spcPts val="0"/>
              </a:spcBef>
              <a:spcAft>
                <a:spcPts val="0"/>
              </a:spcAft>
              <a:buNone/>
            </a:pPr>
            <a:endParaRPr sz="1000">
              <a:solidFill>
                <a:schemeClr val="dk1"/>
              </a:solidFill>
              <a:highlight>
                <a:schemeClr val="accent4"/>
              </a:highlight>
            </a:endParaRPr>
          </a:p>
          <a:p>
            <a:pPr marL="0" lvl="0" indent="0" algn="l" rtl="0">
              <a:spcBef>
                <a:spcPts val="0"/>
              </a:spcBef>
              <a:spcAft>
                <a:spcPts val="0"/>
              </a:spcAft>
              <a:buNone/>
            </a:pPr>
            <a:endParaRPr sz="1000">
              <a:solidFill>
                <a:schemeClr val="dk1"/>
              </a:solidFill>
              <a:highlight>
                <a:schemeClr val="accent4"/>
              </a:highlight>
            </a:endParaRPr>
          </a:p>
          <a:p>
            <a:pPr marL="0" lvl="0" indent="0" algn="l" rtl="0">
              <a:spcBef>
                <a:spcPts val="0"/>
              </a:spcBef>
              <a:spcAft>
                <a:spcPts val="0"/>
              </a:spcAft>
              <a:buNone/>
            </a:pPr>
            <a:endParaRPr sz="1000">
              <a:solidFill>
                <a:schemeClr val="dk1"/>
              </a:solidFill>
              <a:highlight>
                <a:schemeClr val="accent4"/>
              </a:highlight>
            </a:endParaRPr>
          </a:p>
          <a:p>
            <a:pPr marL="0" lvl="0" indent="0" algn="l" rtl="0">
              <a:spcBef>
                <a:spcPts val="0"/>
              </a:spcBef>
              <a:spcAft>
                <a:spcPts val="0"/>
              </a:spcAft>
              <a:buNone/>
            </a:pPr>
            <a:endParaRPr sz="1000">
              <a:solidFill>
                <a:schemeClr val="dk1"/>
              </a:solidFill>
              <a:highlight>
                <a:schemeClr val="accent4"/>
              </a:highlight>
            </a:endParaRPr>
          </a:p>
          <a:p>
            <a:pPr marL="0" lvl="0" indent="0" algn="l" rtl="0">
              <a:spcBef>
                <a:spcPts val="0"/>
              </a:spcBef>
              <a:spcAft>
                <a:spcPts val="0"/>
              </a:spcAft>
              <a:buNone/>
            </a:pPr>
            <a:endParaRPr sz="1000">
              <a:solidFill>
                <a:schemeClr val="dk1"/>
              </a:solidFill>
              <a:highlight>
                <a:schemeClr val="accent4"/>
              </a:highlight>
            </a:endParaRPr>
          </a:p>
          <a:p>
            <a:pPr marL="0" lvl="0" indent="0" algn="l" rtl="0">
              <a:spcBef>
                <a:spcPts val="0"/>
              </a:spcBef>
              <a:spcAft>
                <a:spcPts val="0"/>
              </a:spcAft>
              <a:buNone/>
            </a:pPr>
            <a:r>
              <a:rPr lang="fr-FR">
                <a:solidFill>
                  <a:schemeClr val="dk1"/>
                </a:solidFill>
              </a:rPr>
              <a:t>Informations complémentaires</a:t>
            </a:r>
            <a:endParaRPr>
              <a:solidFill>
                <a:schemeClr val="dk1"/>
              </a:solidFill>
            </a:endParaRPr>
          </a:p>
          <a:p>
            <a:pPr marL="0" lvl="0" indent="0" algn="l" rtl="0">
              <a:spcBef>
                <a:spcPts val="0"/>
              </a:spcBef>
              <a:spcAft>
                <a:spcPts val="0"/>
              </a:spcAft>
              <a:buNone/>
            </a:pPr>
            <a:r>
              <a:rPr lang="fr-FR" u="sng">
                <a:solidFill>
                  <a:schemeClr val="hlink"/>
                </a:solidFill>
                <a:hlinkClick r:id="rId4"/>
              </a:rPr>
              <a:t>https://www.lemonde.fr/blog/realitesbiomedicales/2020/12/14/laventure-scientifique-des-vaccins-a-arn-messager/</a:t>
            </a:r>
            <a:r>
              <a:rPr lang="fr-FR">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Font typeface="Arial"/>
              <a:buNone/>
            </a:pPr>
            <a:r>
              <a:rPr lang="fr-FR" sz="1200">
                <a:solidFill>
                  <a:schemeClr val="dk1"/>
                </a:solidFill>
                <a:latin typeface="Calibri"/>
                <a:ea typeface="Calibri"/>
                <a:cs typeface="Calibri"/>
                <a:sym typeface="Calibri"/>
              </a:rPr>
              <a:t>Université de Rennes - Le point sur les données au début de la campagne vaccinale</a:t>
            </a:r>
            <a:endParaRPr sz="1800">
              <a:solidFill>
                <a:schemeClr val="dk1"/>
              </a:solidFill>
              <a:highlight>
                <a:schemeClr val="accent4"/>
              </a:highlight>
              <a:latin typeface="Calibri"/>
              <a:ea typeface="Calibri"/>
              <a:cs typeface="Calibri"/>
              <a:sym typeface="Calibri"/>
            </a:endParaRPr>
          </a:p>
          <a:p>
            <a:pPr marL="0" lvl="0" indent="0" algn="l" rtl="0">
              <a:spcBef>
                <a:spcPts val="0"/>
              </a:spcBef>
              <a:spcAft>
                <a:spcPts val="0"/>
              </a:spcAft>
              <a:buClr>
                <a:schemeClr val="dk1"/>
              </a:buClr>
              <a:buFont typeface="Arial"/>
              <a:buNone/>
            </a:pPr>
            <a:r>
              <a:rPr lang="fr-FR" sz="1800" u="sng">
                <a:solidFill>
                  <a:schemeClr val="hlink"/>
                </a:solidFill>
                <a:latin typeface="Calibri"/>
                <a:ea typeface="Calibri"/>
                <a:cs typeface="Calibri"/>
                <a:sym typeface="Calibri"/>
                <a:hlinkClick r:id="rId5"/>
              </a:rPr>
              <a:t>Vaccination anti-COVID : les explications de nos experts</a:t>
            </a:r>
            <a:r>
              <a:rPr lang="fr-F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endParaRPr>
          </a:p>
        </p:txBody>
      </p:sp>
      <p:pic>
        <p:nvPicPr>
          <p:cNvPr id="274" name="Google Shape;274;gec438781c4_4_36"/>
          <p:cNvPicPr preferRelativeResize="0"/>
          <p:nvPr/>
        </p:nvPicPr>
        <p:blipFill>
          <a:blip r:embed="rId6">
            <a:alphaModFix/>
          </a:blip>
          <a:stretch>
            <a:fillRect/>
          </a:stretch>
        </p:blipFill>
        <p:spPr>
          <a:xfrm>
            <a:off x="997350" y="997250"/>
            <a:ext cx="5353876" cy="4584550"/>
          </a:xfrm>
          <a:prstGeom prst="rect">
            <a:avLst/>
          </a:prstGeom>
          <a:noFill/>
          <a:ln>
            <a:noFill/>
          </a:ln>
        </p:spPr>
      </p:pic>
      <p:sp>
        <p:nvSpPr>
          <p:cNvPr id="275" name="Google Shape;275;gec438781c4_4_36"/>
          <p:cNvSpPr txBox="1">
            <a:spLocks noGrp="1"/>
          </p:cNvSpPr>
          <p:nvPr>
            <p:ph type="title"/>
          </p:nvPr>
        </p:nvSpPr>
        <p:spPr>
          <a:xfrm>
            <a:off x="838200" y="365125"/>
            <a:ext cx="10515600" cy="687000"/>
          </a:xfrm>
          <a:prstGeom prst="rect">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FR" sz="3600"/>
              <a:t>Données historiques concernant les vaccins à ARNm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5"/>
          <p:cNvSpPr txBox="1">
            <a:spLocks noGrp="1"/>
          </p:cNvSpPr>
          <p:nvPr>
            <p:ph type="title"/>
          </p:nvPr>
        </p:nvSpPr>
        <p:spPr>
          <a:xfrm>
            <a:off x="838200" y="365125"/>
            <a:ext cx="10515600" cy="686927"/>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FR" sz="3600">
                <a:solidFill>
                  <a:schemeClr val="dk1"/>
                </a:solidFill>
                <a:latin typeface="Calibri"/>
                <a:ea typeface="Calibri"/>
                <a:cs typeface="Calibri"/>
                <a:sym typeface="Calibri"/>
              </a:rPr>
              <a:t>Les vaccins à ARN messager</a:t>
            </a:r>
            <a:endParaRPr/>
          </a:p>
        </p:txBody>
      </p:sp>
      <p:sp>
        <p:nvSpPr>
          <p:cNvPr id="281" name="Google Shape;281;p15">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5"/>
          <p:cNvSpPr txBox="1"/>
          <p:nvPr/>
        </p:nvSpPr>
        <p:spPr>
          <a:xfrm>
            <a:off x="7236541" y="1317523"/>
            <a:ext cx="4313700" cy="314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Il existe divers types de vaccins, les plus récents étant ceux dits à ARN. Ils ont été étudiés dès les années 1990 sur des pathologies humaines d’origine virale comme la rage </a:t>
            </a:r>
            <a:r>
              <a:rPr lang="fr-FR" sz="1800" baseline="30000">
                <a:solidFill>
                  <a:schemeClr val="dk1"/>
                </a:solidFill>
                <a:latin typeface="Calibri"/>
                <a:ea typeface="Calibri"/>
                <a:cs typeface="Calibri"/>
                <a:sym typeface="Calibri"/>
              </a:rPr>
              <a:t>(1)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Les cellules chez qui l’ARNm a été injecté vont synthétiser l’une des nombreuses protéines du virus et uniquement celle-ci : la protéine Spike.</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Il n’y a pas de possibilité de transfert de l’ARN dans le génome nucléaire.</a:t>
            </a:r>
            <a:r>
              <a:rPr lang="fr-FR" sz="1800" baseline="30000">
                <a:solidFill>
                  <a:schemeClr val="dk1"/>
                </a:solidFill>
                <a:latin typeface="Calibri"/>
                <a:ea typeface="Calibri"/>
                <a:cs typeface="Calibri"/>
                <a:sym typeface="Calibri"/>
              </a:rPr>
              <a:t> (2)</a:t>
            </a:r>
            <a:endParaRPr sz="1800">
              <a:solidFill>
                <a:schemeClr val="dk1"/>
              </a:solidFill>
              <a:latin typeface="Calibri"/>
              <a:ea typeface="Calibri"/>
              <a:cs typeface="Calibri"/>
              <a:sym typeface="Calibri"/>
            </a:endParaRPr>
          </a:p>
        </p:txBody>
      </p:sp>
      <p:sp>
        <p:nvSpPr>
          <p:cNvPr id="283" name="Google Shape;283;p15"/>
          <p:cNvSpPr txBox="1"/>
          <p:nvPr/>
        </p:nvSpPr>
        <p:spPr>
          <a:xfrm>
            <a:off x="169606" y="6163130"/>
            <a:ext cx="11105536"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(1) </a:t>
            </a:r>
            <a:r>
              <a:rPr lang="fr-FR" sz="1800" u="sng" baseline="3000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https://onlinelibrary.wiley.com/doi/10.1002/eji.1830230749</a:t>
            </a:r>
            <a:r>
              <a:rPr lang="fr-FR" sz="1800" baseline="30000">
                <a:solidFill>
                  <a:schemeClr val="dk1"/>
                </a:solidFill>
                <a:latin typeface="Calibri"/>
                <a:ea typeface="Calibri"/>
                <a:cs typeface="Calibri"/>
                <a:sym typeface="Calibri"/>
              </a:rPr>
              <a:t> ; </a:t>
            </a:r>
            <a:r>
              <a:rPr lang="fr-FR" sz="1800" u="sng" baseline="3000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https://www.pnas.org/content/109/36/14604</a:t>
            </a:r>
            <a:r>
              <a:rPr lang="fr-FR" sz="1800" baseline="30000">
                <a:solidFill>
                  <a:schemeClr val="dk1"/>
                </a:solidFill>
                <a:latin typeface="Calibri"/>
                <a:ea typeface="Calibri"/>
                <a:cs typeface="Calibri"/>
                <a:sym typeface="Calibri"/>
              </a:rPr>
              <a:t> ; </a:t>
            </a:r>
            <a:r>
              <a:rPr lang="fr-FR" sz="1800" u="sng" baseline="3000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https://www.thelancet.com/journals/lancet/article/PIIS0140-6736(17)31665-3/fulltext</a:t>
            </a:r>
            <a:r>
              <a:rPr lang="fr-FR" sz="1800" baseline="300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84" name="Google Shape;284;p15"/>
          <p:cNvSpPr txBox="1"/>
          <p:nvPr/>
        </p:nvSpPr>
        <p:spPr>
          <a:xfrm>
            <a:off x="169606" y="6560920"/>
            <a:ext cx="83746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(3) https://www.univ-rennes1.fr/actualites/techniques-de-vaccination-anti-covid-et-variants-du-sars-cov-2</a:t>
            </a:r>
            <a:endParaRPr sz="1800">
              <a:solidFill>
                <a:schemeClr val="dk1"/>
              </a:solidFill>
              <a:latin typeface="Calibri"/>
              <a:ea typeface="Calibri"/>
              <a:cs typeface="Calibri"/>
              <a:sym typeface="Calibri"/>
            </a:endParaRPr>
          </a:p>
        </p:txBody>
      </p:sp>
      <p:pic>
        <p:nvPicPr>
          <p:cNvPr id="285" name="Google Shape;285;p15"/>
          <p:cNvPicPr preferRelativeResize="0"/>
          <p:nvPr/>
        </p:nvPicPr>
        <p:blipFill rotWithShape="1">
          <a:blip r:embed="rId6">
            <a:alphaModFix/>
          </a:blip>
          <a:srcRect/>
          <a:stretch/>
        </p:blipFill>
        <p:spPr>
          <a:xfrm>
            <a:off x="838200" y="1292774"/>
            <a:ext cx="6100916" cy="4285521"/>
          </a:xfrm>
          <a:prstGeom prst="rect">
            <a:avLst/>
          </a:prstGeom>
          <a:noFill/>
          <a:ln>
            <a:noFill/>
          </a:ln>
        </p:spPr>
      </p:pic>
      <p:sp>
        <p:nvSpPr>
          <p:cNvPr id="286" name="Google Shape;286;p15"/>
          <p:cNvSpPr txBox="1"/>
          <p:nvPr/>
        </p:nvSpPr>
        <p:spPr>
          <a:xfrm>
            <a:off x="812117" y="5565226"/>
            <a:ext cx="528388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Synthèse de la protéine S à la suite de la vaccination </a:t>
            </a:r>
            <a:r>
              <a:rPr lang="fr-FR" sz="1800" baseline="30000">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5"/>
          <p:cNvSpPr txBox="1"/>
          <p:nvPr/>
        </p:nvSpPr>
        <p:spPr>
          <a:xfrm>
            <a:off x="1908687" y="6315460"/>
            <a:ext cx="83746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(2) https://www.inrae.fr/actualites/avantages-desavantages-risques-ce-quil-faut-savoir-vaccins-arn</a:t>
            </a:r>
            <a:endParaRPr sz="1800">
              <a:solidFill>
                <a:schemeClr val="dk1"/>
              </a:solidFill>
              <a:latin typeface="Calibri"/>
              <a:ea typeface="Calibri"/>
              <a:cs typeface="Calibri"/>
              <a:sym typeface="Calibri"/>
            </a:endParaRPr>
          </a:p>
        </p:txBody>
      </p:sp>
      <p:sp>
        <p:nvSpPr>
          <p:cNvPr id="288" name="Google Shape;288;p15"/>
          <p:cNvSpPr txBox="1"/>
          <p:nvPr/>
        </p:nvSpPr>
        <p:spPr>
          <a:xfrm>
            <a:off x="4073450" y="583650"/>
            <a:ext cx="976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title"/>
          </p:nvPr>
        </p:nvSpPr>
        <p:spPr>
          <a:xfrm>
            <a:off x="838200" y="365125"/>
            <a:ext cx="10515600" cy="686927"/>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FR" sz="3600">
                <a:solidFill>
                  <a:schemeClr val="dk1"/>
                </a:solidFill>
                <a:latin typeface="Calibri"/>
                <a:ea typeface="Calibri"/>
                <a:cs typeface="Calibri"/>
                <a:sym typeface="Calibri"/>
              </a:rPr>
              <a:t>Immunité générée par les vaccins anti-covid</a:t>
            </a:r>
            <a:endParaRPr/>
          </a:p>
        </p:txBody>
      </p:sp>
      <p:sp>
        <p:nvSpPr>
          <p:cNvPr id="294" name="Google Shape;294;p17">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17"/>
          <p:cNvSpPr txBox="1"/>
          <p:nvPr/>
        </p:nvSpPr>
        <p:spPr>
          <a:xfrm>
            <a:off x="7236541" y="1317523"/>
            <a:ext cx="4313675"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Il existe diverses possibilités de pénétration des ARN dans une cellule. Lors de la vaccination à ARN, l’ARN codant la protéine Spike pénètre dans une cellule dendritique de la réponse immunitaire innée. Ceci va permettre l’activation de cellules de la réponse immunitaire adaptative.</a:t>
            </a:r>
            <a:r>
              <a:rPr lang="fr-FR" sz="1800" baseline="30000">
                <a:solidFill>
                  <a:schemeClr val="dk1"/>
                </a:solidFill>
                <a:latin typeface="Calibri"/>
                <a:ea typeface="Calibri"/>
                <a:cs typeface="Calibri"/>
                <a:sym typeface="Calibri"/>
              </a:rPr>
              <a:t>(1)</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L’organisme vacciné exprimera alors des </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Lymphocytes T-CD4+ et T-CD8+ immunocompétents ainsi que des anticorps</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 circulants anti-SARS-CoV2.</a:t>
            </a:r>
            <a:endParaRPr/>
          </a:p>
        </p:txBody>
      </p:sp>
      <p:sp>
        <p:nvSpPr>
          <p:cNvPr id="296" name="Google Shape;296;p17"/>
          <p:cNvSpPr txBox="1"/>
          <p:nvPr/>
        </p:nvSpPr>
        <p:spPr>
          <a:xfrm>
            <a:off x="169606" y="6163130"/>
            <a:ext cx="111055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(1) https://www.ncbi.nlm.nih.gov/pmc/articles/PMC7076681/</a:t>
            </a:r>
            <a:endParaRPr sz="1800">
              <a:solidFill>
                <a:schemeClr val="dk1"/>
              </a:solidFill>
              <a:latin typeface="Calibri"/>
              <a:ea typeface="Calibri"/>
              <a:cs typeface="Calibri"/>
              <a:sym typeface="Calibri"/>
            </a:endParaRPr>
          </a:p>
        </p:txBody>
      </p:sp>
      <p:sp>
        <p:nvSpPr>
          <p:cNvPr id="297" name="Google Shape;297;p17"/>
          <p:cNvSpPr txBox="1"/>
          <p:nvPr/>
        </p:nvSpPr>
        <p:spPr>
          <a:xfrm>
            <a:off x="169606" y="6560920"/>
            <a:ext cx="83746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(3) https://www.univ-rennes1.fr/actualites/techniques-de-vaccination-anti-covid-et-variants-du-sars-cov-2</a:t>
            </a:r>
            <a:endParaRPr sz="1800">
              <a:solidFill>
                <a:schemeClr val="dk1"/>
              </a:solidFill>
              <a:latin typeface="Calibri"/>
              <a:ea typeface="Calibri"/>
              <a:cs typeface="Calibri"/>
              <a:sym typeface="Calibri"/>
            </a:endParaRPr>
          </a:p>
        </p:txBody>
      </p:sp>
      <p:pic>
        <p:nvPicPr>
          <p:cNvPr id="298" name="Google Shape;298;p17"/>
          <p:cNvPicPr preferRelativeResize="0"/>
          <p:nvPr/>
        </p:nvPicPr>
        <p:blipFill rotWithShape="1">
          <a:blip r:embed="rId3">
            <a:alphaModFix/>
          </a:blip>
          <a:srcRect/>
          <a:stretch/>
        </p:blipFill>
        <p:spPr>
          <a:xfrm>
            <a:off x="838200" y="1449842"/>
            <a:ext cx="6169774" cy="3741246"/>
          </a:xfrm>
          <a:prstGeom prst="rect">
            <a:avLst/>
          </a:prstGeom>
          <a:noFill/>
          <a:ln>
            <a:noFill/>
          </a:ln>
        </p:spPr>
      </p:pic>
      <p:sp>
        <p:nvSpPr>
          <p:cNvPr id="299" name="Google Shape;299;p17"/>
          <p:cNvSpPr txBox="1"/>
          <p:nvPr/>
        </p:nvSpPr>
        <p:spPr>
          <a:xfrm>
            <a:off x="812117" y="5269799"/>
            <a:ext cx="824302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Sélection des divers lymphocytes par une cellule dendritique ayant incorporé des ARN.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6"/>
          <p:cNvSpPr txBox="1">
            <a:spLocks noGrp="1"/>
          </p:cNvSpPr>
          <p:nvPr>
            <p:ph type="title"/>
          </p:nvPr>
        </p:nvSpPr>
        <p:spPr>
          <a:xfrm>
            <a:off x="838200" y="365125"/>
            <a:ext cx="10515600" cy="686927"/>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FR" sz="3600" dirty="0">
                <a:solidFill>
                  <a:schemeClr val="dk1"/>
                </a:solidFill>
                <a:latin typeface="Calibri"/>
                <a:ea typeface="Calibri"/>
                <a:cs typeface="Calibri"/>
                <a:sym typeface="Calibri"/>
              </a:rPr>
              <a:t>Échappement du virus face à la réponse immunitaire</a:t>
            </a:r>
            <a:endParaRPr dirty="0"/>
          </a:p>
        </p:txBody>
      </p:sp>
      <p:sp>
        <p:nvSpPr>
          <p:cNvPr id="305" name="Google Shape;305;p16">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16"/>
          <p:cNvSpPr txBox="1"/>
          <p:nvPr/>
        </p:nvSpPr>
        <p:spPr>
          <a:xfrm>
            <a:off x="7236541" y="1317523"/>
            <a:ext cx="4313675"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Certaines mutations du virus (comme E484K/Q) affaiblissent la fixation sur les virus des anticorps formés à la suite de la vaccination (anticorps neutralisants). </a:t>
            </a:r>
            <a:r>
              <a:rPr lang="fr-FR" sz="1800" baseline="30000">
                <a:solidFill>
                  <a:schemeClr val="dk1"/>
                </a:solidFill>
                <a:latin typeface="Calibri"/>
                <a:ea typeface="Calibri"/>
                <a:cs typeface="Calibri"/>
                <a:sym typeface="Calibri"/>
              </a:rPr>
              <a:t>(1)</a:t>
            </a:r>
            <a:endParaRPr/>
          </a:p>
          <a:p>
            <a:pPr marL="0" marR="0" lvl="0" indent="0" algn="l" rtl="0">
              <a:spcBef>
                <a:spcPts val="0"/>
              </a:spcBef>
              <a:spcAft>
                <a:spcPts val="0"/>
              </a:spcAft>
              <a:buNone/>
            </a:pPr>
            <a:r>
              <a:rPr lang="fr-FR" sz="1800">
                <a:solidFill>
                  <a:schemeClr val="dk1"/>
                </a:solidFill>
                <a:latin typeface="Calibri"/>
                <a:ea typeface="Calibri"/>
                <a:cs typeface="Calibri"/>
                <a:sym typeface="Calibri"/>
              </a:rPr>
              <a:t>En échappant au système immunitaire,  les populations de virus peuvent alors former-de manière aléatoire par le jeu des mutations- des populations de variants préoccupants.</a:t>
            </a:r>
            <a:endParaRPr/>
          </a:p>
        </p:txBody>
      </p:sp>
      <p:sp>
        <p:nvSpPr>
          <p:cNvPr id="307" name="Google Shape;307;p16"/>
          <p:cNvSpPr txBox="1"/>
          <p:nvPr/>
        </p:nvSpPr>
        <p:spPr>
          <a:xfrm>
            <a:off x="322006" y="6123543"/>
            <a:ext cx="111055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(1) https://www.nature.com/articles/s41579-021-00573-0</a:t>
            </a:r>
            <a:endParaRPr sz="1800">
              <a:solidFill>
                <a:schemeClr val="dk1"/>
              </a:solidFill>
              <a:latin typeface="Calibri"/>
              <a:ea typeface="Calibri"/>
              <a:cs typeface="Calibri"/>
              <a:sym typeface="Calibri"/>
            </a:endParaRPr>
          </a:p>
        </p:txBody>
      </p:sp>
      <p:sp>
        <p:nvSpPr>
          <p:cNvPr id="308" name="Google Shape;308;p16"/>
          <p:cNvSpPr txBox="1"/>
          <p:nvPr/>
        </p:nvSpPr>
        <p:spPr>
          <a:xfrm>
            <a:off x="812117" y="5565226"/>
            <a:ext cx="847995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Les divers domaines de la protéine Spike impliquées dans l’échappement aux anticorps</a:t>
            </a:r>
            <a:r>
              <a:rPr lang="fr-FR" sz="1800" baseline="300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9" name="Google Shape;309;p16"/>
          <p:cNvPicPr preferRelativeResize="0"/>
          <p:nvPr/>
        </p:nvPicPr>
        <p:blipFill rotWithShape="1">
          <a:blip r:embed="rId3">
            <a:alphaModFix/>
          </a:blip>
          <a:srcRect/>
          <a:stretch/>
        </p:blipFill>
        <p:spPr>
          <a:xfrm>
            <a:off x="838199" y="1317522"/>
            <a:ext cx="5739581" cy="4254339"/>
          </a:xfrm>
          <a:prstGeom prst="rect">
            <a:avLst/>
          </a:prstGeom>
          <a:noFill/>
          <a:ln>
            <a:noFill/>
          </a:ln>
        </p:spPr>
      </p:pic>
      <p:sp>
        <p:nvSpPr>
          <p:cNvPr id="310" name="Google Shape;310;p16"/>
          <p:cNvSpPr txBox="1"/>
          <p:nvPr/>
        </p:nvSpPr>
        <p:spPr>
          <a:xfrm>
            <a:off x="322006" y="6315530"/>
            <a:ext cx="111055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aseline="30000">
                <a:solidFill>
                  <a:schemeClr val="dk1"/>
                </a:solidFill>
                <a:latin typeface="Calibri"/>
                <a:ea typeface="Calibri"/>
                <a:cs typeface="Calibri"/>
                <a:sym typeface="Calibri"/>
              </a:rPr>
              <a:t>(2) https://www.ncbi.nlm.nih.gov/pmc/articles/PMC7676316/</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6"/>
          <p:cNvSpPr txBox="1"/>
          <p:nvPr/>
        </p:nvSpPr>
        <p:spPr>
          <a:xfrm>
            <a:off x="10078300" y="1104000"/>
            <a:ext cx="162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25" name="Google Shape;225;p6">
            <a:hlinkClick r:id="rId3"/>
          </p:cNvPr>
          <p:cNvSpPr txBox="1"/>
          <p:nvPr/>
        </p:nvSpPr>
        <p:spPr>
          <a:xfrm>
            <a:off x="2272900" y="5506900"/>
            <a:ext cx="6219000" cy="400200"/>
          </a:xfrm>
          <a:prstGeom prst="rect">
            <a:avLst/>
          </a:prstGeom>
          <a:solidFill>
            <a:srgbClr val="EFEFEF"/>
          </a:solidFill>
          <a:ln w="9525" cap="flat" cmpd="sng">
            <a:solidFill>
              <a:srgbClr val="88888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fr-FR" b="1" u="sng">
                <a:solidFill>
                  <a:schemeClr val="hlink"/>
                </a:solidFill>
                <a:latin typeface="Calibri"/>
                <a:ea typeface="Calibri"/>
                <a:cs typeface="Calibri"/>
                <a:sym typeface="Calibri"/>
                <a:hlinkClick r:id="rId4"/>
              </a:rPr>
              <a:t>Pour accéder à la modélisation</a:t>
            </a:r>
            <a:endParaRPr b="1"/>
          </a:p>
        </p:txBody>
      </p:sp>
      <p:pic>
        <p:nvPicPr>
          <p:cNvPr id="226" name="Google Shape;226;p6"/>
          <p:cNvPicPr preferRelativeResize="0"/>
          <p:nvPr/>
        </p:nvPicPr>
        <p:blipFill rotWithShape="1">
          <a:blip r:embed="rId5">
            <a:alphaModFix/>
          </a:blip>
          <a:srcRect l="18176" t="29003" r="2934" b="11330"/>
          <a:stretch/>
        </p:blipFill>
        <p:spPr>
          <a:xfrm>
            <a:off x="504250" y="1540090"/>
            <a:ext cx="9520675" cy="4048199"/>
          </a:xfrm>
          <a:prstGeom prst="rect">
            <a:avLst/>
          </a:prstGeom>
          <a:noFill/>
          <a:ln>
            <a:noFill/>
          </a:ln>
        </p:spPr>
      </p:pic>
      <p:sp>
        <p:nvSpPr>
          <p:cNvPr id="227" name="Google Shape;227;p6"/>
          <p:cNvSpPr txBox="1"/>
          <p:nvPr/>
        </p:nvSpPr>
        <p:spPr>
          <a:xfrm>
            <a:off x="9943150" y="2871788"/>
            <a:ext cx="1891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 </a:t>
            </a:r>
            <a:r>
              <a:rPr lang="fr-FR" i="1">
                <a:latin typeface="Calibri"/>
                <a:ea typeface="Calibri"/>
                <a:cs typeface="Calibri"/>
                <a:sym typeface="Calibri"/>
              </a:rPr>
              <a:t>1 carré → 1 personne</a:t>
            </a:r>
            <a:endParaRPr i="1">
              <a:latin typeface="Calibri"/>
              <a:ea typeface="Calibri"/>
              <a:cs typeface="Calibri"/>
              <a:sym typeface="Calibri"/>
            </a:endParaRPr>
          </a:p>
          <a:p>
            <a:pPr marL="0" lvl="0" indent="0" algn="l" rtl="0">
              <a:spcBef>
                <a:spcPts val="0"/>
              </a:spcBef>
              <a:spcAft>
                <a:spcPts val="0"/>
              </a:spcAft>
              <a:buNone/>
            </a:pPr>
            <a:endParaRPr i="1">
              <a:latin typeface="Calibri"/>
              <a:ea typeface="Calibri"/>
              <a:cs typeface="Calibri"/>
              <a:sym typeface="Calibri"/>
            </a:endParaRPr>
          </a:p>
          <a:p>
            <a:pPr marL="0" lvl="0" indent="0" algn="l" rtl="0">
              <a:spcBef>
                <a:spcPts val="0"/>
              </a:spcBef>
              <a:spcAft>
                <a:spcPts val="0"/>
              </a:spcAft>
              <a:buNone/>
            </a:pPr>
            <a:r>
              <a:rPr lang="fr-FR" i="1">
                <a:latin typeface="Calibri"/>
                <a:ea typeface="Calibri"/>
                <a:cs typeface="Calibri"/>
                <a:sym typeface="Calibri"/>
              </a:rPr>
              <a:t>chacune des deux figures montre 10 000 personnes</a:t>
            </a:r>
            <a:endParaRPr i="1">
              <a:latin typeface="Calibri"/>
              <a:ea typeface="Calibri"/>
              <a:cs typeface="Calibri"/>
              <a:sym typeface="Calibri"/>
            </a:endParaRPr>
          </a:p>
        </p:txBody>
      </p:sp>
      <p:sp>
        <p:nvSpPr>
          <p:cNvPr id="228" name="Google Shape;228;p6"/>
          <p:cNvSpPr txBox="1"/>
          <p:nvPr/>
        </p:nvSpPr>
        <p:spPr>
          <a:xfrm>
            <a:off x="4997400" y="4269850"/>
            <a:ext cx="381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29" name="Google Shape;229;p6"/>
          <p:cNvSpPr/>
          <p:nvPr/>
        </p:nvSpPr>
        <p:spPr>
          <a:xfrm>
            <a:off x="5343300" y="4520325"/>
            <a:ext cx="4460700" cy="250500"/>
          </a:xfrm>
          <a:prstGeom prst="rect">
            <a:avLst/>
          </a:prstGeom>
          <a:noFill/>
          <a:ln w="2857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txBox="1"/>
          <p:nvPr/>
        </p:nvSpPr>
        <p:spPr>
          <a:xfrm>
            <a:off x="10245250" y="4368525"/>
            <a:ext cx="1777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500" b="1">
                <a:solidFill>
                  <a:schemeClr val="dk2"/>
                </a:solidFill>
                <a:latin typeface="Calibri"/>
                <a:ea typeface="Calibri"/>
                <a:cs typeface="Calibri"/>
                <a:sym typeface="Calibri"/>
              </a:rPr>
              <a:t>formes sévères et décès évités</a:t>
            </a:r>
            <a:endParaRPr sz="1500" b="1">
              <a:solidFill>
                <a:schemeClr val="dk2"/>
              </a:solidFill>
              <a:latin typeface="Calibri"/>
              <a:ea typeface="Calibri"/>
              <a:cs typeface="Calibri"/>
              <a:sym typeface="Calibri"/>
            </a:endParaRPr>
          </a:p>
        </p:txBody>
      </p:sp>
      <p:sp>
        <p:nvSpPr>
          <p:cNvPr id="231" name="Google Shape;231;p6"/>
          <p:cNvSpPr txBox="1"/>
          <p:nvPr/>
        </p:nvSpPr>
        <p:spPr>
          <a:xfrm>
            <a:off x="9021425" y="2388050"/>
            <a:ext cx="69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200">
                <a:latin typeface="Calibri"/>
                <a:ea typeface="Calibri"/>
                <a:cs typeface="Calibri"/>
                <a:sym typeface="Calibri"/>
              </a:rPr>
              <a:t>(vaccin)</a:t>
            </a:r>
            <a:endParaRPr sz="1200">
              <a:latin typeface="Calibri"/>
              <a:ea typeface="Calibri"/>
              <a:cs typeface="Calibri"/>
              <a:sym typeface="Calibri"/>
            </a:endParaRPr>
          </a:p>
        </p:txBody>
      </p:sp>
      <p:cxnSp>
        <p:nvCxnSpPr>
          <p:cNvPr id="232" name="Google Shape;232;p6"/>
          <p:cNvCxnSpPr/>
          <p:nvPr/>
        </p:nvCxnSpPr>
        <p:spPr>
          <a:xfrm rot="10800000" flipH="1">
            <a:off x="9804000" y="4639575"/>
            <a:ext cx="464400" cy="6000"/>
          </a:xfrm>
          <a:prstGeom prst="straightConnector1">
            <a:avLst/>
          </a:prstGeom>
          <a:noFill/>
          <a:ln w="28575" cap="flat" cmpd="sng">
            <a:solidFill>
              <a:srgbClr val="0B5394"/>
            </a:solidFill>
            <a:prstDash val="solid"/>
            <a:round/>
            <a:headEnd type="none" w="med" len="med"/>
            <a:tailEnd type="triangle" w="med" len="med"/>
          </a:ln>
        </p:spPr>
      </p:cxnSp>
      <p:sp>
        <p:nvSpPr>
          <p:cNvPr id="233" name="Google Shape;233;p6"/>
          <p:cNvSpPr txBox="1"/>
          <p:nvPr/>
        </p:nvSpPr>
        <p:spPr>
          <a:xfrm>
            <a:off x="172200" y="1281235"/>
            <a:ext cx="120198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600" b="1" dirty="0">
                <a:solidFill>
                  <a:schemeClr val="tx1"/>
                </a:solidFill>
                <a:latin typeface="Calibri"/>
                <a:ea typeface="Calibri"/>
                <a:cs typeface="Calibri"/>
                <a:sym typeface="Calibri"/>
              </a:rPr>
              <a:t>Principe d’une modélisation basée sur des</a:t>
            </a:r>
            <a:r>
              <a:rPr lang="fr-FR" sz="1600" dirty="0">
                <a:solidFill>
                  <a:schemeClr val="tx1"/>
                </a:solidFill>
                <a:latin typeface="Calibri"/>
                <a:ea typeface="Calibri"/>
                <a:cs typeface="Calibri"/>
                <a:sym typeface="Calibri"/>
              </a:rPr>
              <a:t> </a:t>
            </a:r>
            <a:r>
              <a:rPr lang="fr-FR" sz="1600" b="1" dirty="0">
                <a:solidFill>
                  <a:schemeClr val="tx1"/>
                </a:solidFill>
                <a:latin typeface="Calibri"/>
                <a:ea typeface="Calibri"/>
                <a:cs typeface="Calibri"/>
                <a:sym typeface="Calibri"/>
              </a:rPr>
              <a:t>données scientifiques publiées, pour visualiser les effets de la vaccination sur une population</a:t>
            </a:r>
            <a:endParaRPr sz="1600" dirty="0">
              <a:solidFill>
                <a:schemeClr val="tx1"/>
              </a:solidFill>
              <a:latin typeface="Calibri"/>
              <a:ea typeface="Calibri"/>
              <a:cs typeface="Calibri"/>
              <a:sym typeface="Calibri"/>
            </a:endParaRPr>
          </a:p>
        </p:txBody>
      </p:sp>
      <p:sp>
        <p:nvSpPr>
          <p:cNvPr id="15" name="Google Shape;304;p16">
            <a:extLst>
              <a:ext uri="{FF2B5EF4-FFF2-40B4-BE49-F238E27FC236}">
                <a16:creationId xmlns:a16="http://schemas.microsoft.com/office/drawing/2014/main" id="{70E38817-8120-6349-B6C7-C08A5777C1D0}"/>
              </a:ext>
            </a:extLst>
          </p:cNvPr>
          <p:cNvSpPr txBox="1">
            <a:spLocks/>
          </p:cNvSpPr>
          <p:nvPr/>
        </p:nvSpPr>
        <p:spPr>
          <a:xfrm>
            <a:off x="714375" y="625012"/>
            <a:ext cx="10515600" cy="686927"/>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fr-FR" sz="3600" dirty="0"/>
              <a:t>Modélisation des effets du vaccin</a:t>
            </a:r>
            <a:endParaRPr lang="fr-FR" dirty="0"/>
          </a:p>
        </p:txBody>
      </p:sp>
      <p:sp>
        <p:nvSpPr>
          <p:cNvPr id="4" name="ZoneTexte 3">
            <a:extLst>
              <a:ext uri="{FF2B5EF4-FFF2-40B4-BE49-F238E27FC236}">
                <a16:creationId xmlns:a16="http://schemas.microsoft.com/office/drawing/2014/main" id="{77FB4C56-CBE8-1D48-86A9-FAB822D8BBB3}"/>
              </a:ext>
            </a:extLst>
          </p:cNvPr>
          <p:cNvSpPr txBox="1"/>
          <p:nvPr/>
        </p:nvSpPr>
        <p:spPr>
          <a:xfrm>
            <a:off x="0" y="6008111"/>
            <a:ext cx="12192000" cy="307777"/>
          </a:xfrm>
          <a:prstGeom prst="rect">
            <a:avLst/>
          </a:prstGeom>
          <a:noFill/>
        </p:spPr>
        <p:txBody>
          <a:bodyPr wrap="square" rtlCol="0">
            <a:spAutoFit/>
          </a:bodyPr>
          <a:lstStyle/>
          <a:p>
            <a:pPr algn="ctr"/>
            <a:r>
              <a:rPr lang="fr-FR" dirty="0"/>
              <a:t>Questions à se poser: quel vaccin ? Quelle population ? Quel taux de vaccination ? Quels autres paramètres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
          <p:cNvSpPr/>
          <p:nvPr/>
        </p:nvSpPr>
        <p:spPr>
          <a:xfrm>
            <a:off x="7343575" y="1276750"/>
            <a:ext cx="4067400" cy="496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66575" y="1276750"/>
            <a:ext cx="4067400" cy="496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5"/>
          <p:cNvSpPr txBox="1"/>
          <p:nvPr/>
        </p:nvSpPr>
        <p:spPr>
          <a:xfrm>
            <a:off x="7504925" y="2005275"/>
            <a:ext cx="3768900" cy="12621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Empêcher la circulation du virus et donc protéger le plus grand nombre contre la survenue de symptômes sévères voire de décès ( le vaccin n’est pas efficace à 100% et certains ne peuvent être vaccinés pour des raisons médicales) (4)</a:t>
            </a:r>
            <a:endParaRPr>
              <a:latin typeface="Calibri"/>
              <a:ea typeface="Calibri"/>
              <a:cs typeface="Calibri"/>
              <a:sym typeface="Calibri"/>
            </a:endParaRPr>
          </a:p>
        </p:txBody>
      </p:sp>
      <p:sp>
        <p:nvSpPr>
          <p:cNvPr id="320" name="Google Shape;320;p5"/>
          <p:cNvSpPr txBox="1"/>
          <p:nvPr/>
        </p:nvSpPr>
        <p:spPr>
          <a:xfrm>
            <a:off x="990600" y="3024550"/>
            <a:ext cx="3768900" cy="10467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b="1">
                <a:latin typeface="Calibri"/>
                <a:ea typeface="Calibri"/>
                <a:cs typeface="Calibri"/>
                <a:sym typeface="Calibri"/>
              </a:rPr>
              <a:t>Chacun est  potentiellement concerné</a:t>
            </a:r>
            <a:r>
              <a:rPr lang="fr-FR">
                <a:latin typeface="Calibri"/>
                <a:ea typeface="Calibri"/>
                <a:cs typeface="Calibri"/>
                <a:sym typeface="Calibri"/>
              </a:rPr>
              <a:t>: existence de formes très graves de Covid-19 chez des individus apparemment sans comorbidité, y compris chez des jeunes </a:t>
            </a:r>
            <a:r>
              <a:rPr lang="fr-FR">
                <a:highlight>
                  <a:srgbClr val="FF9900"/>
                </a:highlight>
                <a:latin typeface="Calibri"/>
                <a:ea typeface="Calibri"/>
                <a:cs typeface="Calibri"/>
                <a:sym typeface="Calibri"/>
              </a:rPr>
              <a:t> (Ref  diapo 2)</a:t>
            </a:r>
            <a:endParaRPr>
              <a:highlight>
                <a:srgbClr val="FF0000"/>
              </a:highlight>
              <a:latin typeface="Calibri"/>
              <a:ea typeface="Calibri"/>
              <a:cs typeface="Calibri"/>
              <a:sym typeface="Calibri"/>
            </a:endParaRPr>
          </a:p>
        </p:txBody>
      </p:sp>
      <p:sp>
        <p:nvSpPr>
          <p:cNvPr id="321" name="Google Shape;321;p5"/>
          <p:cNvSpPr txBox="1"/>
          <p:nvPr/>
        </p:nvSpPr>
        <p:spPr>
          <a:xfrm>
            <a:off x="7504925" y="3407275"/>
            <a:ext cx="3768900" cy="10467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Prévention des hospitalisations pour éviter d’engorger le système de santé ( effet boule de neige sur l’accès aux soins suite à d’autres situations) (4)</a:t>
            </a:r>
            <a:endParaRPr>
              <a:latin typeface="Calibri"/>
              <a:ea typeface="Calibri"/>
              <a:cs typeface="Calibri"/>
              <a:sym typeface="Calibri"/>
            </a:endParaRPr>
          </a:p>
        </p:txBody>
      </p:sp>
      <p:sp>
        <p:nvSpPr>
          <p:cNvPr id="322" name="Google Shape;322;p5"/>
          <p:cNvSpPr txBox="1"/>
          <p:nvPr/>
        </p:nvSpPr>
        <p:spPr>
          <a:xfrm>
            <a:off x="7504925" y="4593875"/>
            <a:ext cx="3768900" cy="6156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Continuité du fonctionnement général de notre société dont </a:t>
            </a:r>
            <a:r>
              <a:rPr lang="fr-FR">
                <a:solidFill>
                  <a:schemeClr val="dk1"/>
                </a:solidFill>
                <a:latin typeface="Calibri"/>
                <a:ea typeface="Calibri"/>
                <a:cs typeface="Calibri"/>
                <a:sym typeface="Calibri"/>
              </a:rPr>
              <a:t>profiter d’une éducation complète</a:t>
            </a:r>
            <a:endParaRPr>
              <a:latin typeface="Calibri"/>
              <a:ea typeface="Calibri"/>
              <a:cs typeface="Calibri"/>
              <a:sym typeface="Calibri"/>
            </a:endParaRPr>
          </a:p>
        </p:txBody>
      </p:sp>
      <p:sp>
        <p:nvSpPr>
          <p:cNvPr id="323" name="Google Shape;323;p5"/>
          <p:cNvSpPr txBox="1"/>
          <p:nvPr/>
        </p:nvSpPr>
        <p:spPr>
          <a:xfrm>
            <a:off x="990600" y="4259225"/>
            <a:ext cx="3768900" cy="1693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b="1">
                <a:latin typeface="Calibri"/>
                <a:ea typeface="Calibri"/>
                <a:cs typeface="Calibri"/>
                <a:sym typeface="Calibri"/>
              </a:rPr>
              <a:t>Et de plus en plus au fil du temps: </a:t>
            </a:r>
            <a:r>
              <a:rPr lang="fr-FR">
                <a:latin typeface="Calibri"/>
                <a:ea typeface="Calibri"/>
                <a:cs typeface="Calibri"/>
                <a:sym typeface="Calibri"/>
              </a:rPr>
              <a:t>-développement de variants du virus plus contagieux voire plus dangereux,  pour les plus jeunes aussi </a:t>
            </a:r>
            <a:r>
              <a:rPr lang="fr-FR">
                <a:solidFill>
                  <a:schemeClr val="dk1"/>
                </a:solidFill>
                <a:highlight>
                  <a:srgbClr val="FF9900"/>
                </a:highlight>
                <a:latin typeface="Calibri"/>
                <a:ea typeface="Calibri"/>
                <a:cs typeface="Calibri"/>
                <a:sym typeface="Calibri"/>
              </a:rPr>
              <a:t> (Ref diapo 3)</a:t>
            </a:r>
            <a:endParaRPr>
              <a:solidFill>
                <a:schemeClr val="dk1"/>
              </a:solidFill>
              <a:highlight>
                <a:srgbClr val="FF9900"/>
              </a:highlight>
              <a:latin typeface="Calibri"/>
              <a:ea typeface="Calibri"/>
              <a:cs typeface="Calibri"/>
              <a:sym typeface="Calibri"/>
            </a:endParaRPr>
          </a:p>
          <a:p>
            <a:pPr marL="0" lvl="0" indent="0" algn="l" rtl="0">
              <a:spcBef>
                <a:spcPts val="0"/>
              </a:spcBef>
              <a:spcAft>
                <a:spcPts val="0"/>
              </a:spcAft>
              <a:buNone/>
            </a:pPr>
            <a:r>
              <a:rPr lang="fr-FR">
                <a:solidFill>
                  <a:schemeClr val="dk1"/>
                </a:solidFill>
                <a:latin typeface="Calibri"/>
                <a:ea typeface="Calibri"/>
                <a:cs typeface="Calibri"/>
                <a:sym typeface="Calibri"/>
              </a:rPr>
              <a:t>-développement  possible de variants du virus qui infectent plus facilement des individus déjà vaccinés </a:t>
            </a:r>
            <a:r>
              <a:rPr lang="fr-FR">
                <a:solidFill>
                  <a:schemeClr val="dk1"/>
                </a:solidFill>
                <a:highlight>
                  <a:srgbClr val="FF9900"/>
                </a:highlight>
                <a:latin typeface="Calibri"/>
                <a:ea typeface="Calibri"/>
                <a:cs typeface="Calibri"/>
                <a:sym typeface="Calibri"/>
              </a:rPr>
              <a:t>(Ref diapo 8)</a:t>
            </a:r>
            <a:endParaRPr>
              <a:solidFill>
                <a:schemeClr val="dk1"/>
              </a:solidFill>
              <a:highlight>
                <a:srgbClr val="FF9900"/>
              </a:highlight>
              <a:latin typeface="Calibri"/>
              <a:ea typeface="Calibri"/>
              <a:cs typeface="Calibri"/>
              <a:sym typeface="Calibri"/>
            </a:endParaRPr>
          </a:p>
        </p:txBody>
      </p:sp>
      <p:sp>
        <p:nvSpPr>
          <p:cNvPr id="324" name="Google Shape;324;p5"/>
          <p:cNvSpPr txBox="1"/>
          <p:nvPr/>
        </p:nvSpPr>
        <p:spPr>
          <a:xfrm>
            <a:off x="990600" y="2005275"/>
            <a:ext cx="3768900" cy="8313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b="1">
                <a:latin typeface="Calibri"/>
                <a:ea typeface="Calibri"/>
                <a:cs typeface="Calibri"/>
                <a:sym typeface="Calibri"/>
              </a:rPr>
              <a:t>Pour les plus vulnérables</a:t>
            </a:r>
            <a:r>
              <a:rPr lang="fr-FR">
                <a:latin typeface="Calibri"/>
                <a:ea typeface="Calibri"/>
                <a:cs typeface="Calibri"/>
                <a:sym typeface="Calibri"/>
              </a:rPr>
              <a:t>: forte augmentation de la sévérité de l'infection avec l'âge mais aussi d’autres facteurs (comorbidités) (1)(2)(3)</a:t>
            </a:r>
            <a:endParaRPr>
              <a:latin typeface="Calibri"/>
              <a:ea typeface="Calibri"/>
              <a:cs typeface="Calibri"/>
              <a:sym typeface="Calibri"/>
            </a:endParaRPr>
          </a:p>
        </p:txBody>
      </p:sp>
      <p:sp>
        <p:nvSpPr>
          <p:cNvPr id="325" name="Google Shape;325;p5"/>
          <p:cNvSpPr txBox="1"/>
          <p:nvPr/>
        </p:nvSpPr>
        <p:spPr>
          <a:xfrm>
            <a:off x="7504925" y="5349375"/>
            <a:ext cx="3768900" cy="6156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Limitation de la prolifération du virus et donc des possibilités de mutation du virus</a:t>
            </a:r>
            <a:endParaRPr>
              <a:latin typeface="Calibri"/>
              <a:ea typeface="Calibri"/>
              <a:cs typeface="Calibri"/>
              <a:sym typeface="Calibri"/>
            </a:endParaRPr>
          </a:p>
        </p:txBody>
      </p:sp>
      <p:sp>
        <p:nvSpPr>
          <p:cNvPr id="326" name="Google Shape;326;p5"/>
          <p:cNvSpPr txBox="1"/>
          <p:nvPr/>
        </p:nvSpPr>
        <p:spPr>
          <a:xfrm>
            <a:off x="5127313" y="3353425"/>
            <a:ext cx="2022900" cy="1154400"/>
          </a:xfrm>
          <a:prstGeom prst="rect">
            <a:avLst/>
          </a:prstGeom>
          <a:solidFill>
            <a:srgbClr val="EAD1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2100" b="1">
                <a:latin typeface="Calibri"/>
                <a:ea typeface="Calibri"/>
                <a:cs typeface="Calibri"/>
                <a:sym typeface="Calibri"/>
              </a:rPr>
              <a:t>Vaccination massive</a:t>
            </a:r>
            <a:endParaRPr sz="2100" b="1">
              <a:latin typeface="Calibri"/>
              <a:ea typeface="Calibri"/>
              <a:cs typeface="Calibri"/>
              <a:sym typeface="Calibri"/>
            </a:endParaRPr>
          </a:p>
        </p:txBody>
      </p:sp>
      <p:sp>
        <p:nvSpPr>
          <p:cNvPr id="327" name="Google Shape;327;p5"/>
          <p:cNvSpPr txBox="1"/>
          <p:nvPr/>
        </p:nvSpPr>
        <p:spPr>
          <a:xfrm>
            <a:off x="990600" y="1413625"/>
            <a:ext cx="3768900" cy="4311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600" b="1">
                <a:latin typeface="Calibri"/>
                <a:ea typeface="Calibri"/>
                <a:cs typeface="Calibri"/>
                <a:sym typeface="Calibri"/>
              </a:rPr>
              <a:t>Bénéfice individuel</a:t>
            </a:r>
            <a:endParaRPr sz="1600" b="1">
              <a:latin typeface="Calibri"/>
              <a:ea typeface="Calibri"/>
              <a:cs typeface="Calibri"/>
              <a:sym typeface="Calibri"/>
            </a:endParaRPr>
          </a:p>
        </p:txBody>
      </p:sp>
      <p:sp>
        <p:nvSpPr>
          <p:cNvPr id="328" name="Google Shape;328;p5"/>
          <p:cNvSpPr txBox="1"/>
          <p:nvPr/>
        </p:nvSpPr>
        <p:spPr>
          <a:xfrm>
            <a:off x="7504925" y="1510475"/>
            <a:ext cx="3768900" cy="4311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600" b="1">
                <a:latin typeface="Calibri"/>
                <a:ea typeface="Calibri"/>
                <a:cs typeface="Calibri"/>
                <a:sym typeface="Calibri"/>
              </a:rPr>
              <a:t>Bénéfice pour les autres</a:t>
            </a:r>
            <a:endParaRPr sz="1600" b="1">
              <a:latin typeface="Calibri"/>
              <a:ea typeface="Calibri"/>
              <a:cs typeface="Calibri"/>
              <a:sym typeface="Calibri"/>
            </a:endParaRPr>
          </a:p>
        </p:txBody>
      </p:sp>
      <p:sp>
        <p:nvSpPr>
          <p:cNvPr id="329" name="Google Shape;329;p5"/>
          <p:cNvSpPr/>
          <p:nvPr/>
        </p:nvSpPr>
        <p:spPr>
          <a:xfrm>
            <a:off x="5016475" y="4593875"/>
            <a:ext cx="2327100" cy="4311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txBox="1">
            <a:spLocks noGrp="1"/>
          </p:cNvSpPr>
          <p:nvPr>
            <p:ph type="title"/>
          </p:nvPr>
        </p:nvSpPr>
        <p:spPr>
          <a:xfrm>
            <a:off x="838200" y="365125"/>
            <a:ext cx="10515600" cy="687000"/>
          </a:xfrm>
          <a:prstGeom prst="rect">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FR" sz="3600"/>
              <a:t>La composante collective de la protection vaccinale</a:t>
            </a:r>
            <a:endParaRPr/>
          </a:p>
        </p:txBody>
      </p:sp>
      <p:sp>
        <p:nvSpPr>
          <p:cNvPr id="331" name="Google Shape;331;p5"/>
          <p:cNvSpPr/>
          <p:nvPr/>
        </p:nvSpPr>
        <p:spPr>
          <a:xfrm rot="10800000">
            <a:off x="4948925" y="2614150"/>
            <a:ext cx="2276700" cy="4683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ec438781c4_2_17"/>
          <p:cNvSpPr txBox="1">
            <a:spLocks noGrp="1"/>
          </p:cNvSpPr>
          <p:nvPr>
            <p:ph type="title"/>
          </p:nvPr>
        </p:nvSpPr>
        <p:spPr>
          <a:xfrm>
            <a:off x="838200" y="365125"/>
            <a:ext cx="10515600" cy="1027800"/>
          </a:xfrm>
          <a:prstGeom prst="rect">
            <a:avLst/>
          </a:prstGeom>
          <a:solidFill>
            <a:srgbClr val="75707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fr-FR" sz="2266" b="1">
                <a:solidFill>
                  <a:schemeClr val="lt1"/>
                </a:solidFill>
                <a:latin typeface="Calibri"/>
                <a:ea typeface="Calibri"/>
                <a:cs typeface="Calibri"/>
                <a:sym typeface="Calibri"/>
              </a:rPr>
              <a:t>A quoi sert la vaccination ?</a:t>
            </a:r>
            <a:br>
              <a:rPr lang="fr-FR" sz="3600">
                <a:solidFill>
                  <a:schemeClr val="lt1"/>
                </a:solidFill>
                <a:latin typeface="Calibri"/>
                <a:ea typeface="Calibri"/>
                <a:cs typeface="Calibri"/>
                <a:sym typeface="Calibri"/>
              </a:rPr>
            </a:br>
            <a:r>
              <a:rPr lang="fr-FR" sz="3600">
                <a:solidFill>
                  <a:schemeClr val="lt1"/>
                </a:solidFill>
                <a:latin typeface="Calibri"/>
                <a:ea typeface="Calibri"/>
                <a:cs typeface="Calibri"/>
                <a:sym typeface="Calibri"/>
              </a:rPr>
              <a:t>Un virus dangereux</a:t>
            </a:r>
            <a:endParaRPr/>
          </a:p>
        </p:txBody>
      </p:sp>
      <p:sp>
        <p:nvSpPr>
          <p:cNvPr id="101" name="Google Shape;101;gec438781c4_2_17"/>
          <p:cNvSpPr txBox="1"/>
          <p:nvPr/>
        </p:nvSpPr>
        <p:spPr>
          <a:xfrm>
            <a:off x="297825" y="6243975"/>
            <a:ext cx="9100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000">
                <a:latin typeface="Calibri"/>
                <a:ea typeface="Calibri"/>
                <a:cs typeface="Calibri"/>
                <a:sym typeface="Calibri"/>
              </a:rPr>
              <a:t>Source : </a:t>
            </a:r>
            <a:r>
              <a:rPr lang="fr-FR" sz="1000" u="sng">
                <a:solidFill>
                  <a:schemeClr val="hlink"/>
                </a:solidFill>
                <a:latin typeface="Calibri"/>
                <a:ea typeface="Calibri"/>
                <a:cs typeface="Calibri"/>
                <a:sym typeface="Calibri"/>
                <a:hlinkClick r:id="rId3"/>
              </a:rPr>
              <a:t>https://solidarites-sante.gouv.fr/IMG/pdf/2021-07-23_-_sivic-sidep-vacsi_premiers_resultats_-_drees-2.pdf</a:t>
            </a:r>
            <a:r>
              <a:rPr lang="fr-FR" sz="1000">
                <a:latin typeface="Calibri"/>
                <a:ea typeface="Calibri"/>
                <a:cs typeface="Calibri"/>
                <a:sym typeface="Calibri"/>
              </a:rPr>
              <a:t> </a:t>
            </a:r>
            <a:endParaRPr sz="1000">
              <a:latin typeface="Calibri"/>
              <a:ea typeface="Calibri"/>
              <a:cs typeface="Calibri"/>
              <a:sym typeface="Calibri"/>
            </a:endParaRPr>
          </a:p>
        </p:txBody>
      </p:sp>
      <p:sp>
        <p:nvSpPr>
          <p:cNvPr id="102" name="Google Shape;102;gec438781c4_2_17"/>
          <p:cNvSpPr txBox="1"/>
          <p:nvPr/>
        </p:nvSpPr>
        <p:spPr>
          <a:xfrm>
            <a:off x="766625" y="1705550"/>
            <a:ext cx="58065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dirty="0">
                <a:latin typeface="Calibri"/>
                <a:ea typeface="Calibri"/>
                <a:cs typeface="Calibri"/>
                <a:sym typeface="Calibri"/>
              </a:rPr>
              <a:t>Un faible taux de mortalité mais…</a:t>
            </a:r>
            <a:endParaRPr sz="1800" dirty="0">
              <a:latin typeface="Calibri"/>
              <a:ea typeface="Calibri"/>
              <a:cs typeface="Calibri"/>
              <a:sym typeface="Calibri"/>
            </a:endParaRPr>
          </a:p>
          <a:p>
            <a:pPr marL="0" lvl="0" indent="0" algn="l" rtl="0">
              <a:spcBef>
                <a:spcPts val="0"/>
              </a:spcBef>
              <a:spcAft>
                <a:spcPts val="0"/>
              </a:spcAft>
              <a:buNone/>
            </a:pPr>
            <a:endParaRPr sz="800" dirty="0">
              <a:latin typeface="Calibri"/>
              <a:ea typeface="Calibri"/>
              <a:cs typeface="Calibri"/>
              <a:sym typeface="Calibri"/>
            </a:endParaRPr>
          </a:p>
          <a:p>
            <a:pPr marL="0" lvl="0" indent="0" algn="l" rtl="0">
              <a:spcBef>
                <a:spcPts val="0"/>
              </a:spcBef>
              <a:spcAft>
                <a:spcPts val="0"/>
              </a:spcAft>
              <a:buNone/>
            </a:pPr>
            <a:r>
              <a:rPr lang="fr-FR" sz="1800" dirty="0">
                <a:latin typeface="Calibri"/>
                <a:ea typeface="Calibri"/>
                <a:cs typeface="Calibri"/>
                <a:sym typeface="Calibri"/>
              </a:rPr>
              <a:t>Un très grand nombre de cas: 216 millions recensés dans le monde → </a:t>
            </a:r>
            <a:r>
              <a:rPr lang="fr-FR" sz="1800" b="1" dirty="0">
                <a:latin typeface="Calibri"/>
                <a:ea typeface="Calibri"/>
                <a:cs typeface="Calibri"/>
                <a:sym typeface="Calibri"/>
              </a:rPr>
              <a:t>4,4 millions de morts</a:t>
            </a:r>
            <a:r>
              <a:rPr lang="fr-FR" sz="1800" dirty="0">
                <a:latin typeface="Calibri"/>
                <a:ea typeface="Calibri"/>
                <a:cs typeface="Calibri"/>
                <a:sym typeface="Calibri"/>
              </a:rPr>
              <a:t>.</a:t>
            </a:r>
            <a:endParaRPr sz="1800" dirty="0">
              <a:latin typeface="Calibri"/>
              <a:ea typeface="Calibri"/>
              <a:cs typeface="Calibri"/>
              <a:sym typeface="Calibri"/>
            </a:endParaRPr>
          </a:p>
          <a:p>
            <a:pPr marL="0" lvl="0" indent="0" algn="l" rtl="0">
              <a:spcBef>
                <a:spcPts val="0"/>
              </a:spcBef>
              <a:spcAft>
                <a:spcPts val="0"/>
              </a:spcAft>
              <a:buNone/>
            </a:pPr>
            <a:endParaRPr sz="800" dirty="0">
              <a:latin typeface="Calibri"/>
              <a:ea typeface="Calibri"/>
              <a:cs typeface="Calibri"/>
              <a:sym typeface="Calibri"/>
            </a:endParaRPr>
          </a:p>
          <a:p>
            <a:pPr marL="0" lvl="0" indent="0" algn="l" rtl="0">
              <a:spcBef>
                <a:spcPts val="0"/>
              </a:spcBef>
              <a:spcAft>
                <a:spcPts val="0"/>
              </a:spcAft>
              <a:buNone/>
            </a:pPr>
            <a:r>
              <a:rPr lang="fr-FR" sz="1800" dirty="0">
                <a:latin typeface="Calibri"/>
                <a:ea typeface="Calibri"/>
                <a:cs typeface="Calibri"/>
                <a:sym typeface="Calibri"/>
              </a:rPr>
              <a:t>→ Impact sur la mortalité ( +7% en 2020 en France) surtout chez les sujets âgés et vulnérables.</a:t>
            </a:r>
            <a:endParaRPr sz="1800" dirty="0">
              <a:latin typeface="Calibri"/>
              <a:ea typeface="Calibri"/>
              <a:cs typeface="Calibri"/>
              <a:sym typeface="Calibri"/>
            </a:endParaRPr>
          </a:p>
        </p:txBody>
      </p:sp>
      <p:sp>
        <p:nvSpPr>
          <p:cNvPr id="103" name="Google Shape;103;gec438781c4_2_17"/>
          <p:cNvSpPr txBox="1"/>
          <p:nvPr/>
        </p:nvSpPr>
        <p:spPr>
          <a:xfrm>
            <a:off x="858750" y="3554225"/>
            <a:ext cx="5593800" cy="2124000"/>
          </a:xfrm>
          <a:prstGeom prst="rect">
            <a:avLst/>
          </a:prstGeom>
          <a:solidFill>
            <a:srgbClr val="F9CB9C"/>
          </a:solid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Augmentation actuelle du nombre de cas: </a:t>
            </a:r>
            <a:r>
              <a:rPr lang="fr-FR" sz="1800" b="1">
                <a:solidFill>
                  <a:schemeClr val="dk1"/>
                </a:solidFill>
                <a:latin typeface="Calibri"/>
                <a:ea typeface="Calibri"/>
                <a:cs typeface="Calibri"/>
                <a:sym typeface="Calibri"/>
              </a:rPr>
              <a:t>l’épidémie progresse.</a:t>
            </a:r>
            <a:endParaRPr sz="1800" b="1">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Augmentation du nombre d’hospitalisations (85% de non vaccinés) et d’entrées en réanimation (nombre de places limité).</a:t>
            </a:r>
            <a:endParaRPr sz="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Apparition de </a:t>
            </a:r>
            <a:r>
              <a:rPr lang="fr-FR" sz="1800" b="1">
                <a:solidFill>
                  <a:schemeClr val="dk1"/>
                </a:solidFill>
                <a:latin typeface="Calibri"/>
                <a:ea typeface="Calibri"/>
                <a:cs typeface="Calibri"/>
                <a:sym typeface="Calibri"/>
              </a:rPr>
              <a:t>variants plus contagieux</a:t>
            </a:r>
            <a:r>
              <a:rPr lang="fr-FR" sz="1800">
                <a:solidFill>
                  <a:schemeClr val="dk1"/>
                </a:solidFill>
                <a:latin typeface="Calibri"/>
                <a:ea typeface="Calibri"/>
                <a:cs typeface="Calibri"/>
                <a:sym typeface="Calibri"/>
              </a:rPr>
              <a:t> et entraînant davantage de formes sévères.</a:t>
            </a:r>
            <a:endParaRPr>
              <a:latin typeface="Calibri"/>
              <a:ea typeface="Calibri"/>
              <a:cs typeface="Calibri"/>
              <a:sym typeface="Calibri"/>
            </a:endParaRPr>
          </a:p>
        </p:txBody>
      </p:sp>
      <p:sp>
        <p:nvSpPr>
          <p:cNvPr id="104" name="Google Shape;104;gec438781c4_2_17"/>
          <p:cNvSpPr txBox="1"/>
          <p:nvPr/>
        </p:nvSpPr>
        <p:spPr>
          <a:xfrm>
            <a:off x="7000500" y="5331350"/>
            <a:ext cx="4551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600" b="1">
                <a:latin typeface="Calibri"/>
                <a:ea typeface="Calibri"/>
                <a:cs typeface="Calibri"/>
                <a:sym typeface="Calibri"/>
              </a:rPr>
              <a:t>Nombre de jeunes de 10 à 19 ans hospitalisés ou en réanimation avec un diagnostic Covid19 (France)</a:t>
            </a:r>
            <a:r>
              <a:rPr lang="fr-FR" sz="1600">
                <a:latin typeface="Calibri"/>
                <a:ea typeface="Calibri"/>
                <a:cs typeface="Calibri"/>
                <a:sym typeface="Calibri"/>
              </a:rPr>
              <a:t>.</a:t>
            </a:r>
            <a:r>
              <a:rPr lang="fr-FR">
                <a:latin typeface="Calibri"/>
                <a:ea typeface="Calibri"/>
                <a:cs typeface="Calibri"/>
                <a:sym typeface="Calibri"/>
              </a:rPr>
              <a:t> </a:t>
            </a:r>
            <a:endParaRPr sz="900">
              <a:latin typeface="Calibri"/>
              <a:ea typeface="Calibri"/>
              <a:cs typeface="Calibri"/>
              <a:sym typeface="Calibri"/>
            </a:endParaRPr>
          </a:p>
          <a:p>
            <a:pPr marL="0" lvl="0" indent="0" algn="l" rtl="0">
              <a:spcBef>
                <a:spcPts val="0"/>
              </a:spcBef>
              <a:spcAft>
                <a:spcPts val="0"/>
              </a:spcAft>
              <a:buNone/>
            </a:pPr>
            <a:r>
              <a:rPr lang="fr-FR" sz="900">
                <a:latin typeface="Calibri"/>
                <a:ea typeface="Calibri"/>
                <a:cs typeface="Calibri"/>
                <a:sym typeface="Calibri"/>
              </a:rPr>
              <a:t>Source: </a:t>
            </a:r>
            <a:r>
              <a:rPr lang="fr-FR" sz="900" u="sng">
                <a:solidFill>
                  <a:schemeClr val="hlink"/>
                </a:solidFill>
                <a:latin typeface="Calibri"/>
                <a:ea typeface="Calibri"/>
                <a:cs typeface="Calibri"/>
                <a:sym typeface="Calibri"/>
                <a:hlinkClick r:id="rId4"/>
              </a:rPr>
              <a:t>Visualisation de données sur la Covid19  en France</a:t>
            </a:r>
            <a:r>
              <a:rPr lang="fr-FR" sz="900">
                <a:latin typeface="Calibri"/>
                <a:ea typeface="Calibri"/>
                <a:cs typeface="Calibri"/>
                <a:sym typeface="Calibri"/>
              </a:rPr>
              <a:t> (Germain Forestier) à partir de données </a:t>
            </a:r>
            <a:r>
              <a:rPr lang="fr-FR" sz="900">
                <a:solidFill>
                  <a:schemeClr val="dk1"/>
                </a:solidFill>
              </a:rPr>
              <a:t>issues de </a:t>
            </a:r>
            <a:r>
              <a:rPr lang="fr-FR" sz="900" u="sng">
                <a:solidFill>
                  <a:schemeClr val="hlink"/>
                </a:solidFill>
                <a:hlinkClick r:id="rId5"/>
              </a:rPr>
              <a:t>https://www.data.gouv.fr</a:t>
            </a:r>
            <a:endParaRPr sz="900">
              <a:latin typeface="Calibri"/>
              <a:ea typeface="Calibri"/>
              <a:cs typeface="Calibri"/>
              <a:sym typeface="Calibri"/>
            </a:endParaRPr>
          </a:p>
        </p:txBody>
      </p:sp>
      <p:pic>
        <p:nvPicPr>
          <p:cNvPr id="105" name="Google Shape;105;gec438781c4_2_17"/>
          <p:cNvPicPr preferRelativeResize="0"/>
          <p:nvPr/>
        </p:nvPicPr>
        <p:blipFill>
          <a:blip r:embed="rId6">
            <a:alphaModFix/>
          </a:blip>
          <a:stretch>
            <a:fillRect/>
          </a:stretch>
        </p:blipFill>
        <p:spPr>
          <a:xfrm>
            <a:off x="9467350" y="1523325"/>
            <a:ext cx="1486188" cy="369300"/>
          </a:xfrm>
          <a:prstGeom prst="rect">
            <a:avLst/>
          </a:prstGeom>
          <a:noFill/>
          <a:ln>
            <a:noFill/>
          </a:ln>
        </p:spPr>
      </p:pic>
      <p:pic>
        <p:nvPicPr>
          <p:cNvPr id="106" name="Google Shape;106;gec438781c4_2_17"/>
          <p:cNvPicPr preferRelativeResize="0"/>
          <p:nvPr/>
        </p:nvPicPr>
        <p:blipFill>
          <a:blip r:embed="rId7">
            <a:alphaModFix/>
          </a:blip>
          <a:stretch>
            <a:fillRect/>
          </a:stretch>
        </p:blipFill>
        <p:spPr>
          <a:xfrm>
            <a:off x="6877925" y="2045025"/>
            <a:ext cx="4550999" cy="33835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ec438781c4_1_96"/>
          <p:cNvSpPr/>
          <p:nvPr/>
        </p:nvSpPr>
        <p:spPr>
          <a:xfrm>
            <a:off x="142925" y="3155400"/>
            <a:ext cx="11892600" cy="264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gec438781c4_1_96"/>
          <p:cNvSpPr txBox="1"/>
          <p:nvPr/>
        </p:nvSpPr>
        <p:spPr>
          <a:xfrm>
            <a:off x="1076125" y="5894250"/>
            <a:ext cx="10277700" cy="877200"/>
          </a:xfrm>
          <a:prstGeom prst="rect">
            <a:avLst/>
          </a:prstGeom>
          <a:solidFill>
            <a:srgbClr val="F9CB9C"/>
          </a:solid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r>
              <a:rPr lang="fr-FR" sz="1700" b="1">
                <a:solidFill>
                  <a:schemeClr val="dk1"/>
                </a:solidFill>
              </a:rPr>
              <a:t>Être attentif à l’interprétation des données de sécurité vaccinale publiées </a:t>
            </a:r>
            <a:endParaRPr sz="1700" b="1">
              <a:solidFill>
                <a:schemeClr val="dk1"/>
              </a:solidFill>
            </a:endParaRPr>
          </a:p>
          <a:p>
            <a:pPr marL="457200" marR="0" lvl="0" indent="-336550" algn="l" rtl="0">
              <a:spcBef>
                <a:spcPts val="0"/>
              </a:spcBef>
              <a:spcAft>
                <a:spcPts val="0"/>
              </a:spcAft>
              <a:buClr>
                <a:schemeClr val="dk1"/>
              </a:buClr>
              <a:buSzPts val="1700"/>
              <a:buChar char="●"/>
            </a:pPr>
            <a:r>
              <a:rPr lang="fr-FR" sz="1700">
                <a:solidFill>
                  <a:schemeClr val="dk1"/>
                </a:solidFill>
              </a:rPr>
              <a:t>valeurs relatives et nuances des conclusions (niveau de probabilité/certitude)</a:t>
            </a:r>
            <a:endParaRPr sz="1700">
              <a:solidFill>
                <a:schemeClr val="dk1"/>
              </a:solidFill>
            </a:endParaRPr>
          </a:p>
          <a:p>
            <a:pPr marL="457200" marR="0" lvl="0" indent="-336550" algn="l" rtl="0">
              <a:spcBef>
                <a:spcPts val="0"/>
              </a:spcBef>
              <a:spcAft>
                <a:spcPts val="0"/>
              </a:spcAft>
              <a:buClr>
                <a:schemeClr val="dk1"/>
              </a:buClr>
              <a:buSzPts val="1700"/>
              <a:buChar char="●"/>
            </a:pPr>
            <a:r>
              <a:rPr lang="fr-FR" sz="1700">
                <a:solidFill>
                  <a:schemeClr val="dk1"/>
                </a:solidFill>
              </a:rPr>
              <a:t>niveau de preuves des études épidémiologiques ( publications scientifiques, échelles des preuves)</a:t>
            </a:r>
            <a:endParaRPr sz="1800">
              <a:solidFill>
                <a:schemeClr val="dk1"/>
              </a:solidFill>
              <a:latin typeface="Calibri"/>
              <a:ea typeface="Calibri"/>
              <a:cs typeface="Calibri"/>
              <a:sym typeface="Calibri"/>
            </a:endParaRPr>
          </a:p>
        </p:txBody>
      </p:sp>
      <p:sp>
        <p:nvSpPr>
          <p:cNvPr id="339" name="Google Shape;339;gec438781c4_1_96">
            <a:hlinkClick r:id="" action="ppaction://hlinkshowjump?jump=firstslide"/>
          </p:cNvPr>
          <p:cNvSpPr/>
          <p:nvPr/>
        </p:nvSpPr>
        <p:spPr>
          <a:xfrm>
            <a:off x="11729884" y="6440129"/>
            <a:ext cx="462000" cy="417900"/>
          </a:xfrm>
          <a:custGeom>
            <a:avLst/>
            <a:gdLst/>
            <a:ahLst/>
            <a:cxnLst/>
            <a:rect l="l" t="t" r="r" b="b"/>
            <a:pathLst>
              <a:path w="120000" h="120000" extrusionOk="0">
                <a:moveTo>
                  <a:pt x="0" y="0"/>
                </a:moveTo>
                <a:lnTo>
                  <a:pt x="120000" y="0"/>
                </a:lnTo>
                <a:lnTo>
                  <a:pt x="120000" y="120000"/>
                </a:lnTo>
                <a:lnTo>
                  <a:pt x="0" y="120000"/>
                </a:lnTo>
                <a:close/>
                <a:moveTo>
                  <a:pt x="60000" y="15000"/>
                </a:moveTo>
                <a:lnTo>
                  <a:pt x="19295" y="60000"/>
                </a:lnTo>
                <a:lnTo>
                  <a:pt x="29472" y="60000"/>
                </a:lnTo>
                <a:lnTo>
                  <a:pt x="29472" y="105000"/>
                </a:lnTo>
                <a:lnTo>
                  <a:pt x="90528" y="105000"/>
                </a:lnTo>
                <a:lnTo>
                  <a:pt x="90528" y="60000"/>
                </a:lnTo>
                <a:lnTo>
                  <a:pt x="100705" y="60000"/>
                </a:lnTo>
                <a:lnTo>
                  <a:pt x="85440" y="43125"/>
                </a:lnTo>
                <a:lnTo>
                  <a:pt x="85440" y="20625"/>
                </a:lnTo>
                <a:lnTo>
                  <a:pt x="75264" y="20625"/>
                </a:lnTo>
                <a:lnTo>
                  <a:pt x="75264" y="31875"/>
                </a:lnTo>
                <a:close/>
              </a:path>
              <a:path w="120000" h="120000" fill="darkenLess" extrusionOk="0">
                <a:moveTo>
                  <a:pt x="85440" y="43125"/>
                </a:moveTo>
                <a:lnTo>
                  <a:pt x="85440" y="20625"/>
                </a:lnTo>
                <a:lnTo>
                  <a:pt x="75264" y="20625"/>
                </a:lnTo>
                <a:lnTo>
                  <a:pt x="75264" y="31875"/>
                </a:lnTo>
                <a:close/>
                <a:moveTo>
                  <a:pt x="29472" y="60000"/>
                </a:moveTo>
                <a:lnTo>
                  <a:pt x="29472" y="105000"/>
                </a:lnTo>
                <a:lnTo>
                  <a:pt x="54912" y="105000"/>
                </a:lnTo>
                <a:lnTo>
                  <a:pt x="54912" y="82500"/>
                </a:lnTo>
                <a:lnTo>
                  <a:pt x="65088" y="82500"/>
                </a:lnTo>
                <a:lnTo>
                  <a:pt x="65088" y="105000"/>
                </a:lnTo>
                <a:lnTo>
                  <a:pt x="90528" y="105000"/>
                </a:lnTo>
                <a:lnTo>
                  <a:pt x="90528" y="60000"/>
                </a:lnTo>
                <a:close/>
              </a:path>
              <a:path w="120000" h="120000" fill="darken" extrusionOk="0">
                <a:moveTo>
                  <a:pt x="60000" y="15000"/>
                </a:moveTo>
                <a:lnTo>
                  <a:pt x="19295" y="60000"/>
                </a:lnTo>
                <a:lnTo>
                  <a:pt x="100705" y="60000"/>
                </a:lnTo>
                <a:close/>
                <a:moveTo>
                  <a:pt x="54912" y="82500"/>
                </a:moveTo>
                <a:lnTo>
                  <a:pt x="65088" y="82500"/>
                </a:lnTo>
                <a:lnTo>
                  <a:pt x="65088" y="105000"/>
                </a:lnTo>
                <a:lnTo>
                  <a:pt x="54912" y="105000"/>
                </a:lnTo>
                <a:close/>
              </a:path>
              <a:path w="120000" h="120000" fill="none" extrusionOk="0">
                <a:moveTo>
                  <a:pt x="60000" y="15000"/>
                </a:moveTo>
                <a:lnTo>
                  <a:pt x="75264" y="31875"/>
                </a:lnTo>
                <a:lnTo>
                  <a:pt x="75264" y="20625"/>
                </a:lnTo>
                <a:lnTo>
                  <a:pt x="85440" y="20625"/>
                </a:lnTo>
                <a:lnTo>
                  <a:pt x="85440" y="43125"/>
                </a:lnTo>
                <a:lnTo>
                  <a:pt x="100705" y="60000"/>
                </a:lnTo>
                <a:lnTo>
                  <a:pt x="90528" y="60000"/>
                </a:lnTo>
                <a:lnTo>
                  <a:pt x="90528" y="105000"/>
                </a:lnTo>
                <a:lnTo>
                  <a:pt x="29472" y="105000"/>
                </a:lnTo>
                <a:lnTo>
                  <a:pt x="29472" y="60000"/>
                </a:lnTo>
                <a:lnTo>
                  <a:pt x="19295" y="60000"/>
                </a:lnTo>
                <a:close/>
                <a:moveTo>
                  <a:pt x="75264" y="31875"/>
                </a:moveTo>
                <a:lnTo>
                  <a:pt x="85440" y="43125"/>
                </a:lnTo>
                <a:moveTo>
                  <a:pt x="90528" y="60000"/>
                </a:moveTo>
                <a:lnTo>
                  <a:pt x="29472" y="60000"/>
                </a:lnTo>
                <a:moveTo>
                  <a:pt x="54912" y="105000"/>
                </a:moveTo>
                <a:lnTo>
                  <a:pt x="54912" y="82500"/>
                </a:lnTo>
                <a:lnTo>
                  <a:pt x="65088" y="82500"/>
                </a:lnTo>
                <a:lnTo>
                  <a:pt x="65088"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gec438781c4_1_96"/>
          <p:cNvSpPr txBox="1"/>
          <p:nvPr/>
        </p:nvSpPr>
        <p:spPr>
          <a:xfrm>
            <a:off x="224950" y="1518825"/>
            <a:ext cx="5873100" cy="769500"/>
          </a:xfrm>
          <a:prstGeom prst="rect">
            <a:avLst/>
          </a:prstGeom>
          <a:solidFill>
            <a:srgbClr val="D9D9D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200" b="1">
                <a:solidFill>
                  <a:schemeClr val="dk1"/>
                </a:solidFill>
                <a:highlight>
                  <a:srgbClr val="FFFF00"/>
                </a:highlight>
              </a:rPr>
              <a:t>Événements </a:t>
            </a:r>
            <a:r>
              <a:rPr lang="fr-FR" sz="2200" b="1">
                <a:solidFill>
                  <a:schemeClr val="dk1"/>
                </a:solidFill>
              </a:rPr>
              <a:t>indésirables </a:t>
            </a:r>
            <a:br>
              <a:rPr lang="fr-FR" sz="2200" b="1">
                <a:solidFill>
                  <a:schemeClr val="dk1"/>
                </a:solidFill>
              </a:rPr>
            </a:br>
            <a:r>
              <a:rPr lang="fr-FR" sz="2200" b="1">
                <a:solidFill>
                  <a:schemeClr val="dk1"/>
                </a:solidFill>
              </a:rPr>
              <a:t>post-vaccinaux (coïncidences ?)</a:t>
            </a:r>
            <a:endParaRPr sz="1700">
              <a:solidFill>
                <a:schemeClr val="dk1"/>
              </a:solidFill>
              <a:latin typeface="Calibri"/>
              <a:ea typeface="Calibri"/>
              <a:cs typeface="Calibri"/>
              <a:sym typeface="Calibri"/>
            </a:endParaRPr>
          </a:p>
        </p:txBody>
      </p:sp>
      <p:sp>
        <p:nvSpPr>
          <p:cNvPr id="341" name="Google Shape;341;gec438781c4_1_96"/>
          <p:cNvSpPr txBox="1"/>
          <p:nvPr/>
        </p:nvSpPr>
        <p:spPr>
          <a:xfrm>
            <a:off x="6794113" y="1522938"/>
            <a:ext cx="5192400" cy="769500"/>
          </a:xfrm>
          <a:prstGeom prst="rect">
            <a:avLst/>
          </a:prstGeom>
          <a:solidFill>
            <a:srgbClr val="D9D9D9"/>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200" b="1">
                <a:solidFill>
                  <a:schemeClr val="dk1"/>
                </a:solidFill>
                <a:highlight>
                  <a:srgbClr val="FFFF00"/>
                </a:highlight>
              </a:rPr>
              <a:t>Effets </a:t>
            </a:r>
            <a:r>
              <a:rPr lang="fr-FR" sz="2200" b="1">
                <a:solidFill>
                  <a:schemeClr val="dk1"/>
                </a:solidFill>
              </a:rPr>
              <a:t>indésirables post-vaccinaux (lien causal +/- probable)</a:t>
            </a:r>
            <a:endParaRPr sz="1700">
              <a:solidFill>
                <a:schemeClr val="dk1"/>
              </a:solidFill>
              <a:latin typeface="Calibri"/>
              <a:ea typeface="Calibri"/>
              <a:cs typeface="Calibri"/>
              <a:sym typeface="Calibri"/>
            </a:endParaRPr>
          </a:p>
        </p:txBody>
      </p:sp>
      <p:sp>
        <p:nvSpPr>
          <p:cNvPr id="342" name="Google Shape;342;gec438781c4_1_96"/>
          <p:cNvSpPr/>
          <p:nvPr/>
        </p:nvSpPr>
        <p:spPr>
          <a:xfrm>
            <a:off x="6094775" y="1671225"/>
            <a:ext cx="747900" cy="378000"/>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ec438781c4_1_96"/>
          <p:cNvSpPr txBox="1"/>
          <p:nvPr/>
        </p:nvSpPr>
        <p:spPr>
          <a:xfrm>
            <a:off x="1076125" y="2414225"/>
            <a:ext cx="3363000" cy="615600"/>
          </a:xfrm>
          <a:prstGeom prst="rect">
            <a:avLst/>
          </a:prstGeom>
          <a:solidFill>
            <a:srgbClr val="F9CB9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Transparence des données de sécurité vaccinale (pharmacovigilance)</a:t>
            </a:r>
            <a:endParaRPr>
              <a:latin typeface="Calibri"/>
              <a:ea typeface="Calibri"/>
              <a:cs typeface="Calibri"/>
              <a:sym typeface="Calibri"/>
            </a:endParaRPr>
          </a:p>
        </p:txBody>
      </p:sp>
      <p:sp>
        <p:nvSpPr>
          <p:cNvPr id="344" name="Google Shape;344;gec438781c4_1_96"/>
          <p:cNvSpPr txBox="1"/>
          <p:nvPr/>
        </p:nvSpPr>
        <p:spPr>
          <a:xfrm>
            <a:off x="4983425" y="2422450"/>
            <a:ext cx="3137100" cy="615600"/>
          </a:xfrm>
          <a:prstGeom prst="rect">
            <a:avLst/>
          </a:prstGeom>
          <a:solidFill>
            <a:srgbClr val="F9CB9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Corrélation ne veut pas dire causalité</a:t>
            </a:r>
            <a:endParaRPr>
              <a:latin typeface="Calibri"/>
              <a:ea typeface="Calibri"/>
              <a:cs typeface="Calibri"/>
              <a:sym typeface="Calibri"/>
            </a:endParaRPr>
          </a:p>
          <a:p>
            <a:pPr marL="0" lvl="0" indent="0" algn="l" rtl="0">
              <a:spcBef>
                <a:spcPts val="0"/>
              </a:spcBef>
              <a:spcAft>
                <a:spcPts val="0"/>
              </a:spcAft>
              <a:buNone/>
            </a:pPr>
            <a:r>
              <a:rPr lang="fr-FR">
                <a:latin typeface="Calibri"/>
                <a:ea typeface="Calibri"/>
                <a:cs typeface="Calibri"/>
                <a:sym typeface="Calibri"/>
              </a:rPr>
              <a:t>(biais cognitif)</a:t>
            </a:r>
            <a:endParaRPr>
              <a:latin typeface="Calibri"/>
              <a:ea typeface="Calibri"/>
              <a:cs typeface="Calibri"/>
              <a:sym typeface="Calibri"/>
            </a:endParaRPr>
          </a:p>
        </p:txBody>
      </p:sp>
      <p:sp>
        <p:nvSpPr>
          <p:cNvPr id="345" name="Google Shape;345;gec438781c4_1_96"/>
          <p:cNvSpPr txBox="1"/>
          <p:nvPr/>
        </p:nvSpPr>
        <p:spPr>
          <a:xfrm>
            <a:off x="8400675" y="2530150"/>
            <a:ext cx="3137100" cy="400200"/>
          </a:xfrm>
          <a:prstGeom prst="rect">
            <a:avLst/>
          </a:prstGeom>
          <a:solidFill>
            <a:srgbClr val="F9CB9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Balance bénéfice/risque à ré-évaluer</a:t>
            </a:r>
            <a:endParaRPr>
              <a:latin typeface="Calibri"/>
              <a:ea typeface="Calibri"/>
              <a:cs typeface="Calibri"/>
              <a:sym typeface="Calibri"/>
            </a:endParaRPr>
          </a:p>
        </p:txBody>
      </p:sp>
      <p:sp>
        <p:nvSpPr>
          <p:cNvPr id="346" name="Google Shape;346;gec438781c4_1_96"/>
          <p:cNvSpPr txBox="1"/>
          <p:nvPr/>
        </p:nvSpPr>
        <p:spPr>
          <a:xfrm>
            <a:off x="786750" y="3031738"/>
            <a:ext cx="106185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600" b="1">
                <a:latin typeface="Calibri"/>
                <a:ea typeface="Calibri"/>
                <a:cs typeface="Calibri"/>
                <a:sym typeface="Calibri"/>
              </a:rPr>
              <a:t>Exemple de l’étude d’un lien possible entre cas rares d’inflammations cardiaques (IC) et vaccins à ARNm. (1) (2) (3)</a:t>
            </a:r>
            <a:endParaRPr sz="1600" b="1">
              <a:latin typeface="Calibri"/>
              <a:ea typeface="Calibri"/>
              <a:cs typeface="Calibri"/>
              <a:sym typeface="Calibri"/>
            </a:endParaRPr>
          </a:p>
          <a:p>
            <a:pPr marL="0" lvl="0" indent="0" algn="l" rtl="0">
              <a:spcBef>
                <a:spcPts val="0"/>
              </a:spcBef>
              <a:spcAft>
                <a:spcPts val="0"/>
              </a:spcAft>
              <a:buNone/>
            </a:pPr>
            <a:r>
              <a:rPr lang="fr-FR">
                <a:latin typeface="Calibri"/>
                <a:ea typeface="Calibri"/>
                <a:cs typeface="Calibri"/>
                <a:sym typeface="Calibri"/>
              </a:rPr>
              <a:t>Les valeurs proviennent d’une étude en population réelle de plus de 2 millions de personnes dont la moitié a été vaccinée par le vaccin COMIRNATY (Pfizer-BioNTech) </a:t>
            </a:r>
            <a:r>
              <a:rPr lang="fr-FR" i="1">
                <a:solidFill>
                  <a:srgbClr val="666666"/>
                </a:solidFill>
                <a:latin typeface="Calibri"/>
                <a:ea typeface="Calibri"/>
                <a:cs typeface="Calibri"/>
                <a:sym typeface="Calibri"/>
              </a:rPr>
              <a:t>BARDA, 25/08/2021 (The New England Journal of Medecine)</a:t>
            </a:r>
            <a:endParaRPr i="1">
              <a:solidFill>
                <a:srgbClr val="666666"/>
              </a:solidFill>
              <a:latin typeface="Calibri"/>
              <a:ea typeface="Calibri"/>
              <a:cs typeface="Calibri"/>
              <a:sym typeface="Calibri"/>
            </a:endParaRPr>
          </a:p>
        </p:txBody>
      </p:sp>
      <p:sp>
        <p:nvSpPr>
          <p:cNvPr id="347" name="Google Shape;347;gec438781c4_1_96"/>
          <p:cNvSpPr txBox="1"/>
          <p:nvPr/>
        </p:nvSpPr>
        <p:spPr>
          <a:xfrm>
            <a:off x="287550" y="3818750"/>
            <a:ext cx="1860300" cy="1693200"/>
          </a:xfrm>
          <a:prstGeom prst="rect">
            <a:avLst/>
          </a:prstGeom>
          <a:solidFill>
            <a:srgbClr val="B6D7A8"/>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a:latin typeface="Calibri"/>
                <a:ea typeface="Calibri"/>
                <a:cs typeface="Calibri"/>
                <a:sym typeface="Calibri"/>
              </a:rPr>
              <a:t>Pas d'événements indésirables graves relevés au cours des essais cliniques chez les jeunes ( échantillon de quelques milliers de jeunes)</a:t>
            </a:r>
            <a:endParaRPr>
              <a:latin typeface="Calibri"/>
              <a:ea typeface="Calibri"/>
              <a:cs typeface="Calibri"/>
              <a:sym typeface="Calibri"/>
            </a:endParaRPr>
          </a:p>
        </p:txBody>
      </p:sp>
      <p:sp>
        <p:nvSpPr>
          <p:cNvPr id="348" name="Google Shape;348;gec438781c4_1_96"/>
          <p:cNvSpPr txBox="1"/>
          <p:nvPr/>
        </p:nvSpPr>
        <p:spPr>
          <a:xfrm>
            <a:off x="2545625" y="3818750"/>
            <a:ext cx="2494500" cy="1908600"/>
          </a:xfrm>
          <a:prstGeom prst="rect">
            <a:avLst/>
          </a:prstGeom>
          <a:solidFill>
            <a:srgbClr val="FFF2CC"/>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b="1">
                <a:latin typeface="Calibri"/>
                <a:ea typeface="Calibri"/>
                <a:cs typeface="Calibri"/>
                <a:sym typeface="Calibri"/>
              </a:rPr>
              <a:t>Pharmacovigilance: </a:t>
            </a:r>
            <a:endParaRPr b="1">
              <a:latin typeface="Calibri"/>
              <a:ea typeface="Calibri"/>
              <a:cs typeface="Calibri"/>
              <a:sym typeface="Calibri"/>
            </a:endParaRPr>
          </a:p>
          <a:p>
            <a:pPr marL="0" lvl="0" indent="0" algn="just" rtl="0">
              <a:spcBef>
                <a:spcPts val="0"/>
              </a:spcBef>
              <a:spcAft>
                <a:spcPts val="0"/>
              </a:spcAft>
              <a:buNone/>
            </a:pPr>
            <a:r>
              <a:rPr lang="fr-FR">
                <a:latin typeface="Calibri"/>
                <a:ea typeface="Calibri"/>
                <a:cs typeface="Calibri"/>
                <a:sym typeface="Calibri"/>
              </a:rPr>
              <a:t>Très rares cas d’IC rapportés  chez des jeunes hommes (&lt; 30 ans) vaccinés en population réelle (Israël/EU/Europe):  (qq dizaines de cas pour plusieurs dizaines de millions de vaccinés)</a:t>
            </a:r>
            <a:endParaRPr>
              <a:latin typeface="Calibri"/>
              <a:ea typeface="Calibri"/>
              <a:cs typeface="Calibri"/>
              <a:sym typeface="Calibri"/>
            </a:endParaRPr>
          </a:p>
        </p:txBody>
      </p:sp>
      <p:sp>
        <p:nvSpPr>
          <p:cNvPr id="349" name="Google Shape;349;gec438781c4_1_96"/>
          <p:cNvSpPr txBox="1"/>
          <p:nvPr/>
        </p:nvSpPr>
        <p:spPr>
          <a:xfrm>
            <a:off x="5437900" y="3812025"/>
            <a:ext cx="1972800" cy="934800"/>
          </a:xfrm>
          <a:prstGeom prst="rect">
            <a:avLst/>
          </a:prstGeom>
          <a:solidFill>
            <a:srgbClr val="FFF2CC"/>
          </a:solidFill>
          <a:ln>
            <a:noFill/>
          </a:ln>
        </p:spPr>
        <p:txBody>
          <a:bodyPr spcFirstLastPara="1" wrap="square" lIns="36000" tIns="36000" rIns="36000" bIns="36000" anchor="t" anchorCtr="0">
            <a:spAutoFit/>
          </a:bodyPr>
          <a:lstStyle/>
          <a:p>
            <a:pPr marL="0" lvl="0" indent="0" algn="l" rtl="0">
              <a:spcBef>
                <a:spcPts val="0"/>
              </a:spcBef>
              <a:spcAft>
                <a:spcPts val="0"/>
              </a:spcAft>
              <a:buNone/>
            </a:pPr>
            <a:r>
              <a:rPr lang="fr-FR">
                <a:latin typeface="Calibri"/>
                <a:ea typeface="Calibri"/>
                <a:cs typeface="Calibri"/>
                <a:sym typeface="Calibri"/>
              </a:rPr>
              <a:t>Comparaison avec les valeurs relevées chez une population d’individus  non vaccinés</a:t>
            </a:r>
            <a:endParaRPr>
              <a:latin typeface="Calibri"/>
              <a:ea typeface="Calibri"/>
              <a:cs typeface="Calibri"/>
              <a:sym typeface="Calibri"/>
            </a:endParaRPr>
          </a:p>
        </p:txBody>
      </p:sp>
      <p:sp>
        <p:nvSpPr>
          <p:cNvPr id="350" name="Google Shape;350;gec438781c4_1_96"/>
          <p:cNvSpPr txBox="1"/>
          <p:nvPr/>
        </p:nvSpPr>
        <p:spPr>
          <a:xfrm>
            <a:off x="5425925" y="4715700"/>
            <a:ext cx="2094300" cy="10467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Comparaison avec les valeurs relevées chez une population d’ind. touchés par la Covid19</a:t>
            </a:r>
            <a:endParaRPr>
              <a:latin typeface="Calibri"/>
              <a:ea typeface="Calibri"/>
              <a:cs typeface="Calibri"/>
              <a:sym typeface="Calibri"/>
            </a:endParaRPr>
          </a:p>
        </p:txBody>
      </p:sp>
      <p:sp>
        <p:nvSpPr>
          <p:cNvPr id="351" name="Google Shape;351;gec438781c4_1_96"/>
          <p:cNvSpPr txBox="1"/>
          <p:nvPr/>
        </p:nvSpPr>
        <p:spPr>
          <a:xfrm>
            <a:off x="10258625" y="3838638"/>
            <a:ext cx="1700700" cy="1908600"/>
          </a:xfrm>
          <a:prstGeom prst="rect">
            <a:avLst/>
          </a:prstGeom>
          <a:solidFill>
            <a:srgbClr val="FFD966"/>
          </a:solidFill>
          <a:ln>
            <a:noFill/>
          </a:ln>
        </p:spPr>
        <p:txBody>
          <a:bodyPr spcFirstLastPara="1" wrap="square" lIns="91425" tIns="91425" rIns="91425" bIns="91425" anchor="t" anchorCtr="0">
            <a:spAutoFit/>
          </a:bodyPr>
          <a:lstStyle/>
          <a:p>
            <a:pPr marL="100799" lvl="0" indent="-139299" algn="l" rtl="0">
              <a:spcBef>
                <a:spcPts val="0"/>
              </a:spcBef>
              <a:spcAft>
                <a:spcPts val="0"/>
              </a:spcAft>
              <a:buSzPts val="1400"/>
              <a:buFont typeface="Calibri"/>
              <a:buChar char="●"/>
            </a:pPr>
            <a:r>
              <a:rPr lang="fr-FR">
                <a:latin typeface="Calibri"/>
                <a:ea typeface="Calibri"/>
                <a:cs typeface="Calibri"/>
                <a:sym typeface="Calibri"/>
              </a:rPr>
              <a:t>lien de causalité probable chez les jeunes hommes  &lt;30 ans</a:t>
            </a:r>
            <a:endParaRPr>
              <a:latin typeface="Calibri"/>
              <a:ea typeface="Calibri"/>
              <a:cs typeface="Calibri"/>
              <a:sym typeface="Calibri"/>
            </a:endParaRPr>
          </a:p>
          <a:p>
            <a:pPr marL="100799" lvl="0" indent="-139299" algn="l" rtl="0">
              <a:spcBef>
                <a:spcPts val="0"/>
              </a:spcBef>
              <a:spcAft>
                <a:spcPts val="0"/>
              </a:spcAft>
              <a:buSzPts val="1400"/>
              <a:buFont typeface="Calibri"/>
              <a:buChar char="●"/>
            </a:pPr>
            <a:r>
              <a:rPr lang="fr-FR">
                <a:latin typeface="Calibri"/>
                <a:ea typeface="Calibri"/>
                <a:cs typeface="Calibri"/>
                <a:sym typeface="Calibri"/>
              </a:rPr>
              <a:t>pas de remise en cause du rapport bénéfice/risque </a:t>
            </a:r>
            <a:endParaRPr>
              <a:latin typeface="Calibri"/>
              <a:ea typeface="Calibri"/>
              <a:cs typeface="Calibri"/>
              <a:sym typeface="Calibri"/>
            </a:endParaRPr>
          </a:p>
          <a:p>
            <a:pPr marL="0" lvl="0" indent="0" algn="l" rtl="0">
              <a:spcBef>
                <a:spcPts val="0"/>
              </a:spcBef>
              <a:spcAft>
                <a:spcPts val="0"/>
              </a:spcAft>
              <a:buNone/>
            </a:pPr>
            <a:r>
              <a:rPr lang="fr-FR">
                <a:latin typeface="Calibri"/>
                <a:ea typeface="Calibri"/>
                <a:cs typeface="Calibri"/>
                <a:sym typeface="Calibri"/>
              </a:rPr>
              <a:t> (ANSM, EMA, OMS)</a:t>
            </a:r>
            <a:endParaRPr>
              <a:latin typeface="Calibri"/>
              <a:ea typeface="Calibri"/>
              <a:cs typeface="Calibri"/>
              <a:sym typeface="Calibri"/>
            </a:endParaRPr>
          </a:p>
        </p:txBody>
      </p:sp>
      <p:sp>
        <p:nvSpPr>
          <p:cNvPr id="352" name="Google Shape;352;gec438781c4_1_96"/>
          <p:cNvSpPr txBox="1"/>
          <p:nvPr/>
        </p:nvSpPr>
        <p:spPr>
          <a:xfrm>
            <a:off x="7410675" y="3812050"/>
            <a:ext cx="2450700" cy="1046700"/>
          </a:xfrm>
          <a:prstGeom prst="rect">
            <a:avLst/>
          </a:prstGeom>
          <a:solidFill>
            <a:srgbClr val="FFF2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solidFill>
                  <a:schemeClr val="dk1"/>
                </a:solidFill>
                <a:latin typeface="Calibri"/>
                <a:ea typeface="Calibri"/>
                <a:cs typeface="Calibri"/>
                <a:sym typeface="Calibri"/>
              </a:rPr>
              <a:t>Risque relatif: 3,24 </a:t>
            </a:r>
            <a:br>
              <a:rPr lang="fr-FR">
                <a:solidFill>
                  <a:schemeClr val="dk1"/>
                </a:solidFill>
                <a:latin typeface="Calibri"/>
                <a:ea typeface="Calibri"/>
                <a:cs typeface="Calibri"/>
                <a:sym typeface="Calibri"/>
              </a:rPr>
            </a:br>
            <a:r>
              <a:rPr lang="fr-FR">
                <a:solidFill>
                  <a:schemeClr val="dk1"/>
                </a:solidFill>
                <a:latin typeface="Calibri"/>
                <a:ea typeface="Calibri"/>
                <a:cs typeface="Calibri"/>
                <a:sym typeface="Calibri"/>
              </a:rPr>
              <a:t>Différence de risque: + 2,7 événements pour 100 000 ind. </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353" name="Google Shape;353;gec438781c4_1_96"/>
          <p:cNvSpPr txBox="1"/>
          <p:nvPr/>
        </p:nvSpPr>
        <p:spPr>
          <a:xfrm>
            <a:off x="7443425" y="4713275"/>
            <a:ext cx="2418000" cy="10467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solidFill>
                  <a:schemeClr val="dk1"/>
                </a:solidFill>
                <a:latin typeface="Calibri"/>
                <a:ea typeface="Calibri"/>
                <a:cs typeface="Calibri"/>
                <a:sym typeface="Calibri"/>
              </a:rPr>
              <a:t>Risque relatif: 18,28 </a:t>
            </a:r>
            <a:endParaRPr>
              <a:solidFill>
                <a:schemeClr val="dk1"/>
              </a:solidFill>
              <a:latin typeface="Calibri"/>
              <a:ea typeface="Calibri"/>
              <a:cs typeface="Calibri"/>
              <a:sym typeface="Calibri"/>
            </a:endParaRPr>
          </a:p>
          <a:p>
            <a:pPr marL="0" lvl="0" indent="0" algn="l" rtl="0">
              <a:spcBef>
                <a:spcPts val="0"/>
              </a:spcBef>
              <a:spcAft>
                <a:spcPts val="0"/>
              </a:spcAft>
              <a:buNone/>
            </a:pPr>
            <a:r>
              <a:rPr lang="fr-FR">
                <a:solidFill>
                  <a:schemeClr val="dk1"/>
                </a:solidFill>
                <a:latin typeface="Calibri"/>
                <a:ea typeface="Calibri"/>
                <a:cs typeface="Calibri"/>
                <a:sym typeface="Calibri"/>
              </a:rPr>
              <a:t>Différence de risque: +11,0 événements pour 100 000 ind.</a:t>
            </a:r>
            <a:endParaRPr>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cxnSp>
        <p:nvCxnSpPr>
          <p:cNvPr id="354" name="Google Shape;354;gec438781c4_1_96"/>
          <p:cNvCxnSpPr/>
          <p:nvPr/>
        </p:nvCxnSpPr>
        <p:spPr>
          <a:xfrm>
            <a:off x="5040150" y="4195050"/>
            <a:ext cx="383100" cy="0"/>
          </a:xfrm>
          <a:prstGeom prst="straightConnector1">
            <a:avLst/>
          </a:prstGeom>
          <a:noFill/>
          <a:ln w="28575" cap="flat" cmpd="sng">
            <a:solidFill>
              <a:schemeClr val="dk2"/>
            </a:solidFill>
            <a:prstDash val="solid"/>
            <a:round/>
            <a:headEnd type="none" w="med" len="med"/>
            <a:tailEnd type="triangle" w="med" len="med"/>
          </a:ln>
        </p:spPr>
      </p:cxnSp>
      <p:cxnSp>
        <p:nvCxnSpPr>
          <p:cNvPr id="355" name="Google Shape;355;gec438781c4_1_96"/>
          <p:cNvCxnSpPr/>
          <p:nvPr/>
        </p:nvCxnSpPr>
        <p:spPr>
          <a:xfrm>
            <a:off x="5040150" y="5185650"/>
            <a:ext cx="383100" cy="0"/>
          </a:xfrm>
          <a:prstGeom prst="straightConnector1">
            <a:avLst/>
          </a:prstGeom>
          <a:noFill/>
          <a:ln w="28575" cap="flat" cmpd="sng">
            <a:solidFill>
              <a:schemeClr val="dk2"/>
            </a:solidFill>
            <a:prstDash val="solid"/>
            <a:round/>
            <a:headEnd type="none" w="med" len="med"/>
            <a:tailEnd type="triangle" w="med" len="med"/>
          </a:ln>
        </p:spPr>
      </p:cxnSp>
      <p:cxnSp>
        <p:nvCxnSpPr>
          <p:cNvPr id="356" name="Google Shape;356;gec438781c4_1_96"/>
          <p:cNvCxnSpPr/>
          <p:nvPr/>
        </p:nvCxnSpPr>
        <p:spPr>
          <a:xfrm>
            <a:off x="2159825" y="4718725"/>
            <a:ext cx="383100" cy="0"/>
          </a:xfrm>
          <a:prstGeom prst="straightConnector1">
            <a:avLst/>
          </a:prstGeom>
          <a:noFill/>
          <a:ln w="28575" cap="flat" cmpd="sng">
            <a:solidFill>
              <a:schemeClr val="dk2"/>
            </a:solidFill>
            <a:prstDash val="solid"/>
            <a:round/>
            <a:headEnd type="none" w="med" len="med"/>
            <a:tailEnd type="triangle" w="med" len="med"/>
          </a:ln>
        </p:spPr>
      </p:cxnSp>
      <p:cxnSp>
        <p:nvCxnSpPr>
          <p:cNvPr id="357" name="Google Shape;357;gec438781c4_1_96"/>
          <p:cNvCxnSpPr/>
          <p:nvPr/>
        </p:nvCxnSpPr>
        <p:spPr>
          <a:xfrm>
            <a:off x="9861375" y="4713275"/>
            <a:ext cx="383100" cy="0"/>
          </a:xfrm>
          <a:prstGeom prst="straightConnector1">
            <a:avLst/>
          </a:prstGeom>
          <a:noFill/>
          <a:ln w="28575" cap="flat" cmpd="sng">
            <a:solidFill>
              <a:schemeClr val="dk2"/>
            </a:solidFill>
            <a:prstDash val="solid"/>
            <a:round/>
            <a:headEnd type="none" w="med" len="med"/>
            <a:tailEnd type="triangle" w="med" len="med"/>
          </a:ln>
        </p:spPr>
      </p:cxnSp>
      <p:sp>
        <p:nvSpPr>
          <p:cNvPr id="358" name="Google Shape;358;gec438781c4_1_96"/>
          <p:cNvSpPr txBox="1">
            <a:spLocks noGrp="1"/>
          </p:cNvSpPr>
          <p:nvPr>
            <p:ph type="title"/>
          </p:nvPr>
        </p:nvSpPr>
        <p:spPr>
          <a:xfrm>
            <a:off x="838200" y="365125"/>
            <a:ext cx="10515600" cy="687000"/>
          </a:xfrm>
          <a:prstGeom prst="rect">
            <a:avLst/>
          </a:prstGeom>
          <a:gradFill>
            <a:gsLst>
              <a:gs pos="0">
                <a:srgbClr val="9A9A9A"/>
              </a:gs>
              <a:gs pos="50000">
                <a:srgbClr val="8D8D8D"/>
              </a:gs>
              <a:gs pos="100000">
                <a:srgbClr val="787878"/>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FR" sz="3600"/>
              <a:t>L’évaluation du risque vaccinal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8"/>
          <p:cNvSpPr txBox="1">
            <a:spLocks noGrp="1"/>
          </p:cNvSpPr>
          <p:nvPr>
            <p:ph type="title"/>
          </p:nvPr>
        </p:nvSpPr>
        <p:spPr>
          <a:xfrm>
            <a:off x="838200" y="285400"/>
            <a:ext cx="10515600" cy="1224900"/>
          </a:xfrm>
          <a:prstGeom prst="rect">
            <a:avLst/>
          </a:prstGeom>
          <a:gradFill>
            <a:gsLst>
              <a:gs pos="0">
                <a:srgbClr val="9A9A9A"/>
              </a:gs>
              <a:gs pos="50000">
                <a:srgbClr val="8D8D8D"/>
              </a:gs>
              <a:gs pos="100000">
                <a:srgbClr val="787878"/>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40"/>
              <a:buFont typeface="Calibri"/>
              <a:buNone/>
            </a:pPr>
            <a:r>
              <a:rPr lang="fr-FR" sz="2800" dirty="0"/>
              <a:t>Quelques références pour continuer de répondre à des questions sur la vaccination de façon actualisée à partir de données scientifiques</a:t>
            </a:r>
            <a:br>
              <a:rPr lang="fr-FR" sz="2800" dirty="0"/>
            </a:br>
            <a:r>
              <a:rPr lang="fr-FR" sz="2800" dirty="0"/>
              <a:t>(validées par les pairs)</a:t>
            </a:r>
            <a:endParaRPr sz="2800" dirty="0"/>
          </a:p>
        </p:txBody>
      </p:sp>
      <p:sp>
        <p:nvSpPr>
          <p:cNvPr id="364" name="Google Shape;364;p18">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18"/>
          <p:cNvSpPr txBox="1"/>
          <p:nvPr/>
        </p:nvSpPr>
        <p:spPr>
          <a:xfrm>
            <a:off x="838200" y="1510150"/>
            <a:ext cx="10515600" cy="578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dirty="0"/>
              <a:t>INSERM </a:t>
            </a:r>
            <a:r>
              <a:rPr lang="fr-FR" u="sng" dirty="0">
                <a:solidFill>
                  <a:schemeClr val="hlink"/>
                </a:solidFill>
                <a:hlinkClick r:id="rId3"/>
              </a:rPr>
              <a:t>https://presse.inserm.fr/</a:t>
            </a:r>
            <a:r>
              <a:rPr lang="fr-FR" dirty="0"/>
              <a:t> </a:t>
            </a:r>
            <a:endParaRPr dirty="0"/>
          </a:p>
          <a:p>
            <a:pPr marL="0" lvl="0" indent="0" algn="l" rtl="0">
              <a:spcBef>
                <a:spcPts val="0"/>
              </a:spcBef>
              <a:spcAft>
                <a:spcPts val="0"/>
              </a:spcAft>
              <a:buNone/>
            </a:pPr>
            <a:r>
              <a:rPr lang="fr-FR" dirty="0"/>
              <a:t>Pour combattre la désinformation et rendre la parole à la science, l’Inserm lance sa nouvelle série destinée à valoriser la parole scientifique: Canal </a:t>
            </a:r>
            <a:r>
              <a:rPr lang="fr-FR" dirty="0" err="1"/>
              <a:t>Détox</a:t>
            </a:r>
            <a:r>
              <a:rPr lang="fr-FR" dirty="0"/>
              <a:t>, des vidéos au format court et des textes visant à décoder l’actualité et à vérifier les informations qui circulent dans le domaine des sciences de la vie et de la </a:t>
            </a:r>
            <a:r>
              <a:rPr lang="fr-FR" dirty="0" err="1"/>
              <a:t>santé.</a:t>
            </a:r>
            <a:r>
              <a:rPr lang="fr-FR" u="sng" dirty="0" err="1">
                <a:solidFill>
                  <a:schemeClr val="hlink"/>
                </a:solidFill>
                <a:hlinkClick r:id="rId4"/>
              </a:rPr>
              <a:t>https</a:t>
            </a:r>
            <a:r>
              <a:rPr lang="fr-FR" u="sng" dirty="0">
                <a:solidFill>
                  <a:schemeClr val="hlink"/>
                </a:solidFill>
                <a:hlinkClick r:id="rId4"/>
              </a:rPr>
              <a:t>://presse.inserm.fr/canal-detox/</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FR" dirty="0"/>
              <a:t>CNRS </a:t>
            </a:r>
            <a:r>
              <a:rPr lang="fr-FR" u="sng" dirty="0">
                <a:solidFill>
                  <a:schemeClr val="hlink"/>
                </a:solidFill>
                <a:hlinkClick r:id="rId5"/>
              </a:rPr>
              <a:t>http://www.cnrs.fr/fr</a:t>
            </a:r>
            <a:r>
              <a:rPr lang="fr-FR" dirty="0"/>
              <a:t> </a:t>
            </a:r>
            <a:endParaRPr dirty="0"/>
          </a:p>
          <a:p>
            <a:pPr marL="0" lvl="0" indent="0" algn="l" rtl="0">
              <a:spcBef>
                <a:spcPts val="0"/>
              </a:spcBef>
              <a:spcAft>
                <a:spcPts val="0"/>
              </a:spcAft>
              <a:buNone/>
            </a:pPr>
            <a:r>
              <a:rPr lang="fr-FR" dirty="0"/>
              <a:t>Le CNRS se mobilise pour vous donner des informations scientifiques fiables sur la pandémie du COVID-19.</a:t>
            </a:r>
            <a:endParaRPr dirty="0"/>
          </a:p>
          <a:p>
            <a:pPr marL="0" lvl="0" indent="0" algn="l" rtl="0">
              <a:spcBef>
                <a:spcPts val="0"/>
              </a:spcBef>
              <a:spcAft>
                <a:spcPts val="0"/>
              </a:spcAft>
              <a:buNone/>
            </a:pPr>
            <a:r>
              <a:rPr lang="fr-FR" u="sng" dirty="0">
                <a:solidFill>
                  <a:schemeClr val="hlink"/>
                </a:solidFill>
                <a:hlinkClick r:id="rId6"/>
              </a:rPr>
              <a:t>http://www.cnrs.fr/fr/cnrsinfo/coronavirus-sur-le-front-scientifique</a:t>
            </a:r>
            <a:r>
              <a:rPr lang="fr-FR"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FR" dirty="0"/>
              <a:t>Agences de santé</a:t>
            </a:r>
            <a:endParaRPr dirty="0"/>
          </a:p>
          <a:p>
            <a:pPr marL="0" lvl="0" indent="0" algn="l" rtl="0">
              <a:spcBef>
                <a:spcPts val="0"/>
              </a:spcBef>
              <a:spcAft>
                <a:spcPts val="0"/>
              </a:spcAft>
              <a:buNone/>
            </a:pPr>
            <a:r>
              <a:rPr lang="fr-FR" dirty="0"/>
              <a:t>-HAS </a:t>
            </a:r>
            <a:r>
              <a:rPr lang="fr-FR" u="sng" dirty="0">
                <a:solidFill>
                  <a:schemeClr val="hlink"/>
                </a:solidFill>
                <a:hlinkClick r:id="rId7"/>
              </a:rPr>
              <a:t>https://www.has-sante.fr/</a:t>
            </a:r>
            <a:r>
              <a:rPr lang="fr-FR" dirty="0"/>
              <a:t> </a:t>
            </a:r>
            <a:endParaRPr dirty="0"/>
          </a:p>
          <a:p>
            <a:pPr marL="0" lvl="0" indent="0" algn="l" rtl="0">
              <a:spcBef>
                <a:spcPts val="0"/>
              </a:spcBef>
              <a:spcAft>
                <a:spcPts val="0"/>
              </a:spcAft>
              <a:buClr>
                <a:schemeClr val="dk1"/>
              </a:buClr>
              <a:buSzPts val="1100"/>
              <a:buFont typeface="Arial"/>
              <a:buNone/>
            </a:pPr>
            <a:r>
              <a:rPr lang="fr-FR" dirty="0"/>
              <a:t>La HAS est une autorité publique indépendante à caractère scientifique qui contribue à la régulation du système de santé par la </a:t>
            </a:r>
            <a:r>
              <a:rPr lang="fr-FR" dirty="0" err="1"/>
              <a:t>qualité.Elle</a:t>
            </a:r>
            <a:r>
              <a:rPr lang="fr-FR" dirty="0"/>
              <a:t> exerce ses missions dans les champs de l'évaluation des produits de santé, des pratiques professionnelles, de l’organisation des soins et de la santé publique.</a:t>
            </a:r>
            <a:endParaRPr dirty="0"/>
          </a:p>
          <a:p>
            <a:pPr marL="0" lvl="0" indent="0" algn="l" rtl="0">
              <a:spcBef>
                <a:spcPts val="0"/>
              </a:spcBef>
              <a:spcAft>
                <a:spcPts val="0"/>
              </a:spcAft>
              <a:buNone/>
            </a:pPr>
            <a:r>
              <a:rPr lang="fr-FR" u="sng" dirty="0">
                <a:solidFill>
                  <a:schemeClr val="hlink"/>
                </a:solidFill>
                <a:hlinkClick r:id="rId8"/>
              </a:rPr>
              <a:t>https://www.has-sante.fr/jcms/p_3165982/fr/coronavirus-covid-19</a:t>
            </a:r>
            <a:r>
              <a:rPr lang="fr-FR" dirty="0"/>
              <a:t> </a:t>
            </a:r>
            <a:endParaRPr dirty="0"/>
          </a:p>
          <a:p>
            <a:pPr marL="0" lvl="0" indent="0" algn="l" rtl="0">
              <a:spcBef>
                <a:spcPts val="0"/>
              </a:spcBef>
              <a:spcAft>
                <a:spcPts val="0"/>
              </a:spcAft>
              <a:buNone/>
            </a:pPr>
            <a:r>
              <a:rPr lang="fr-FR" dirty="0"/>
              <a:t>-ANSM </a:t>
            </a:r>
            <a:r>
              <a:rPr lang="fr-FR" u="sng" dirty="0">
                <a:solidFill>
                  <a:schemeClr val="hlink"/>
                </a:solidFill>
                <a:hlinkClick r:id="rId9"/>
              </a:rPr>
              <a:t>https://ansm.sante.fr/</a:t>
            </a:r>
            <a:r>
              <a:rPr lang="fr-FR" dirty="0">
                <a:solidFill>
                  <a:schemeClr val="dk1"/>
                </a:solidFill>
              </a:rPr>
              <a:t> </a:t>
            </a:r>
            <a:br>
              <a:rPr lang="fr-FR" dirty="0"/>
            </a:br>
            <a:r>
              <a:rPr lang="fr-FR" dirty="0"/>
              <a:t>L’Agence nationale de sécurité du médicament et des produits de santé est l’acteur public qui permet, au nom de l’État, l’accès aux produits de santé en France et qui assure leur sécurité tout au long de leur cycle de vie</a:t>
            </a:r>
            <a:endParaRPr dirty="0"/>
          </a:p>
          <a:p>
            <a:pPr marL="0" lvl="0" indent="0" algn="l" rtl="0">
              <a:spcBef>
                <a:spcPts val="0"/>
              </a:spcBef>
              <a:spcAft>
                <a:spcPts val="0"/>
              </a:spcAft>
              <a:buNone/>
            </a:pPr>
            <a:r>
              <a:rPr lang="fr-FR" u="sng" dirty="0">
                <a:solidFill>
                  <a:schemeClr val="hlink"/>
                </a:solidFill>
                <a:hlinkClick r:id="rId10"/>
              </a:rPr>
              <a:t>https://ansm.sante.fr/actualites/point-de-situation-sur-la-surveillance-des-vaccins-contre-la-covid-19-periode-du-30-07-2021-au-19-08-2021</a:t>
            </a:r>
            <a:endParaRPr dirty="0"/>
          </a:p>
          <a:p>
            <a:pPr marL="0" lvl="0" indent="0" algn="l" rtl="0">
              <a:spcBef>
                <a:spcPts val="0"/>
              </a:spcBef>
              <a:spcAft>
                <a:spcPts val="0"/>
              </a:spcAft>
              <a:buNone/>
            </a:pPr>
            <a:r>
              <a:rPr lang="fr-FR" dirty="0"/>
              <a:t>-Santé publique France</a:t>
            </a:r>
            <a:endParaRPr dirty="0"/>
          </a:p>
          <a:p>
            <a:pPr marL="0" lvl="0" indent="0" algn="l" rtl="0">
              <a:spcBef>
                <a:spcPts val="0"/>
              </a:spcBef>
              <a:spcAft>
                <a:spcPts val="0"/>
              </a:spcAft>
              <a:buNone/>
            </a:pPr>
            <a:r>
              <a:rPr lang="fr-FR" u="sng" dirty="0">
                <a:solidFill>
                  <a:schemeClr val="hlink"/>
                </a:solidFill>
                <a:hlinkClick r:id="rId11"/>
              </a:rPr>
              <a:t>https://www.santepubliquefrance.fr/dossiers/coronavirus-covid-19/vaccination-contre-la-covid-19</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4"/>
          <p:cNvPicPr preferRelativeResize="0"/>
          <p:nvPr/>
        </p:nvPicPr>
        <p:blipFill>
          <a:blip r:embed="rId3">
            <a:alphaModFix/>
          </a:blip>
          <a:stretch>
            <a:fillRect/>
          </a:stretch>
        </p:blipFill>
        <p:spPr>
          <a:xfrm>
            <a:off x="8254900" y="4286625"/>
            <a:ext cx="2526400" cy="2340301"/>
          </a:xfrm>
          <a:prstGeom prst="rect">
            <a:avLst/>
          </a:prstGeom>
          <a:noFill/>
          <a:ln>
            <a:noFill/>
          </a:ln>
        </p:spPr>
      </p:pic>
      <p:sp>
        <p:nvSpPr>
          <p:cNvPr id="113" name="Google Shape;113;p4"/>
          <p:cNvSpPr txBox="1">
            <a:spLocks noGrp="1"/>
          </p:cNvSpPr>
          <p:nvPr>
            <p:ph type="title"/>
          </p:nvPr>
        </p:nvSpPr>
        <p:spPr>
          <a:xfrm>
            <a:off x="838200" y="365125"/>
            <a:ext cx="10515600" cy="1027782"/>
          </a:xfrm>
          <a:prstGeom prst="rect">
            <a:avLst/>
          </a:prstGeom>
          <a:solidFill>
            <a:srgbClr val="75707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63636"/>
              <a:buFont typeface="Calibri"/>
              <a:buNone/>
            </a:pPr>
            <a:r>
              <a:rPr lang="fr-FR" sz="2200" b="1">
                <a:solidFill>
                  <a:schemeClr val="lt1"/>
                </a:solidFill>
                <a:latin typeface="Calibri"/>
                <a:ea typeface="Calibri"/>
                <a:cs typeface="Calibri"/>
                <a:sym typeface="Calibri"/>
              </a:rPr>
              <a:t>A quoi sert la vaccination ?</a:t>
            </a:r>
            <a:br>
              <a:rPr lang="fr-FR" sz="3600">
                <a:solidFill>
                  <a:schemeClr val="lt1"/>
                </a:solidFill>
                <a:latin typeface="Calibri"/>
                <a:ea typeface="Calibri"/>
                <a:cs typeface="Calibri"/>
                <a:sym typeface="Calibri"/>
              </a:rPr>
            </a:br>
            <a:r>
              <a:rPr lang="fr-FR" sz="3600">
                <a:solidFill>
                  <a:schemeClr val="lt1"/>
                </a:solidFill>
              </a:rPr>
              <a:t>Le danger des variants</a:t>
            </a:r>
            <a:endParaRPr>
              <a:solidFill>
                <a:srgbClr val="FF0000"/>
              </a:solidFill>
            </a:endParaRPr>
          </a:p>
        </p:txBody>
      </p:sp>
      <p:pic>
        <p:nvPicPr>
          <p:cNvPr id="114" name="Google Shape;114;p4"/>
          <p:cNvPicPr preferRelativeResize="0"/>
          <p:nvPr/>
        </p:nvPicPr>
        <p:blipFill rotWithShape="1">
          <a:blip r:embed="rId4">
            <a:alphaModFix/>
          </a:blip>
          <a:srcRect r="12219"/>
          <a:stretch/>
        </p:blipFill>
        <p:spPr>
          <a:xfrm>
            <a:off x="655075" y="1631175"/>
            <a:ext cx="5865800" cy="3595650"/>
          </a:xfrm>
          <a:prstGeom prst="rect">
            <a:avLst/>
          </a:prstGeom>
          <a:noFill/>
          <a:ln>
            <a:noFill/>
          </a:ln>
        </p:spPr>
      </p:pic>
      <p:sp>
        <p:nvSpPr>
          <p:cNvPr id="115" name="Google Shape;115;p4"/>
          <p:cNvSpPr txBox="1"/>
          <p:nvPr/>
        </p:nvSpPr>
        <p:spPr>
          <a:xfrm>
            <a:off x="655075" y="1657100"/>
            <a:ext cx="266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000">
                <a:latin typeface="Calibri"/>
                <a:ea typeface="Calibri"/>
                <a:cs typeface="Calibri"/>
                <a:sym typeface="Calibri"/>
              </a:rPr>
              <a:t>d’après KORBER </a:t>
            </a:r>
            <a:r>
              <a:rPr lang="fr-FR" sz="1000" i="1">
                <a:latin typeface="Calibri"/>
                <a:ea typeface="Calibri"/>
                <a:cs typeface="Calibri"/>
                <a:sym typeface="Calibri"/>
              </a:rPr>
              <a:t>et al.</a:t>
            </a:r>
            <a:r>
              <a:rPr lang="fr-FR" sz="1000">
                <a:latin typeface="Calibri"/>
                <a:ea typeface="Calibri"/>
                <a:cs typeface="Calibri"/>
                <a:sym typeface="Calibri"/>
              </a:rPr>
              <a:t>, 2020, Cell</a:t>
            </a:r>
            <a:endParaRPr sz="1000">
              <a:latin typeface="Calibri"/>
              <a:ea typeface="Calibri"/>
              <a:cs typeface="Calibri"/>
              <a:sym typeface="Calibri"/>
            </a:endParaRPr>
          </a:p>
        </p:txBody>
      </p:sp>
      <p:pic>
        <p:nvPicPr>
          <p:cNvPr id="116" name="Google Shape;116;p4" descr="Lorsqu’un virus circule largement dans une population et entraîne de nombreuses infections, la probabilité de mutation augmente. Plus un virus a de possibilités de se propager, plus il se réplique – et plus il est susceptible de muter.&#10;&#10;L’arrêt de la propagation du virus à la source reste essentiel. Les mesures actuelles visant à réduire la transmission du virus – dont le lavage fréquent des mains, le port du masque, la distanciation physique et le fait d’éviter de se rendre dans les lieux très fréquentés ou fermés – restent efficaces contre les nouveaux variants car elles réduisent la transmission du virus, qui a donc moins de possibilités de muter.&#10;&#10;Grâce aux notes explicatives de l’OMS sur les vaccins, en savoir plus sur les vaccins, sur leur fonctionnement et sur la façon dont ils sont fabriqués pour en garantir l’innocuité et y permettre un accès équitable." title="Mettre fin à la propagation du virus">
            <a:hlinkClick r:id="rId5"/>
          </p:cNvPr>
          <p:cNvPicPr preferRelativeResize="0"/>
          <p:nvPr/>
        </p:nvPicPr>
        <p:blipFill>
          <a:blip r:embed="rId6">
            <a:alphaModFix/>
          </a:blip>
          <a:stretch>
            <a:fillRect/>
          </a:stretch>
        </p:blipFill>
        <p:spPr>
          <a:xfrm>
            <a:off x="8254900" y="4529650"/>
            <a:ext cx="2526400" cy="1894800"/>
          </a:xfrm>
          <a:prstGeom prst="rect">
            <a:avLst/>
          </a:prstGeom>
          <a:noFill/>
          <a:ln>
            <a:noFill/>
          </a:ln>
        </p:spPr>
      </p:pic>
      <p:sp>
        <p:nvSpPr>
          <p:cNvPr id="117" name="Google Shape;117;p4"/>
          <p:cNvSpPr txBox="1"/>
          <p:nvPr/>
        </p:nvSpPr>
        <p:spPr>
          <a:xfrm>
            <a:off x="6752050" y="1574350"/>
            <a:ext cx="5007900" cy="321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FR" sz="1800">
                <a:solidFill>
                  <a:schemeClr val="dk1"/>
                </a:solidFill>
                <a:latin typeface="Calibri"/>
                <a:ea typeface="Calibri"/>
                <a:cs typeface="Calibri"/>
                <a:sym typeface="Calibri"/>
              </a:rPr>
              <a:t>Les </a:t>
            </a:r>
            <a:r>
              <a:rPr lang="fr-FR" sz="1800" b="1">
                <a:solidFill>
                  <a:schemeClr val="dk1"/>
                </a:solidFill>
                <a:latin typeface="Calibri"/>
                <a:ea typeface="Calibri"/>
                <a:cs typeface="Calibri"/>
                <a:sym typeface="Calibri"/>
              </a:rPr>
              <a:t>mutations</a:t>
            </a:r>
            <a:r>
              <a:rPr lang="fr-FR" sz="1800">
                <a:solidFill>
                  <a:schemeClr val="dk1"/>
                </a:solidFill>
                <a:latin typeface="Calibri"/>
                <a:ea typeface="Calibri"/>
                <a:cs typeface="Calibri"/>
                <a:sym typeface="Calibri"/>
              </a:rPr>
              <a:t> apparaissent de manière aléatoire lors de la multiplication du virus chez un individu.</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Certaines mutations entraînent l'apparition de </a:t>
            </a:r>
            <a:r>
              <a:rPr lang="fr-FR" sz="1800" b="1">
                <a:latin typeface="Calibri"/>
                <a:ea typeface="Calibri"/>
                <a:cs typeface="Calibri"/>
                <a:sym typeface="Calibri"/>
              </a:rPr>
              <a:t>variants </a:t>
            </a:r>
            <a:r>
              <a:rPr lang="fr-FR" sz="1800">
                <a:latin typeface="Calibri"/>
                <a:ea typeface="Calibri"/>
                <a:cs typeface="Calibri"/>
                <a:sym typeface="Calibri"/>
              </a:rPr>
              <a:t>qui peuvent :</a:t>
            </a:r>
            <a:endParaRPr sz="1800">
              <a:latin typeface="Calibri"/>
              <a:ea typeface="Calibri"/>
              <a:cs typeface="Calibri"/>
              <a:sym typeface="Calibri"/>
            </a:endParaRPr>
          </a:p>
          <a:p>
            <a:pPr marL="457200" lvl="0" indent="-336550" algn="l" rtl="0">
              <a:spcBef>
                <a:spcPts val="0"/>
              </a:spcBef>
              <a:spcAft>
                <a:spcPts val="0"/>
              </a:spcAft>
              <a:buSzPts val="1700"/>
              <a:buFont typeface="Calibri"/>
              <a:buChar char="●"/>
            </a:pPr>
            <a:r>
              <a:rPr lang="fr-FR" sz="1700">
                <a:latin typeface="Calibri"/>
                <a:ea typeface="Calibri"/>
                <a:cs typeface="Calibri"/>
                <a:sym typeface="Calibri"/>
              </a:rPr>
              <a:t>être plus contagieux</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fr-FR" sz="1700">
                <a:latin typeface="Calibri"/>
                <a:ea typeface="Calibri"/>
                <a:cs typeface="Calibri"/>
                <a:sym typeface="Calibri"/>
              </a:rPr>
              <a:t>provoquer davantage de formes sévères</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fr-FR" sz="1700">
                <a:latin typeface="Calibri"/>
                <a:ea typeface="Calibri"/>
                <a:cs typeface="Calibri"/>
                <a:sym typeface="Calibri"/>
              </a:rPr>
              <a:t>être moins sensibles au système immunitaire (activé précédemment par une vaccination ou une infection)</a:t>
            </a:r>
            <a:endParaRPr sz="17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18" name="Google Shape;118;p4"/>
          <p:cNvSpPr txBox="1"/>
          <p:nvPr/>
        </p:nvSpPr>
        <p:spPr>
          <a:xfrm>
            <a:off x="578825" y="5093050"/>
            <a:ext cx="5865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b="1">
                <a:latin typeface="Calibri"/>
                <a:ea typeface="Calibri"/>
                <a:cs typeface="Calibri"/>
                <a:sym typeface="Calibri"/>
              </a:rPr>
              <a:t>Les changements dans le matériel génétique du virus peuvent entraîner des variations de ses protéines de surface.</a:t>
            </a:r>
            <a:endParaRPr b="1">
              <a:latin typeface="Calibri"/>
              <a:ea typeface="Calibri"/>
              <a:cs typeface="Calibri"/>
              <a:sym typeface="Calibri"/>
            </a:endParaRPr>
          </a:p>
        </p:txBody>
      </p:sp>
      <p:sp>
        <p:nvSpPr>
          <p:cNvPr id="119" name="Google Shape;119;p4"/>
          <p:cNvSpPr txBox="1"/>
          <p:nvPr/>
        </p:nvSpPr>
        <p:spPr>
          <a:xfrm>
            <a:off x="3063125" y="2477625"/>
            <a:ext cx="1147200" cy="11697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700" b="1">
                <a:latin typeface="Calibri"/>
                <a:ea typeface="Calibri"/>
                <a:cs typeface="Calibri"/>
                <a:sym typeface="Calibri"/>
              </a:rPr>
              <a:t>Protéines</a:t>
            </a:r>
            <a:endParaRPr sz="1700" b="1">
              <a:latin typeface="Calibri"/>
              <a:ea typeface="Calibri"/>
              <a:cs typeface="Calibri"/>
              <a:sym typeface="Calibri"/>
            </a:endParaRPr>
          </a:p>
          <a:p>
            <a:pPr marL="0" lvl="0" indent="0" algn="l" rtl="0">
              <a:spcBef>
                <a:spcPts val="0"/>
              </a:spcBef>
              <a:spcAft>
                <a:spcPts val="0"/>
              </a:spcAft>
              <a:buNone/>
            </a:pPr>
            <a:r>
              <a:rPr lang="fr-FR" sz="1700" b="1">
                <a:latin typeface="Calibri"/>
                <a:ea typeface="Calibri"/>
                <a:cs typeface="Calibri"/>
                <a:sym typeface="Calibri"/>
              </a:rPr>
              <a:t>de surface</a:t>
            </a:r>
            <a:endParaRPr sz="1700" b="1">
              <a:latin typeface="Calibri"/>
              <a:ea typeface="Calibri"/>
              <a:cs typeface="Calibri"/>
              <a:sym typeface="Calibri"/>
            </a:endParaRPr>
          </a:p>
          <a:p>
            <a:pPr marL="0" lvl="0" indent="0" algn="ctr" rtl="0">
              <a:spcBef>
                <a:spcPts val="0"/>
              </a:spcBef>
              <a:spcAft>
                <a:spcPts val="0"/>
              </a:spcAft>
              <a:buNone/>
            </a:pPr>
            <a:r>
              <a:rPr lang="fr-FR" sz="1500">
                <a:latin typeface="Calibri"/>
                <a:ea typeface="Calibri"/>
                <a:cs typeface="Calibri"/>
                <a:sym typeface="Calibri"/>
              </a:rPr>
              <a:t>(protéine spike)</a:t>
            </a:r>
            <a:endParaRPr sz="1500">
              <a:latin typeface="Calibri"/>
              <a:ea typeface="Calibri"/>
              <a:cs typeface="Calibri"/>
              <a:sym typeface="Calibri"/>
            </a:endParaRPr>
          </a:p>
        </p:txBody>
      </p:sp>
      <p:sp>
        <p:nvSpPr>
          <p:cNvPr id="120" name="Google Shape;120;p4"/>
          <p:cNvSpPr txBox="1"/>
          <p:nvPr/>
        </p:nvSpPr>
        <p:spPr>
          <a:xfrm>
            <a:off x="2857925" y="5891775"/>
            <a:ext cx="5264400" cy="492600"/>
          </a:xfrm>
          <a:prstGeom prst="rect">
            <a:avLst/>
          </a:prstGeom>
          <a:solidFill>
            <a:srgbClr val="CFE2F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2000" b="1">
                <a:latin typeface="Calibri"/>
                <a:ea typeface="Calibri"/>
                <a:cs typeface="Calibri"/>
                <a:sym typeface="Calibri"/>
              </a:rPr>
              <a:t>moins de contamination ⇒  moins de variants</a:t>
            </a:r>
            <a:endParaRPr sz="2000" b="1">
              <a:latin typeface="Calibri"/>
              <a:ea typeface="Calibri"/>
              <a:cs typeface="Calibri"/>
              <a:sym typeface="Calibri"/>
            </a:endParaRPr>
          </a:p>
        </p:txBody>
      </p:sp>
      <p:sp>
        <p:nvSpPr>
          <p:cNvPr id="121" name="Google Shape;121;p4"/>
          <p:cNvSpPr txBox="1"/>
          <p:nvPr/>
        </p:nvSpPr>
        <p:spPr>
          <a:xfrm>
            <a:off x="316150" y="5800125"/>
            <a:ext cx="2133900" cy="800400"/>
          </a:xfrm>
          <a:prstGeom prst="rect">
            <a:avLst/>
          </a:prstGeom>
          <a:solidFill>
            <a:srgbClr val="B6D7A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a:latin typeface="Calibri"/>
                <a:ea typeface="Calibri"/>
                <a:cs typeface="Calibri"/>
                <a:sym typeface="Calibri"/>
              </a:rPr>
              <a:t>Gestes barrières et vaccination</a:t>
            </a:r>
            <a:endParaRPr sz="2000">
              <a:latin typeface="Calibri"/>
              <a:ea typeface="Calibri"/>
              <a:cs typeface="Calibri"/>
              <a:sym typeface="Calibri"/>
            </a:endParaRPr>
          </a:p>
        </p:txBody>
      </p:sp>
      <p:cxnSp>
        <p:nvCxnSpPr>
          <p:cNvPr id="122" name="Google Shape;122;p4"/>
          <p:cNvCxnSpPr/>
          <p:nvPr/>
        </p:nvCxnSpPr>
        <p:spPr>
          <a:xfrm>
            <a:off x="2464625" y="6166525"/>
            <a:ext cx="383100" cy="0"/>
          </a:xfrm>
          <a:prstGeom prst="straightConnector1">
            <a:avLst/>
          </a:prstGeom>
          <a:noFill/>
          <a:ln w="28575" cap="flat" cmpd="sng">
            <a:solidFill>
              <a:schemeClr val="dk2"/>
            </a:solidFill>
            <a:prstDash val="solid"/>
            <a:round/>
            <a:headEnd type="none" w="med" len="med"/>
            <a:tailEnd type="triangle" w="med" len="med"/>
          </a:ln>
        </p:spPr>
      </p:cxnSp>
      <p:sp>
        <p:nvSpPr>
          <p:cNvPr id="123" name="Google Shape;123;p4"/>
          <p:cNvSpPr txBox="1"/>
          <p:nvPr/>
        </p:nvSpPr>
        <p:spPr>
          <a:xfrm>
            <a:off x="10851075" y="4652368"/>
            <a:ext cx="839100" cy="9848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dirty="0">
                <a:latin typeface="Calibri"/>
                <a:ea typeface="Calibri"/>
                <a:cs typeface="Calibri"/>
                <a:sym typeface="Calibri"/>
              </a:rPr>
              <a:t>vidéo de l’OMS</a:t>
            </a:r>
          </a:p>
          <a:p>
            <a:r>
              <a:rPr lang="fr-FR" sz="800" u="sng" dirty="0">
                <a:solidFill>
                  <a:schemeClr val="hlink"/>
                </a:solidFill>
                <a:hlinkClick r:id="rId7"/>
              </a:rPr>
              <a:t>https://youtu.be/4VxE-iCBGNI</a:t>
            </a:r>
            <a:r>
              <a:rPr lang="fr-FR" sz="800" dirty="0"/>
              <a:t> </a:t>
            </a:r>
          </a:p>
        </p:txBody>
      </p:sp>
      <p:sp>
        <p:nvSpPr>
          <p:cNvPr id="124" name="Google Shape;124;p4"/>
          <p:cNvSpPr txBox="1"/>
          <p:nvPr/>
        </p:nvSpPr>
        <p:spPr>
          <a:xfrm>
            <a:off x="2564300" y="4098550"/>
            <a:ext cx="172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FR" sz="1600" b="1">
                <a:solidFill>
                  <a:schemeClr val="dk1"/>
                </a:solidFill>
                <a:latin typeface="Calibri"/>
                <a:ea typeface="Calibri"/>
                <a:cs typeface="Calibri"/>
                <a:sym typeface="Calibri"/>
              </a:rPr>
              <a:t>Nouveaux virus</a:t>
            </a:r>
            <a:endParaRPr sz="13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838200" y="365125"/>
            <a:ext cx="10515600" cy="1027782"/>
          </a:xfrm>
          <a:prstGeom prst="rect">
            <a:avLst/>
          </a:prstGeom>
          <a:solidFill>
            <a:srgbClr val="75707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63636"/>
              <a:buFont typeface="Calibri"/>
              <a:buNone/>
            </a:pPr>
            <a:r>
              <a:rPr lang="fr-FR" sz="2200" b="1">
                <a:solidFill>
                  <a:schemeClr val="lt1"/>
                </a:solidFill>
                <a:latin typeface="Calibri"/>
                <a:ea typeface="Calibri"/>
                <a:cs typeface="Calibri"/>
                <a:sym typeface="Calibri"/>
              </a:rPr>
              <a:t>Comment fonctionne le vaccin?</a:t>
            </a:r>
            <a:br>
              <a:rPr lang="fr-FR" sz="3600">
                <a:solidFill>
                  <a:schemeClr val="lt1"/>
                </a:solidFill>
                <a:latin typeface="Calibri"/>
                <a:ea typeface="Calibri"/>
                <a:cs typeface="Calibri"/>
                <a:sym typeface="Calibri"/>
              </a:rPr>
            </a:br>
            <a:r>
              <a:rPr lang="fr-FR" sz="3600">
                <a:solidFill>
                  <a:schemeClr val="lt1"/>
                </a:solidFill>
                <a:latin typeface="Calibri"/>
                <a:ea typeface="Calibri"/>
                <a:cs typeface="Calibri"/>
                <a:sym typeface="Calibri"/>
              </a:rPr>
              <a:t>La mémoire immunitaire</a:t>
            </a:r>
            <a:endParaRPr/>
          </a:p>
        </p:txBody>
      </p:sp>
      <p:sp>
        <p:nvSpPr>
          <p:cNvPr id="131" name="Google Shape;131;p7"/>
          <p:cNvSpPr txBox="1"/>
          <p:nvPr/>
        </p:nvSpPr>
        <p:spPr>
          <a:xfrm>
            <a:off x="990600" y="4869300"/>
            <a:ext cx="4998000" cy="92340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chemeClr val="dk1"/>
                </a:solidFill>
                <a:latin typeface="Calibri"/>
                <a:ea typeface="Calibri"/>
                <a:cs typeface="Calibri"/>
                <a:sym typeface="Calibri"/>
              </a:rPr>
              <a:t>Le vaccin, un “médicament” pas comme les autres</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dirty="0">
                <a:solidFill>
                  <a:schemeClr val="dk1"/>
                </a:solidFill>
                <a:latin typeface="Calibri"/>
                <a:ea typeface="Calibri"/>
                <a:cs typeface="Calibri"/>
                <a:sym typeface="Calibri"/>
              </a:rPr>
              <a:t>→ action préventive qui permet au corps de se défendre lui-même en “mimant” l’infection</a:t>
            </a:r>
            <a:endParaRPr sz="1800" dirty="0">
              <a:solidFill>
                <a:schemeClr val="dk1"/>
              </a:solidFill>
              <a:highlight>
                <a:srgbClr val="FF9900"/>
              </a:highlight>
              <a:latin typeface="Calibri"/>
              <a:ea typeface="Calibri"/>
              <a:cs typeface="Calibri"/>
              <a:sym typeface="Calibri"/>
            </a:endParaRPr>
          </a:p>
        </p:txBody>
      </p:sp>
      <p:sp>
        <p:nvSpPr>
          <p:cNvPr id="132" name="Google Shape;132;p7"/>
          <p:cNvSpPr txBox="1"/>
          <p:nvPr/>
        </p:nvSpPr>
        <p:spPr>
          <a:xfrm>
            <a:off x="-2087225" y="1049575"/>
            <a:ext cx="165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33" name="Google Shape;133;p7"/>
          <p:cNvSpPr txBox="1"/>
          <p:nvPr/>
        </p:nvSpPr>
        <p:spPr>
          <a:xfrm>
            <a:off x="6191300" y="4823100"/>
            <a:ext cx="2456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b="1">
                <a:solidFill>
                  <a:schemeClr val="dk1"/>
                </a:solidFill>
                <a:latin typeface="Calibri"/>
                <a:ea typeface="Calibri"/>
                <a:cs typeface="Calibri"/>
                <a:sym typeface="Calibri"/>
              </a:rPr>
              <a:t>Mais un vaccin n’est pas un bouclier anti-virus absolu !</a:t>
            </a:r>
            <a:r>
              <a:rPr lang="fr-FR" sz="1800" b="1">
                <a:solidFill>
                  <a:schemeClr val="dk1"/>
                </a:solidFill>
                <a:highlight>
                  <a:srgbClr val="FF9900"/>
                </a:highlight>
                <a:latin typeface="Calibri"/>
                <a:ea typeface="Calibri"/>
                <a:cs typeface="Calibri"/>
                <a:sym typeface="Calibri"/>
              </a:rPr>
              <a:t> </a:t>
            </a:r>
            <a:endParaRPr sz="1800" b="1">
              <a:latin typeface="Calibri"/>
              <a:ea typeface="Calibri"/>
              <a:cs typeface="Calibri"/>
              <a:sym typeface="Calibri"/>
            </a:endParaRPr>
          </a:p>
        </p:txBody>
      </p:sp>
      <p:sp>
        <p:nvSpPr>
          <p:cNvPr id="134" name="Google Shape;134;p7"/>
          <p:cNvSpPr txBox="1"/>
          <p:nvPr/>
        </p:nvSpPr>
        <p:spPr>
          <a:xfrm>
            <a:off x="478143" y="5924125"/>
            <a:ext cx="11146532" cy="677078"/>
          </a:xfrm>
          <a:prstGeom prst="rect">
            <a:avLst/>
          </a:prstGeom>
          <a:solidFill>
            <a:srgbClr val="B6D7A8"/>
          </a:solidFill>
          <a:ln>
            <a:noFill/>
          </a:ln>
        </p:spPr>
        <p:txBody>
          <a:bodyPr spcFirstLastPara="1" wrap="square" lIns="91425" tIns="91425" rIns="91425" bIns="91425" anchor="t" anchorCtr="0">
            <a:spAutoFit/>
          </a:bodyPr>
          <a:lstStyle/>
          <a:p>
            <a:pPr marL="0" marR="2803090" lvl="0" indent="0" algn="ctr" rtl="0" hangingPunct="0">
              <a:spcBef>
                <a:spcPts val="0"/>
              </a:spcBef>
              <a:spcAft>
                <a:spcPts val="0"/>
              </a:spcAft>
              <a:buClr>
                <a:schemeClr val="dk1"/>
              </a:buClr>
              <a:buSzPts val="1100"/>
              <a:buFont typeface="Arial"/>
              <a:buNone/>
            </a:pPr>
            <a:r>
              <a:rPr lang="fr-FR" sz="1600" b="1" dirty="0">
                <a:solidFill>
                  <a:schemeClr val="dk1"/>
                </a:solidFill>
              </a:rPr>
              <a:t>L’infection par le SARS-CoV-2 ou la vaccination</a:t>
            </a:r>
          </a:p>
          <a:p>
            <a:pPr marL="0" marR="2803090" lvl="0" indent="0" algn="ctr" rtl="0" hangingPunct="0">
              <a:spcBef>
                <a:spcPts val="0"/>
              </a:spcBef>
              <a:spcAft>
                <a:spcPts val="0"/>
              </a:spcAft>
              <a:buClr>
                <a:schemeClr val="dk1"/>
              </a:buClr>
              <a:buSzPts val="1100"/>
              <a:buFont typeface="Arial"/>
              <a:buNone/>
            </a:pPr>
            <a:r>
              <a:rPr lang="fr-FR" sz="1600" b="1" dirty="0">
                <a:solidFill>
                  <a:schemeClr val="dk1"/>
                </a:solidFill>
              </a:rPr>
              <a:t>induit une immunité à long terme chez la plupart des individus</a:t>
            </a:r>
            <a:endParaRPr lang="fr-FR" sz="1900" dirty="0">
              <a:latin typeface="Calibri"/>
              <a:ea typeface="Calibri"/>
              <a:cs typeface="Calibri"/>
              <a:sym typeface="Calibri"/>
            </a:endParaRPr>
          </a:p>
        </p:txBody>
      </p:sp>
      <p:sp>
        <p:nvSpPr>
          <p:cNvPr id="135" name="Google Shape;135;p7"/>
          <p:cNvSpPr/>
          <p:nvPr/>
        </p:nvSpPr>
        <p:spPr>
          <a:xfrm rot="10800000">
            <a:off x="10401200" y="5242738"/>
            <a:ext cx="304800" cy="554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txBox="1"/>
          <p:nvPr/>
        </p:nvSpPr>
        <p:spPr>
          <a:xfrm>
            <a:off x="9399575" y="6134325"/>
            <a:ext cx="222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u="sng" dirty="0">
                <a:solidFill>
                  <a:schemeClr val="hlink"/>
                </a:solidFill>
                <a:latin typeface="Calibri"/>
                <a:ea typeface="Calibri"/>
                <a:cs typeface="Calibri"/>
                <a:sym typeface="Calibri"/>
                <a:hlinkClick r:id="rId3"/>
              </a:rPr>
              <a:t>Vidéo INSERM /Canopé</a:t>
            </a:r>
            <a:endParaRPr dirty="0">
              <a:latin typeface="Calibri"/>
              <a:ea typeface="Calibri"/>
              <a:cs typeface="Calibri"/>
              <a:sym typeface="Calibri"/>
            </a:endParaRPr>
          </a:p>
        </p:txBody>
      </p:sp>
      <p:pic>
        <p:nvPicPr>
          <p:cNvPr id="139" name="Google Shape;139;p7"/>
          <p:cNvPicPr preferRelativeResize="0"/>
          <p:nvPr/>
        </p:nvPicPr>
        <p:blipFill>
          <a:blip r:embed="rId4">
            <a:alphaModFix/>
          </a:blip>
          <a:stretch>
            <a:fillRect/>
          </a:stretch>
        </p:blipFill>
        <p:spPr>
          <a:xfrm>
            <a:off x="478143" y="1574438"/>
            <a:ext cx="11235706" cy="3170700"/>
          </a:xfrm>
          <a:prstGeom prst="rect">
            <a:avLst/>
          </a:prstGeom>
          <a:noFill/>
          <a:ln>
            <a:noFill/>
          </a:ln>
        </p:spPr>
      </p:pic>
      <p:pic>
        <p:nvPicPr>
          <p:cNvPr id="140" name="Google Shape;140;p7"/>
          <p:cNvPicPr preferRelativeResize="0"/>
          <p:nvPr/>
        </p:nvPicPr>
        <p:blipFill>
          <a:blip r:embed="rId5">
            <a:alphaModFix/>
          </a:blip>
          <a:stretch>
            <a:fillRect/>
          </a:stretch>
        </p:blipFill>
        <p:spPr>
          <a:xfrm>
            <a:off x="913180" y="1873275"/>
            <a:ext cx="831145" cy="554100"/>
          </a:xfrm>
          <a:prstGeom prst="rect">
            <a:avLst/>
          </a:prstGeom>
          <a:noFill/>
          <a:ln>
            <a:noFill/>
          </a:ln>
        </p:spPr>
      </p:pic>
      <p:pic>
        <p:nvPicPr>
          <p:cNvPr id="136" name="Google Shape;136;p7"/>
          <p:cNvPicPr preferRelativeResize="0"/>
          <p:nvPr/>
        </p:nvPicPr>
        <p:blipFill>
          <a:blip r:embed="rId6">
            <a:alphaModFix/>
          </a:blip>
          <a:stretch>
            <a:fillRect/>
          </a:stretch>
        </p:blipFill>
        <p:spPr>
          <a:xfrm>
            <a:off x="8918875" y="4323928"/>
            <a:ext cx="2705801" cy="1877097"/>
          </a:xfrm>
          <a:prstGeom prst="rect">
            <a:avLst/>
          </a:prstGeom>
          <a:noFill/>
          <a:ln>
            <a:noFill/>
          </a:ln>
        </p:spPr>
      </p:pic>
      <p:pic>
        <p:nvPicPr>
          <p:cNvPr id="141" name="Google Shape;141;p7"/>
          <p:cNvPicPr preferRelativeResize="0"/>
          <p:nvPr/>
        </p:nvPicPr>
        <p:blipFill>
          <a:blip r:embed="rId5">
            <a:alphaModFix/>
          </a:blip>
          <a:stretch>
            <a:fillRect/>
          </a:stretch>
        </p:blipFill>
        <p:spPr>
          <a:xfrm>
            <a:off x="8087730" y="1449775"/>
            <a:ext cx="831145" cy="554100"/>
          </a:xfrm>
          <a:prstGeom prst="rect">
            <a:avLst/>
          </a:prstGeom>
          <a:noFill/>
          <a:ln>
            <a:noFill/>
          </a:ln>
        </p:spPr>
      </p:pic>
      <p:pic>
        <p:nvPicPr>
          <p:cNvPr id="137" name="Google Shape;137;p7"/>
          <p:cNvPicPr preferRelativeResize="0"/>
          <p:nvPr/>
        </p:nvPicPr>
        <p:blipFill>
          <a:blip r:embed="rId7">
            <a:alphaModFix/>
          </a:blip>
          <a:stretch>
            <a:fillRect/>
          </a:stretch>
        </p:blipFill>
        <p:spPr>
          <a:xfrm>
            <a:off x="8978910" y="4565320"/>
            <a:ext cx="2606749" cy="143648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838200" y="365125"/>
            <a:ext cx="10515600" cy="1027782"/>
          </a:xfrm>
          <a:prstGeom prst="rect">
            <a:avLst/>
          </a:prstGeom>
          <a:solidFill>
            <a:srgbClr val="75707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63636"/>
              <a:buFont typeface="Calibri"/>
              <a:buNone/>
            </a:pPr>
            <a:r>
              <a:rPr lang="fr-FR" sz="2200" b="1">
                <a:solidFill>
                  <a:schemeClr val="lt1"/>
                </a:solidFill>
                <a:latin typeface="Calibri"/>
                <a:ea typeface="Calibri"/>
                <a:cs typeface="Calibri"/>
                <a:sym typeface="Calibri"/>
              </a:rPr>
              <a:t>Comment fonctionne le vaccin?</a:t>
            </a:r>
            <a:br>
              <a:rPr lang="fr-FR" sz="3600">
                <a:solidFill>
                  <a:schemeClr val="lt1"/>
                </a:solidFill>
                <a:latin typeface="Calibri"/>
                <a:ea typeface="Calibri"/>
                <a:cs typeface="Calibri"/>
                <a:sym typeface="Calibri"/>
              </a:rPr>
            </a:br>
            <a:r>
              <a:rPr lang="fr-FR" sz="3600">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Le vaccin à ARN</a:t>
            </a:r>
            <a:endParaRPr/>
          </a:p>
        </p:txBody>
      </p:sp>
      <p:sp>
        <p:nvSpPr>
          <p:cNvPr id="148" name="Google Shape;148;p8"/>
          <p:cNvSpPr txBox="1"/>
          <p:nvPr/>
        </p:nvSpPr>
        <p:spPr>
          <a:xfrm>
            <a:off x="6967241" y="1858948"/>
            <a:ext cx="4313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8"/>
          <p:cNvSpPr txBox="1"/>
          <p:nvPr/>
        </p:nvSpPr>
        <p:spPr>
          <a:xfrm>
            <a:off x="5685100" y="2498063"/>
            <a:ext cx="6006000" cy="3509400"/>
          </a:xfrm>
          <a:prstGeom prst="rect">
            <a:avLst/>
          </a:prstGeom>
          <a:solidFill>
            <a:srgbClr val="F9CB9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a:latin typeface="Calibri"/>
                <a:ea typeface="Calibri"/>
                <a:cs typeface="Calibri"/>
                <a:sym typeface="Calibri"/>
              </a:rPr>
              <a:t>Injection du vaccin à ARN</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 synthèse des protéines Spike du virus par l’organisme</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 mise en place d’une réponse immunitaire spécifique</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 </a:t>
            </a:r>
            <a:r>
              <a:rPr lang="fr-FR" sz="1800" b="1">
                <a:latin typeface="Calibri"/>
                <a:ea typeface="Calibri"/>
                <a:cs typeface="Calibri"/>
                <a:sym typeface="Calibri"/>
              </a:rPr>
              <a:t>production d’anticorps permettant de neutraliser le virus en cas de contamination.</a:t>
            </a:r>
            <a:endParaRPr sz="1800" b="1">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 </a:t>
            </a:r>
            <a:r>
              <a:rPr lang="fr-FR" sz="1800" b="1">
                <a:latin typeface="Calibri"/>
                <a:ea typeface="Calibri"/>
                <a:cs typeface="Calibri"/>
                <a:sym typeface="Calibri"/>
              </a:rPr>
              <a:t>symptômes évités ou atténués et sujet moins contagieux</a:t>
            </a:r>
            <a:endParaRPr sz="1800" b="1">
              <a:latin typeface="Calibri"/>
              <a:ea typeface="Calibri"/>
              <a:cs typeface="Calibri"/>
              <a:sym typeface="Calibri"/>
            </a:endParaRPr>
          </a:p>
          <a:p>
            <a:pPr marL="0" lvl="0" indent="0" algn="l" rtl="0">
              <a:spcBef>
                <a:spcPts val="0"/>
              </a:spcBef>
              <a:spcAft>
                <a:spcPts val="0"/>
              </a:spcAft>
              <a:buNone/>
            </a:pPr>
            <a:endParaRPr sz="1800" b="1">
              <a:latin typeface="Calibri"/>
              <a:ea typeface="Calibri"/>
              <a:cs typeface="Calibri"/>
              <a:sym typeface="Calibri"/>
            </a:endParaRPr>
          </a:p>
          <a:p>
            <a:pPr marL="0" lvl="0" indent="0" algn="l" rtl="0">
              <a:spcBef>
                <a:spcPts val="0"/>
              </a:spcBef>
              <a:spcAft>
                <a:spcPts val="0"/>
              </a:spcAft>
              <a:buNone/>
            </a:pPr>
            <a:r>
              <a:rPr lang="fr-FR" sz="1800">
                <a:latin typeface="Calibri"/>
                <a:ea typeface="Calibri"/>
                <a:cs typeface="Calibri"/>
                <a:sym typeface="Calibri"/>
              </a:rPr>
              <a:t>→ moins de formes graves et épidémie freinée</a:t>
            </a:r>
            <a:endParaRPr sz="1800">
              <a:latin typeface="Calibri"/>
              <a:ea typeface="Calibri"/>
              <a:cs typeface="Calibri"/>
              <a:sym typeface="Calibri"/>
            </a:endParaRPr>
          </a:p>
        </p:txBody>
      </p:sp>
      <p:sp>
        <p:nvSpPr>
          <p:cNvPr id="150" name="Google Shape;150;p8"/>
          <p:cNvSpPr txBox="1"/>
          <p:nvPr/>
        </p:nvSpPr>
        <p:spPr>
          <a:xfrm>
            <a:off x="-2480800" y="2802825"/>
            <a:ext cx="175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51" name="Google Shape;151;p8"/>
          <p:cNvPicPr preferRelativeResize="0"/>
          <p:nvPr/>
        </p:nvPicPr>
        <p:blipFill rotWithShape="1">
          <a:blip r:embed="rId3">
            <a:alphaModFix/>
          </a:blip>
          <a:srcRect l="3806" r="3815"/>
          <a:stretch/>
        </p:blipFill>
        <p:spPr>
          <a:xfrm>
            <a:off x="735650" y="1392907"/>
            <a:ext cx="4949450" cy="50618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1"/>
          <p:cNvSpPr txBox="1">
            <a:spLocks noGrp="1"/>
          </p:cNvSpPr>
          <p:nvPr>
            <p:ph type="title"/>
          </p:nvPr>
        </p:nvSpPr>
        <p:spPr>
          <a:xfrm>
            <a:off x="838200" y="365125"/>
            <a:ext cx="10515600" cy="1027782"/>
          </a:xfrm>
          <a:prstGeom prst="rect">
            <a:avLst/>
          </a:prstGeom>
          <a:solidFill>
            <a:srgbClr val="75707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63636"/>
              <a:buFont typeface="Calibri"/>
              <a:buNone/>
            </a:pPr>
            <a:r>
              <a:rPr lang="fr-FR" sz="2200" b="1">
                <a:solidFill>
                  <a:schemeClr val="lt1"/>
                </a:solidFill>
                <a:latin typeface="Calibri"/>
                <a:ea typeface="Calibri"/>
                <a:cs typeface="Calibri"/>
                <a:sym typeface="Calibri"/>
              </a:rPr>
              <a:t>Comment fabrique-t-on un vaccin?</a:t>
            </a:r>
            <a:br>
              <a:rPr lang="fr-FR" sz="3600">
                <a:solidFill>
                  <a:schemeClr val="lt1"/>
                </a:solidFill>
                <a:latin typeface="Calibri"/>
                <a:ea typeface="Calibri"/>
                <a:cs typeface="Calibri"/>
                <a:sym typeface="Calibri"/>
              </a:rPr>
            </a:br>
            <a:r>
              <a:rPr lang="fr-FR" sz="3600">
                <a:solidFill>
                  <a:schemeClr val="lt1"/>
                </a:solidFill>
              </a:rPr>
              <a:t>Développement</a:t>
            </a:r>
            <a:r>
              <a:rPr lang="fr-FR" sz="3600">
                <a:solidFill>
                  <a:schemeClr val="lt1"/>
                </a:solidFill>
                <a:latin typeface="Calibri"/>
                <a:ea typeface="Calibri"/>
                <a:cs typeface="Calibri"/>
                <a:sym typeface="Calibri"/>
              </a:rPr>
              <a:t> et contrôles </a:t>
            </a:r>
            <a:endParaRPr/>
          </a:p>
        </p:txBody>
      </p:sp>
      <p:sp>
        <p:nvSpPr>
          <p:cNvPr id="240" name="Google Shape;240;p11">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11"/>
          <p:cNvSpPr txBox="1"/>
          <p:nvPr/>
        </p:nvSpPr>
        <p:spPr>
          <a:xfrm>
            <a:off x="-3853975" y="3782125"/>
            <a:ext cx="413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highlight>
                <a:schemeClr val="lt1"/>
              </a:highlight>
            </a:endParaRPr>
          </a:p>
        </p:txBody>
      </p:sp>
      <p:pic>
        <p:nvPicPr>
          <p:cNvPr id="242" name="Google Shape;242;p11"/>
          <p:cNvPicPr preferRelativeResize="0"/>
          <p:nvPr/>
        </p:nvPicPr>
        <p:blipFill>
          <a:blip r:embed="rId3">
            <a:alphaModFix/>
          </a:blip>
          <a:stretch>
            <a:fillRect/>
          </a:stretch>
        </p:blipFill>
        <p:spPr>
          <a:xfrm>
            <a:off x="2782952" y="1651925"/>
            <a:ext cx="6914674" cy="3940900"/>
          </a:xfrm>
          <a:prstGeom prst="rect">
            <a:avLst/>
          </a:prstGeom>
          <a:noFill/>
          <a:ln>
            <a:noFill/>
          </a:ln>
        </p:spPr>
      </p:pic>
      <p:sp>
        <p:nvSpPr>
          <p:cNvPr id="243" name="Google Shape;243;p11"/>
          <p:cNvSpPr txBox="1"/>
          <p:nvPr/>
        </p:nvSpPr>
        <p:spPr>
          <a:xfrm>
            <a:off x="490187" y="3141500"/>
            <a:ext cx="2081100" cy="2559000"/>
          </a:xfrm>
          <a:prstGeom prst="rect">
            <a:avLst/>
          </a:prstGeom>
          <a:solidFill>
            <a:srgbClr val="CFE2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600">
                <a:latin typeface="Calibri"/>
                <a:ea typeface="Calibri"/>
                <a:cs typeface="Calibri"/>
                <a:sym typeface="Calibri"/>
              </a:rPr>
              <a:t>Des recherches en laboratoire sur les vaccins à ARNm </a:t>
            </a:r>
            <a:r>
              <a:rPr lang="fr-FR" sz="1600" b="1">
                <a:latin typeface="Calibri"/>
                <a:ea typeface="Calibri"/>
                <a:cs typeface="Calibri"/>
                <a:sym typeface="Calibri"/>
              </a:rPr>
              <a:t>depuis plus de 30 ans</a:t>
            </a:r>
            <a:r>
              <a:rPr lang="fr-FR" sz="1600">
                <a:latin typeface="Calibri"/>
                <a:ea typeface="Calibri"/>
                <a:cs typeface="Calibri"/>
                <a:sym typeface="Calibri"/>
              </a:rPr>
              <a:t>.</a:t>
            </a:r>
            <a:endParaRPr sz="16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sz="200">
              <a:latin typeface="Calibri"/>
              <a:ea typeface="Calibri"/>
              <a:cs typeface="Calibri"/>
              <a:sym typeface="Calibri"/>
            </a:endParaRPr>
          </a:p>
          <a:p>
            <a:pPr marL="0" lvl="0" indent="0" algn="l" rtl="0">
              <a:spcBef>
                <a:spcPts val="0"/>
              </a:spcBef>
              <a:spcAft>
                <a:spcPts val="0"/>
              </a:spcAft>
              <a:buNone/>
            </a:pPr>
            <a:r>
              <a:rPr lang="fr-FR" sz="1600">
                <a:latin typeface="Calibri"/>
                <a:ea typeface="Calibri"/>
                <a:cs typeface="Calibri"/>
                <a:sym typeface="Calibri"/>
              </a:rPr>
              <a:t>Un vaccin développé très rapidement mais </a:t>
            </a:r>
            <a:r>
              <a:rPr lang="fr-FR" sz="1600" b="1">
                <a:latin typeface="Calibri"/>
                <a:ea typeface="Calibri"/>
                <a:cs typeface="Calibri"/>
                <a:sym typeface="Calibri"/>
              </a:rPr>
              <a:t>sans supprimer d’étapes</a:t>
            </a:r>
            <a:r>
              <a:rPr lang="fr-FR" sz="1600">
                <a:latin typeface="Calibri"/>
                <a:ea typeface="Calibri"/>
                <a:cs typeface="Calibri"/>
                <a:sym typeface="Calibri"/>
              </a:rPr>
              <a:t>.</a:t>
            </a:r>
            <a:endParaRPr sz="1600">
              <a:latin typeface="Calibri"/>
              <a:ea typeface="Calibri"/>
              <a:cs typeface="Calibri"/>
              <a:sym typeface="Calibri"/>
            </a:endParaRPr>
          </a:p>
          <a:p>
            <a:pPr marL="0" lvl="0" indent="0" algn="l" rtl="0">
              <a:spcBef>
                <a:spcPts val="0"/>
              </a:spcBef>
              <a:spcAft>
                <a:spcPts val="0"/>
              </a:spcAft>
              <a:buNone/>
            </a:pPr>
            <a:endParaRPr sz="800">
              <a:latin typeface="Calibri"/>
              <a:ea typeface="Calibri"/>
              <a:cs typeface="Calibri"/>
              <a:sym typeface="Calibri"/>
            </a:endParaRPr>
          </a:p>
        </p:txBody>
      </p:sp>
      <p:sp>
        <p:nvSpPr>
          <p:cNvPr id="244" name="Google Shape;244;p11"/>
          <p:cNvSpPr txBox="1"/>
          <p:nvPr/>
        </p:nvSpPr>
        <p:spPr>
          <a:xfrm>
            <a:off x="6247125" y="6013200"/>
            <a:ext cx="277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200" i="1">
                <a:solidFill>
                  <a:srgbClr val="9A9A9A"/>
                </a:solidFill>
                <a:latin typeface="Calibri"/>
                <a:ea typeface="Calibri"/>
                <a:cs typeface="Calibri"/>
                <a:sym typeface="Calibri"/>
              </a:rPr>
              <a:t>D’après Krammer, 2020 (Nature).</a:t>
            </a:r>
            <a:endParaRPr sz="1200" i="1">
              <a:solidFill>
                <a:srgbClr val="9A9A9A"/>
              </a:solidFill>
              <a:latin typeface="Calibri"/>
              <a:ea typeface="Calibri"/>
              <a:cs typeface="Calibri"/>
              <a:sym typeface="Calibri"/>
            </a:endParaRPr>
          </a:p>
        </p:txBody>
      </p:sp>
      <p:sp>
        <p:nvSpPr>
          <p:cNvPr id="245" name="Google Shape;245;p11"/>
          <p:cNvSpPr txBox="1"/>
          <p:nvPr/>
        </p:nvSpPr>
        <p:spPr>
          <a:xfrm>
            <a:off x="9190525" y="3446300"/>
            <a:ext cx="1944300" cy="2466600"/>
          </a:xfrm>
          <a:prstGeom prst="rect">
            <a:avLst/>
          </a:prstGeom>
          <a:solidFill>
            <a:srgbClr val="FFF2CC"/>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FR" sz="1600" b="1">
                <a:solidFill>
                  <a:schemeClr val="dk1"/>
                </a:solidFill>
                <a:latin typeface="Calibri"/>
                <a:ea typeface="Calibri"/>
                <a:cs typeface="Calibri"/>
                <a:sym typeface="Calibri"/>
              </a:rPr>
              <a:t>Un vaccin testé</a:t>
            </a:r>
            <a:r>
              <a:rPr lang="fr-FR" sz="1600">
                <a:solidFill>
                  <a:schemeClr val="dk1"/>
                </a:solidFill>
                <a:latin typeface="Calibri"/>
                <a:ea typeface="Calibri"/>
                <a:cs typeface="Calibri"/>
                <a:sym typeface="Calibri"/>
              </a:rPr>
              <a:t> : </a:t>
            </a:r>
            <a:r>
              <a:rPr lang="fr-FR">
                <a:solidFill>
                  <a:schemeClr val="dk1"/>
                </a:solidFill>
                <a:latin typeface="Calibri"/>
                <a:ea typeface="Calibri"/>
                <a:cs typeface="Calibri"/>
                <a:sym typeface="Calibri"/>
              </a:rPr>
              <a:t>essais cliniques pour vérifier l’innocuité et évaluer l’efficacité.</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fr-FR" sz="1600" b="1">
                <a:solidFill>
                  <a:schemeClr val="dk1"/>
                </a:solidFill>
                <a:latin typeface="Calibri"/>
                <a:ea typeface="Calibri"/>
                <a:cs typeface="Calibri"/>
                <a:sym typeface="Calibri"/>
              </a:rPr>
              <a:t>Un vaccin très surveillé </a:t>
            </a:r>
            <a:r>
              <a:rPr lang="fr-FR" sz="1600">
                <a:solidFill>
                  <a:schemeClr val="dk1"/>
                </a:solidFill>
                <a:latin typeface="Calibri"/>
                <a:ea typeface="Calibri"/>
                <a:cs typeface="Calibri"/>
                <a:sym typeface="Calibri"/>
              </a:rPr>
              <a:t>: </a:t>
            </a:r>
            <a:r>
              <a:rPr lang="fr-FR">
                <a:solidFill>
                  <a:schemeClr val="dk1"/>
                </a:solidFill>
                <a:latin typeface="Calibri"/>
                <a:ea typeface="Calibri"/>
                <a:cs typeface="Calibri"/>
                <a:sym typeface="Calibri"/>
              </a:rPr>
              <a:t>données publiques de pharmacovigilance à partir d’un très grand nombre de personnes.</a:t>
            </a:r>
            <a:endParaRPr sz="10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9"/>
          <p:cNvSpPr txBox="1">
            <a:spLocks noGrp="1"/>
          </p:cNvSpPr>
          <p:nvPr>
            <p:ph type="title"/>
          </p:nvPr>
        </p:nvSpPr>
        <p:spPr>
          <a:xfrm>
            <a:off x="838200" y="365125"/>
            <a:ext cx="10515600" cy="1027782"/>
          </a:xfrm>
          <a:prstGeom prst="rect">
            <a:avLst/>
          </a:prstGeom>
          <a:solidFill>
            <a:srgbClr val="75707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alibri"/>
              <a:buNone/>
            </a:pPr>
            <a:r>
              <a:rPr lang="fr-FR" sz="2200" b="1">
                <a:solidFill>
                  <a:schemeClr val="lt1"/>
                </a:solidFill>
                <a:latin typeface="Calibri"/>
                <a:ea typeface="Calibri"/>
                <a:cs typeface="Calibri"/>
                <a:sym typeface="Calibri"/>
              </a:rPr>
              <a:t>Comment fonctionne le vaccin?</a:t>
            </a:r>
            <a:endParaRPr sz="3600">
              <a:solidFill>
                <a:schemeClr val="lt1"/>
              </a:solidFill>
            </a:endParaRPr>
          </a:p>
          <a:p>
            <a:pPr marL="0" lvl="0" indent="0" algn="l" rtl="0">
              <a:lnSpc>
                <a:spcPct val="90000"/>
              </a:lnSpc>
              <a:spcBef>
                <a:spcPts val="0"/>
              </a:spcBef>
              <a:spcAft>
                <a:spcPts val="0"/>
              </a:spcAft>
              <a:buClr>
                <a:schemeClr val="lt1"/>
              </a:buClr>
              <a:buSzPts val="3600"/>
              <a:buFont typeface="Calibri"/>
              <a:buNone/>
            </a:pPr>
            <a:r>
              <a:rPr lang="fr-FR" sz="3600">
                <a:solidFill>
                  <a:schemeClr val="lt1"/>
                </a:solidFill>
              </a:rPr>
              <a:t>Efficacité d’un vaccin</a:t>
            </a:r>
            <a:r>
              <a:rPr lang="fr-FR" sz="3600">
                <a:solidFill>
                  <a:schemeClr val="lt1"/>
                </a:solidFill>
                <a:latin typeface="Calibri"/>
                <a:ea typeface="Calibri"/>
                <a:cs typeface="Calibri"/>
                <a:sym typeface="Calibri"/>
              </a:rPr>
              <a:t> </a:t>
            </a:r>
            <a:endParaRPr/>
          </a:p>
        </p:txBody>
      </p:sp>
      <p:sp>
        <p:nvSpPr>
          <p:cNvPr id="158" name="Google Shape;158;p9"/>
          <p:cNvSpPr txBox="1"/>
          <p:nvPr/>
        </p:nvSpPr>
        <p:spPr>
          <a:xfrm>
            <a:off x="5468775" y="1748250"/>
            <a:ext cx="5884800" cy="1569900"/>
          </a:xfrm>
          <a:prstGeom prst="rect">
            <a:avLst/>
          </a:prstGeom>
          <a:solidFill>
            <a:srgbClr val="CFE2F3"/>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1800" b="1" dirty="0">
                <a:latin typeface="Calibri"/>
                <a:ea typeface="Calibri"/>
                <a:cs typeface="Calibri"/>
                <a:sym typeface="Calibri"/>
              </a:rPr>
              <a:t>L'efficacité d’un vaccin se définit lors de la phase 3</a:t>
            </a:r>
          </a:p>
          <a:p>
            <a:pPr marL="0" lvl="0" indent="0" algn="just" rtl="0">
              <a:spcBef>
                <a:spcPts val="0"/>
              </a:spcBef>
              <a:spcAft>
                <a:spcPts val="0"/>
              </a:spcAft>
              <a:buNone/>
            </a:pPr>
            <a:r>
              <a:rPr lang="fr-FR" sz="1800" b="1" dirty="0">
                <a:latin typeface="Calibri"/>
                <a:ea typeface="Calibri"/>
                <a:cs typeface="Calibri"/>
                <a:sym typeface="Calibri"/>
              </a:rPr>
              <a:t>des essais cliniques.</a:t>
            </a:r>
            <a:endParaRPr sz="1800" b="1" dirty="0">
              <a:latin typeface="Calibri"/>
              <a:ea typeface="Calibri"/>
              <a:cs typeface="Calibri"/>
              <a:sym typeface="Calibri"/>
            </a:endParaRPr>
          </a:p>
          <a:p>
            <a:pPr marL="0" lvl="0" indent="0" algn="just" rtl="0">
              <a:spcBef>
                <a:spcPts val="0"/>
              </a:spcBef>
              <a:spcAft>
                <a:spcPts val="0"/>
              </a:spcAft>
              <a:buNone/>
            </a:pPr>
            <a:r>
              <a:rPr lang="fr-FR" sz="1800" dirty="0">
                <a:latin typeface="Calibri"/>
                <a:ea typeface="Calibri"/>
                <a:cs typeface="Calibri"/>
                <a:sym typeface="Calibri"/>
              </a:rPr>
              <a:t>→ comparaison du nombre de </a:t>
            </a:r>
            <a:r>
              <a:rPr lang="fr-FR" sz="1800" b="1" dirty="0">
                <a:latin typeface="Calibri"/>
                <a:ea typeface="Calibri"/>
                <a:cs typeface="Calibri"/>
                <a:sym typeface="Calibri"/>
              </a:rPr>
              <a:t>malades </a:t>
            </a:r>
            <a:r>
              <a:rPr lang="fr-FR" sz="1800" dirty="0">
                <a:latin typeface="Calibri"/>
                <a:ea typeface="Calibri"/>
                <a:cs typeface="Calibri"/>
                <a:sym typeface="Calibri"/>
              </a:rPr>
              <a:t>dans le groupe de volontaires qui a été vacciné et dans le groupe qui a reçu un placebo. </a:t>
            </a:r>
            <a:endParaRPr sz="1800" dirty="0">
              <a:latin typeface="Calibri"/>
              <a:ea typeface="Calibri"/>
              <a:cs typeface="Calibri"/>
              <a:sym typeface="Calibri"/>
            </a:endParaRPr>
          </a:p>
        </p:txBody>
      </p:sp>
      <p:pic>
        <p:nvPicPr>
          <p:cNvPr id="159" name="Google Shape;159;p9"/>
          <p:cNvPicPr preferRelativeResize="0"/>
          <p:nvPr/>
        </p:nvPicPr>
        <p:blipFill>
          <a:blip r:embed="rId3">
            <a:alphaModFix/>
          </a:blip>
          <a:stretch>
            <a:fillRect/>
          </a:stretch>
        </p:blipFill>
        <p:spPr>
          <a:xfrm>
            <a:off x="2348150" y="1494074"/>
            <a:ext cx="2698252" cy="4350025"/>
          </a:xfrm>
          <a:prstGeom prst="rect">
            <a:avLst/>
          </a:prstGeom>
          <a:noFill/>
          <a:ln>
            <a:noFill/>
          </a:ln>
        </p:spPr>
      </p:pic>
      <p:sp>
        <p:nvSpPr>
          <p:cNvPr id="160" name="Google Shape;160;p9"/>
          <p:cNvSpPr txBox="1"/>
          <p:nvPr/>
        </p:nvSpPr>
        <p:spPr>
          <a:xfrm>
            <a:off x="2348150" y="6162350"/>
            <a:ext cx="23877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800" dirty="0">
                <a:solidFill>
                  <a:srgbClr val="888888"/>
                </a:solidFill>
                <a:latin typeface="Calibri"/>
                <a:ea typeface="Calibri"/>
                <a:cs typeface="Calibri"/>
                <a:sym typeface="Calibri"/>
              </a:rPr>
              <a:t>Image : infographies </a:t>
            </a:r>
            <a:r>
              <a:rPr lang="fr-FR" sz="800" dirty="0" err="1">
                <a:solidFill>
                  <a:srgbClr val="888888"/>
                </a:solidFill>
                <a:latin typeface="Calibri"/>
                <a:ea typeface="Calibri"/>
                <a:cs typeface="Calibri"/>
                <a:sym typeface="Calibri"/>
              </a:rPr>
              <a:t>Visactu</a:t>
            </a:r>
            <a:endParaRPr lang="fr-FR" sz="800" dirty="0">
              <a:solidFill>
                <a:srgbClr val="888888"/>
              </a:solidFill>
              <a:latin typeface="Calibri"/>
              <a:ea typeface="Calibri"/>
              <a:cs typeface="Calibri"/>
              <a:sym typeface="Calibri"/>
            </a:endParaRPr>
          </a:p>
          <a:p>
            <a:r>
              <a:rPr lang="fr-FR" sz="800" dirty="0" err="1">
                <a:solidFill>
                  <a:schemeClr val="tx2">
                    <a:lumMod val="50000"/>
                  </a:schemeClr>
                </a:solidFill>
              </a:rPr>
              <a:t>Franceculture.fr</a:t>
            </a:r>
            <a:endParaRPr lang="fr-FR" sz="800" dirty="0">
              <a:solidFill>
                <a:schemeClr val="tx2">
                  <a:lumMod val="50000"/>
                </a:schemeClr>
              </a:solidFill>
            </a:endParaRPr>
          </a:p>
          <a:p>
            <a:r>
              <a:rPr lang="fr-FR" sz="800" dirty="0">
                <a:solidFill>
                  <a:schemeClr val="tx2">
                    <a:lumMod val="50000"/>
                  </a:schemeClr>
                </a:solidFill>
              </a:rPr>
              <a:t>journal-de-8h-du-vendredi-29-janvier-2021</a:t>
            </a:r>
            <a:endParaRPr lang="fr-FR" sz="1000" dirty="0">
              <a:solidFill>
                <a:schemeClr val="tx2">
                  <a:lumMod val="50000"/>
                </a:schemeClr>
              </a:solidFill>
            </a:endParaRPr>
          </a:p>
        </p:txBody>
      </p:sp>
      <p:sp>
        <p:nvSpPr>
          <p:cNvPr id="161" name="Google Shape;161;p9"/>
          <p:cNvSpPr txBox="1"/>
          <p:nvPr/>
        </p:nvSpPr>
        <p:spPr>
          <a:xfrm>
            <a:off x="5468775" y="3442100"/>
            <a:ext cx="5662500" cy="213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700" dirty="0">
                <a:latin typeface="Calibri"/>
                <a:ea typeface="Calibri"/>
                <a:cs typeface="Calibri"/>
                <a:sym typeface="Calibri"/>
              </a:rPr>
              <a:t>Aucun vaccin n’est efficace à 100%</a:t>
            </a:r>
            <a:endParaRPr sz="1700" dirty="0">
              <a:latin typeface="Calibri"/>
              <a:ea typeface="Calibri"/>
              <a:cs typeface="Calibri"/>
              <a:sym typeface="Calibri"/>
            </a:endParaRPr>
          </a:p>
          <a:p>
            <a:pPr marL="0" lvl="0" indent="0" algn="l" rtl="0">
              <a:spcBef>
                <a:spcPts val="0"/>
              </a:spcBef>
              <a:spcAft>
                <a:spcPts val="0"/>
              </a:spcAft>
              <a:buNone/>
            </a:pPr>
            <a:endParaRPr sz="900" dirty="0">
              <a:latin typeface="Calibri"/>
              <a:ea typeface="Calibri"/>
              <a:cs typeface="Calibri"/>
              <a:sym typeface="Calibri"/>
            </a:endParaRPr>
          </a:p>
          <a:p>
            <a:pPr marL="0" lvl="0" indent="0" algn="l" rtl="0">
              <a:spcBef>
                <a:spcPts val="0"/>
              </a:spcBef>
              <a:spcAft>
                <a:spcPts val="0"/>
              </a:spcAft>
              <a:buNone/>
            </a:pPr>
            <a:r>
              <a:rPr lang="fr-FR" sz="1700" dirty="0">
                <a:latin typeface="Calibri"/>
                <a:ea typeface="Calibri"/>
                <a:cs typeface="Calibri"/>
                <a:sym typeface="Calibri"/>
              </a:rPr>
              <a:t>Efficacité de différents vaccins: </a:t>
            </a:r>
            <a:endParaRPr sz="1700" b="1" dirty="0">
              <a:solidFill>
                <a:srgbClr val="FF0000"/>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fr-FR" b="1" dirty="0">
                <a:solidFill>
                  <a:schemeClr val="dk1"/>
                </a:solidFill>
              </a:rPr>
              <a:t>anti-</a:t>
            </a:r>
            <a:r>
              <a:rPr lang="fr-FR" b="1" dirty="0" err="1">
                <a:solidFill>
                  <a:schemeClr val="dk1"/>
                </a:solidFill>
              </a:rPr>
              <a:t>Covid</a:t>
            </a:r>
            <a:r>
              <a:rPr lang="fr-FR" b="1" dirty="0">
                <a:solidFill>
                  <a:schemeClr val="dk1"/>
                </a:solidFill>
              </a:rPr>
              <a:t> à ARN: &gt; 90% pour les formes graves</a:t>
            </a:r>
            <a:endParaRPr b="1" dirty="0">
              <a:solidFill>
                <a:schemeClr val="dk1"/>
              </a:solidFill>
            </a:endParaRPr>
          </a:p>
          <a:p>
            <a:pPr marL="457200" lvl="0" indent="-317500" algn="l" rtl="0">
              <a:spcBef>
                <a:spcPts val="0"/>
              </a:spcBef>
              <a:spcAft>
                <a:spcPts val="0"/>
              </a:spcAft>
              <a:buClr>
                <a:schemeClr val="dk1"/>
              </a:buClr>
              <a:buSzPts val="1400"/>
              <a:buChar char="-"/>
            </a:pPr>
            <a:r>
              <a:rPr lang="fr-FR" dirty="0" err="1">
                <a:solidFill>
                  <a:schemeClr val="dk1"/>
                </a:solidFill>
              </a:rPr>
              <a:t>anti-toxine</a:t>
            </a:r>
            <a:r>
              <a:rPr lang="fr-FR" dirty="0">
                <a:solidFill>
                  <a:schemeClr val="dk1"/>
                </a:solidFill>
              </a:rPr>
              <a:t> tétanique : 98%</a:t>
            </a:r>
            <a:endParaRPr dirty="0">
              <a:solidFill>
                <a:schemeClr val="dk1"/>
              </a:solidFill>
            </a:endParaRPr>
          </a:p>
          <a:p>
            <a:pPr marL="457200" lvl="0" indent="-317500" algn="l" rtl="0">
              <a:spcBef>
                <a:spcPts val="0"/>
              </a:spcBef>
              <a:spcAft>
                <a:spcPts val="0"/>
              </a:spcAft>
              <a:buClr>
                <a:schemeClr val="dk1"/>
              </a:buClr>
              <a:buSzPts val="1400"/>
              <a:buChar char="-"/>
            </a:pPr>
            <a:r>
              <a:rPr lang="fr-FR" dirty="0">
                <a:solidFill>
                  <a:schemeClr val="dk1"/>
                </a:solidFill>
              </a:rPr>
              <a:t>anti-HPV : 88%</a:t>
            </a:r>
            <a:endParaRPr dirty="0">
              <a:solidFill>
                <a:schemeClr val="dk1"/>
              </a:solidFill>
            </a:endParaRPr>
          </a:p>
          <a:p>
            <a:pPr marL="457200" lvl="0" indent="-317500" algn="l" rtl="0">
              <a:spcBef>
                <a:spcPts val="0"/>
              </a:spcBef>
              <a:spcAft>
                <a:spcPts val="0"/>
              </a:spcAft>
              <a:buClr>
                <a:schemeClr val="dk1"/>
              </a:buClr>
              <a:buSzPts val="1400"/>
              <a:buChar char="-"/>
            </a:pPr>
            <a:r>
              <a:rPr lang="fr-FR" dirty="0">
                <a:solidFill>
                  <a:schemeClr val="dk1"/>
                </a:solidFill>
              </a:rPr>
              <a:t>anti-poliomyélite: 95 %</a:t>
            </a:r>
            <a:endParaRPr dirty="0">
              <a:solidFill>
                <a:schemeClr val="dk1"/>
              </a:solidFill>
            </a:endParaRPr>
          </a:p>
          <a:p>
            <a:pPr marL="457200" lvl="0" indent="-317500" algn="l" rtl="0">
              <a:spcBef>
                <a:spcPts val="0"/>
              </a:spcBef>
              <a:spcAft>
                <a:spcPts val="0"/>
              </a:spcAft>
              <a:buClr>
                <a:schemeClr val="dk1"/>
              </a:buClr>
              <a:buSzPts val="1400"/>
              <a:buChar char="-"/>
            </a:pPr>
            <a:r>
              <a:rPr lang="fr-FR" dirty="0" err="1">
                <a:solidFill>
                  <a:schemeClr val="dk1"/>
                </a:solidFill>
              </a:rPr>
              <a:t>anti-grippe</a:t>
            </a:r>
            <a:r>
              <a:rPr lang="fr-FR" dirty="0">
                <a:solidFill>
                  <a:schemeClr val="dk1"/>
                </a:solidFill>
              </a:rPr>
              <a:t> : 60 % à 80% (selon les années et les populations)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
        <p:nvSpPr>
          <p:cNvPr id="162" name="Google Shape;162;p9"/>
          <p:cNvSpPr txBox="1"/>
          <p:nvPr/>
        </p:nvSpPr>
        <p:spPr>
          <a:xfrm>
            <a:off x="6554000" y="5544775"/>
            <a:ext cx="308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63" name="Google Shape;163;p9"/>
          <p:cNvSpPr txBox="1"/>
          <p:nvPr/>
        </p:nvSpPr>
        <p:spPr>
          <a:xfrm>
            <a:off x="5879775" y="5485250"/>
            <a:ext cx="4840500" cy="677100"/>
          </a:xfrm>
          <a:prstGeom prst="rect">
            <a:avLst/>
          </a:prstGeom>
          <a:solidFill>
            <a:srgbClr val="D9D9D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600" dirty="0">
                <a:latin typeface="Calibri"/>
                <a:ea typeface="Calibri"/>
                <a:cs typeface="Calibri"/>
                <a:sym typeface="Calibri"/>
              </a:rPr>
              <a:t>Les valeurs de  l’efficacité d’un vaccin varient selon les paramètres de l’étude (populations, </a:t>
            </a:r>
            <a:r>
              <a:rPr lang="fr-FR" sz="1600" dirty="0" err="1">
                <a:latin typeface="Calibri"/>
                <a:ea typeface="Calibri"/>
                <a:cs typeface="Calibri"/>
                <a:sym typeface="Calibri"/>
              </a:rPr>
              <a:t>variants</a:t>
            </a:r>
            <a:r>
              <a:rPr lang="fr-FR" sz="1600" dirty="0">
                <a:latin typeface="Calibri"/>
                <a:ea typeface="Calibri"/>
                <a:cs typeface="Calibri"/>
                <a:sym typeface="Calibri"/>
              </a:rPr>
              <a:t>,...).</a:t>
            </a:r>
            <a:endParaRPr sz="1600" dirty="0">
              <a:latin typeface="Calibri"/>
              <a:ea typeface="Calibri"/>
              <a:cs typeface="Calibri"/>
              <a:sym typeface="Calibri"/>
            </a:endParaRPr>
          </a:p>
        </p:txBody>
      </p:sp>
      <p:sp>
        <p:nvSpPr>
          <p:cNvPr id="164" name="Google Shape;164;p9"/>
          <p:cNvSpPr txBox="1"/>
          <p:nvPr/>
        </p:nvSpPr>
        <p:spPr>
          <a:xfrm>
            <a:off x="1751450" y="5844100"/>
            <a:ext cx="358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b="1" dirty="0">
                <a:latin typeface="Calibri"/>
                <a:ea typeface="Calibri"/>
                <a:cs typeface="Calibri"/>
                <a:sym typeface="Calibri"/>
              </a:rPr>
              <a:t>Exemple de calcul de l’efficacité d’un vaccin</a:t>
            </a:r>
            <a:endParaRPr b="1" dirty="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txBox="1">
            <a:spLocks noGrp="1"/>
          </p:cNvSpPr>
          <p:nvPr>
            <p:ph type="title"/>
          </p:nvPr>
        </p:nvSpPr>
        <p:spPr>
          <a:xfrm>
            <a:off x="838200" y="365125"/>
            <a:ext cx="10515600" cy="1027782"/>
          </a:xfrm>
          <a:prstGeom prst="rect">
            <a:avLst/>
          </a:prstGeom>
          <a:solidFill>
            <a:srgbClr val="75707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63636"/>
              <a:buFont typeface="Calibri"/>
              <a:buNone/>
            </a:pPr>
            <a:r>
              <a:rPr lang="fr-FR" sz="2200" b="1">
                <a:solidFill>
                  <a:schemeClr val="lt1"/>
                </a:solidFill>
                <a:latin typeface="Calibri"/>
                <a:ea typeface="Calibri"/>
                <a:cs typeface="Calibri"/>
                <a:sym typeface="Calibri"/>
              </a:rPr>
              <a:t>Comment fonctionne le vaccin?</a:t>
            </a:r>
            <a:br>
              <a:rPr lang="fr-FR" sz="3600">
                <a:solidFill>
                  <a:schemeClr val="lt1"/>
                </a:solidFill>
                <a:latin typeface="Calibri"/>
                <a:ea typeface="Calibri"/>
                <a:cs typeface="Calibri"/>
                <a:sym typeface="Calibri"/>
              </a:rPr>
            </a:br>
            <a:r>
              <a:rPr lang="fr-FR" sz="3600">
                <a:solidFill>
                  <a:schemeClr val="lt1"/>
                </a:solidFill>
                <a:latin typeface="Calibri"/>
                <a:ea typeface="Calibri"/>
                <a:cs typeface="Calibri"/>
                <a:sym typeface="Calibri"/>
              </a:rPr>
              <a:t>Immunité collective</a:t>
            </a:r>
            <a:endParaRPr/>
          </a:p>
        </p:txBody>
      </p:sp>
      <p:sp>
        <p:nvSpPr>
          <p:cNvPr id="171" name="Google Shape;171;p10">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10"/>
          <p:cNvSpPr txBox="1"/>
          <p:nvPr/>
        </p:nvSpPr>
        <p:spPr>
          <a:xfrm>
            <a:off x="838200" y="1586275"/>
            <a:ext cx="6759300" cy="4708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Calibri"/>
                <a:ea typeface="Calibri"/>
                <a:cs typeface="Calibri"/>
                <a:sym typeface="Calibri"/>
              </a:rPr>
              <a:t>Le vaccin n’est pas efficace à 100% </a:t>
            </a:r>
          </a:p>
          <a:p>
            <a:pPr marL="0" marR="0" lvl="0" indent="0" algn="l" rtl="0">
              <a:spcBef>
                <a:spcPts val="0"/>
              </a:spcBef>
              <a:spcAft>
                <a:spcPts val="0"/>
              </a:spcAft>
              <a:buNone/>
            </a:pPr>
            <a:r>
              <a:rPr lang="fr-FR" sz="1600" dirty="0">
                <a:solidFill>
                  <a:schemeClr val="dk1"/>
                </a:solidFill>
                <a:latin typeface="Calibri"/>
                <a:ea typeface="Calibri"/>
                <a:cs typeface="Calibri"/>
                <a:sym typeface="Calibri"/>
              </a:rPr>
              <a:t>→ certaines personnes vaccinées peuvent être malades.</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endParaRPr sz="1000" i="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fr-FR" sz="1800" dirty="0">
                <a:solidFill>
                  <a:schemeClr val="dk1"/>
                </a:solidFill>
                <a:latin typeface="Calibri"/>
                <a:ea typeface="Calibri"/>
                <a:cs typeface="Calibri"/>
                <a:sym typeface="Calibri"/>
              </a:rPr>
              <a:t>⇒ Intérêt d’une </a:t>
            </a:r>
            <a:r>
              <a:rPr lang="fr-FR" sz="1800" b="1" dirty="0">
                <a:solidFill>
                  <a:schemeClr val="dk1"/>
                </a:solidFill>
                <a:highlight>
                  <a:srgbClr val="CFE2F3"/>
                </a:highlight>
                <a:latin typeface="Calibri"/>
                <a:ea typeface="Calibri"/>
                <a:cs typeface="Calibri"/>
                <a:sym typeface="Calibri"/>
              </a:rPr>
              <a:t>immunité collective</a:t>
            </a:r>
            <a:r>
              <a:rPr lang="fr-FR" sz="1800" dirty="0">
                <a:solidFill>
                  <a:schemeClr val="dk1"/>
                </a:solidFill>
                <a:latin typeface="Calibri"/>
                <a:ea typeface="Calibri"/>
                <a:cs typeface="Calibri"/>
                <a:sym typeface="Calibri"/>
              </a:rPr>
              <a:t> à défaut de la garantie absolue d’une immunité individuelle.</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dirty="0">
                <a:solidFill>
                  <a:schemeClr val="dk1"/>
                </a:solidFill>
                <a:latin typeface="Calibri"/>
                <a:ea typeface="Calibri"/>
                <a:cs typeface="Calibri"/>
                <a:sym typeface="Calibri"/>
              </a:rPr>
              <a:t>⇒ </a:t>
            </a:r>
            <a:r>
              <a:rPr lang="fr-FR" sz="1800" b="1" dirty="0">
                <a:solidFill>
                  <a:schemeClr val="dk1"/>
                </a:solidFill>
                <a:latin typeface="Calibri"/>
                <a:ea typeface="Calibri"/>
                <a:cs typeface="Calibri"/>
                <a:sym typeface="Calibri"/>
              </a:rPr>
              <a:t>barrière</a:t>
            </a:r>
            <a:r>
              <a:rPr lang="fr-FR" sz="1800" dirty="0">
                <a:solidFill>
                  <a:schemeClr val="dk1"/>
                </a:solidFill>
                <a:latin typeface="Calibri"/>
                <a:ea typeface="Calibri"/>
                <a:cs typeface="Calibri"/>
                <a:sym typeface="Calibri"/>
              </a:rPr>
              <a:t> contre la propagation du virus</a:t>
            </a:r>
          </a:p>
          <a:p>
            <a:pPr lvl="0"/>
            <a:r>
              <a:rPr lang="fr-FR" sz="1800" dirty="0">
                <a:solidFill>
                  <a:schemeClr val="dk1"/>
                </a:solidFill>
                <a:latin typeface="Calibri"/>
                <a:ea typeface="Calibri"/>
                <a:cs typeface="Calibri"/>
                <a:sym typeface="Calibri"/>
              </a:rPr>
              <a:t>⇒ épidémie freinée</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600" i="1" dirty="0">
                <a:solidFill>
                  <a:schemeClr val="dk1"/>
                </a:solidFill>
                <a:latin typeface="Calibri"/>
                <a:ea typeface="Calibri"/>
                <a:cs typeface="Calibri"/>
                <a:sym typeface="Calibri"/>
              </a:rPr>
              <a:t>Alors je n’ai pas besoin de me faire vacciner si les autres le font ? </a:t>
            </a:r>
            <a:endParaRPr sz="1600" i="1"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b="1" dirty="0">
                <a:solidFill>
                  <a:schemeClr val="dk1"/>
                </a:solidFill>
                <a:highlight>
                  <a:srgbClr val="CFE2F3"/>
                </a:highlight>
                <a:latin typeface="Calibri"/>
                <a:ea typeface="Calibri"/>
                <a:cs typeface="Calibri"/>
                <a:sym typeface="Calibri"/>
              </a:rPr>
              <a:t>Immunité collective: pourcentage de personnes immunisées nécessaire pour qu’une sujet infecté transmette le virus à moins d’une personne.</a:t>
            </a:r>
            <a:r>
              <a:rPr lang="fr-FR" sz="1800" b="1" dirty="0">
                <a:solidFill>
                  <a:schemeClr val="dk1"/>
                </a:solidFill>
                <a:latin typeface="Calibri"/>
                <a:ea typeface="Calibri"/>
                <a:cs typeface="Calibri"/>
                <a:sym typeface="Calibri"/>
              </a:rPr>
              <a:t>→ </a:t>
            </a:r>
            <a:r>
              <a:rPr lang="fr-FR" sz="1800" b="1" dirty="0">
                <a:solidFill>
                  <a:schemeClr val="dk1"/>
                </a:solidFill>
                <a:highlight>
                  <a:srgbClr val="F9CB9C"/>
                </a:highlight>
                <a:latin typeface="Calibri"/>
                <a:ea typeface="Calibri"/>
                <a:cs typeface="Calibri"/>
                <a:sym typeface="Calibri"/>
              </a:rPr>
              <a:t>&gt;80% pour Covid19</a:t>
            </a:r>
            <a:endParaRPr sz="1800" b="1" dirty="0">
              <a:solidFill>
                <a:schemeClr val="dk1"/>
              </a:solidFill>
              <a:highlight>
                <a:srgbClr val="F9CB9C"/>
              </a:highlight>
              <a:latin typeface="Calibri"/>
              <a:ea typeface="Calibri"/>
              <a:cs typeface="Calibri"/>
              <a:sym typeface="Calibri"/>
            </a:endParaRPr>
          </a:p>
          <a:p>
            <a:pPr marL="0" marR="0" lvl="0" indent="0" algn="l" rtl="0">
              <a:spcBef>
                <a:spcPts val="0"/>
              </a:spcBef>
              <a:spcAft>
                <a:spcPts val="0"/>
              </a:spcAft>
              <a:buNone/>
            </a:pPr>
            <a:endParaRPr sz="1200" b="1" dirty="0">
              <a:solidFill>
                <a:schemeClr val="dk1"/>
              </a:solidFill>
              <a:highlight>
                <a:srgbClr val="9FC5E8"/>
              </a:highlight>
              <a:latin typeface="Calibri"/>
              <a:ea typeface="Calibri"/>
              <a:cs typeface="Calibri"/>
              <a:sym typeface="Calibri"/>
            </a:endParaRPr>
          </a:p>
          <a:p>
            <a:pPr marL="457200" marR="0" lvl="0" indent="-336550" algn="l" rtl="0">
              <a:spcBef>
                <a:spcPts val="0"/>
              </a:spcBef>
              <a:spcAft>
                <a:spcPts val="0"/>
              </a:spcAft>
              <a:buClr>
                <a:schemeClr val="dk1"/>
              </a:buClr>
              <a:buSzPts val="1700"/>
              <a:buFont typeface="Calibri"/>
              <a:buChar char="●"/>
            </a:pPr>
            <a:r>
              <a:rPr lang="fr-FR" sz="1700" dirty="0">
                <a:solidFill>
                  <a:schemeClr val="dk1"/>
                </a:solidFill>
                <a:latin typeface="Calibri"/>
                <a:ea typeface="Calibri"/>
                <a:cs typeface="Calibri"/>
                <a:sym typeface="Calibri"/>
              </a:rPr>
              <a:t>En se vaccinant, chacun a de grandes chances d’être protégé et contribue aussi à </a:t>
            </a:r>
            <a:r>
              <a:rPr lang="fr-FR" sz="1700" b="1" dirty="0">
                <a:solidFill>
                  <a:schemeClr val="dk1"/>
                </a:solidFill>
                <a:latin typeface="Calibri"/>
                <a:ea typeface="Calibri"/>
                <a:cs typeface="Calibri"/>
                <a:sym typeface="Calibri"/>
              </a:rPr>
              <a:t>protéger les autres</a:t>
            </a:r>
            <a:r>
              <a:rPr lang="fr-FR"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457200" marR="0" lvl="0" indent="-336550" algn="l" rtl="0">
              <a:spcBef>
                <a:spcPts val="0"/>
              </a:spcBef>
              <a:spcAft>
                <a:spcPts val="0"/>
              </a:spcAft>
              <a:buClr>
                <a:schemeClr val="dk1"/>
              </a:buClr>
              <a:buSzPts val="1700"/>
              <a:buFont typeface="Calibri"/>
              <a:buChar char="●"/>
            </a:pPr>
            <a:r>
              <a:rPr lang="fr-FR" sz="1700" dirty="0">
                <a:solidFill>
                  <a:schemeClr val="dk1"/>
                </a:solidFill>
                <a:latin typeface="Calibri"/>
                <a:ea typeface="Calibri"/>
                <a:cs typeface="Calibri"/>
                <a:sym typeface="Calibri"/>
              </a:rPr>
              <a:t>Moins le virus circule → </a:t>
            </a:r>
            <a:r>
              <a:rPr lang="fr-FR" sz="1700" b="1" dirty="0">
                <a:solidFill>
                  <a:schemeClr val="dk1"/>
                </a:solidFill>
                <a:latin typeface="Calibri"/>
                <a:ea typeface="Calibri"/>
                <a:cs typeface="Calibri"/>
                <a:sym typeface="Calibri"/>
              </a:rPr>
              <a:t>moins de risque d’apparition de </a:t>
            </a:r>
            <a:r>
              <a:rPr lang="fr-FR" sz="1700" b="1" dirty="0" err="1">
                <a:solidFill>
                  <a:schemeClr val="dk1"/>
                </a:solidFill>
                <a:latin typeface="Calibri"/>
                <a:ea typeface="Calibri"/>
                <a:cs typeface="Calibri"/>
                <a:sym typeface="Calibri"/>
              </a:rPr>
              <a:t>variants</a:t>
            </a:r>
            <a:r>
              <a:rPr lang="fr-FR" sz="1700" b="1" dirty="0">
                <a:solidFill>
                  <a:schemeClr val="dk1"/>
                </a:solidFill>
                <a:latin typeface="Calibri"/>
                <a:ea typeface="Calibri"/>
                <a:cs typeface="Calibri"/>
                <a:sym typeface="Calibri"/>
              </a:rPr>
              <a:t> dangereux</a:t>
            </a:r>
            <a:r>
              <a:rPr lang="fr-FR"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73" name="Google Shape;173;p10"/>
          <p:cNvPicPr preferRelativeResize="0"/>
          <p:nvPr/>
        </p:nvPicPr>
        <p:blipFill rotWithShape="1">
          <a:blip r:embed="rId3">
            <a:alphaModFix/>
          </a:blip>
          <a:srcRect t="2290" b="2290"/>
          <a:stretch/>
        </p:blipFill>
        <p:spPr>
          <a:xfrm>
            <a:off x="7513975" y="1508271"/>
            <a:ext cx="4072800" cy="3533029"/>
          </a:xfrm>
          <a:prstGeom prst="rect">
            <a:avLst/>
          </a:prstGeom>
          <a:noFill/>
          <a:ln>
            <a:noFill/>
          </a:ln>
        </p:spPr>
      </p:pic>
      <p:sp>
        <p:nvSpPr>
          <p:cNvPr id="174" name="Google Shape;174;p10"/>
          <p:cNvSpPr txBox="1"/>
          <p:nvPr/>
        </p:nvSpPr>
        <p:spPr>
          <a:xfrm>
            <a:off x="7657100" y="4878125"/>
            <a:ext cx="40728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b="1" dirty="0">
                <a:latin typeface="Calibri"/>
                <a:ea typeface="Calibri"/>
                <a:cs typeface="Calibri"/>
                <a:sym typeface="Calibri"/>
              </a:rPr>
              <a:t>Pourcentages de personnes ayant reçu au moins une dose de vaccin en France au 29 août 2021.</a:t>
            </a:r>
            <a:r>
              <a:rPr lang="fr-FR" sz="1200" i="1" dirty="0">
                <a:latin typeface="Calibri"/>
                <a:ea typeface="Calibri"/>
                <a:cs typeface="Calibri"/>
                <a:sym typeface="Calibri"/>
              </a:rPr>
              <a:t> </a:t>
            </a:r>
          </a:p>
          <a:p>
            <a:pPr marL="0" lvl="0" indent="0" algn="l" rtl="0">
              <a:spcBef>
                <a:spcPts val="0"/>
              </a:spcBef>
              <a:spcAft>
                <a:spcPts val="0"/>
              </a:spcAft>
              <a:buNone/>
            </a:pPr>
            <a:r>
              <a:rPr lang="fr-FR" sz="1000" i="1" dirty="0">
                <a:latin typeface="Calibri"/>
                <a:ea typeface="Calibri"/>
                <a:cs typeface="Calibri"/>
                <a:sym typeface="Calibri"/>
              </a:rPr>
              <a:t>Source: santé publique France</a:t>
            </a:r>
            <a:endParaRPr sz="1000" i="1" dirty="0">
              <a:latin typeface="Calibri"/>
              <a:ea typeface="Calibri"/>
              <a:cs typeface="Calibri"/>
              <a:sym typeface="Calibri"/>
            </a:endParaRPr>
          </a:p>
          <a:p>
            <a:pPr marL="0" lvl="0" indent="0" algn="l" rtl="0">
              <a:spcBef>
                <a:spcPts val="0"/>
              </a:spcBef>
              <a:spcAft>
                <a:spcPts val="0"/>
              </a:spcAft>
              <a:buNone/>
            </a:pPr>
            <a:endParaRPr sz="600" i="1" dirty="0">
              <a:latin typeface="Calibri"/>
              <a:ea typeface="Calibri"/>
              <a:cs typeface="Calibri"/>
              <a:sym typeface="Calibri"/>
            </a:endParaRPr>
          </a:p>
          <a:p>
            <a:pPr marL="0" lvl="0" indent="0" algn="l" rtl="0">
              <a:spcBef>
                <a:spcPts val="0"/>
              </a:spcBef>
              <a:spcAft>
                <a:spcPts val="0"/>
              </a:spcAft>
              <a:buNone/>
            </a:pPr>
            <a:r>
              <a:rPr lang="fr-FR" sz="1600" dirty="0">
                <a:latin typeface="Calibri"/>
                <a:ea typeface="Calibri"/>
                <a:cs typeface="Calibri"/>
                <a:sym typeface="Calibri"/>
              </a:rPr>
              <a:t>65% de la population française est vaccinée</a:t>
            </a:r>
            <a:endParaRPr sz="1600" dirty="0">
              <a:latin typeface="Calibri"/>
              <a:ea typeface="Calibri"/>
              <a:cs typeface="Calibri"/>
              <a:sym typeface="Calibri"/>
            </a:endParaRPr>
          </a:p>
          <a:p>
            <a:pPr marL="0" lvl="0" indent="0" algn="l" rtl="0">
              <a:spcBef>
                <a:spcPts val="0"/>
              </a:spcBef>
              <a:spcAft>
                <a:spcPts val="0"/>
              </a:spcAft>
              <a:buNone/>
            </a:pPr>
            <a:r>
              <a:rPr lang="fr-FR" sz="1600" b="1" dirty="0">
                <a:highlight>
                  <a:srgbClr val="F9CB9C"/>
                </a:highlight>
                <a:latin typeface="Calibri"/>
                <a:ea typeface="Calibri"/>
                <a:cs typeface="Calibri"/>
                <a:sym typeface="Calibri"/>
              </a:rPr>
              <a:t>44% des 12-17 ans sont vaccinés</a:t>
            </a:r>
            <a:endParaRPr sz="1600" b="1" dirty="0">
              <a:highlight>
                <a:srgbClr val="F9CB9C"/>
              </a:highlight>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
          <p:cNvSpPr txBox="1">
            <a:spLocks noGrp="1"/>
          </p:cNvSpPr>
          <p:nvPr>
            <p:ph type="title"/>
          </p:nvPr>
        </p:nvSpPr>
        <p:spPr>
          <a:xfrm>
            <a:off x="838200" y="365125"/>
            <a:ext cx="10515600" cy="1027782"/>
          </a:xfrm>
          <a:prstGeom prst="rect">
            <a:avLst/>
          </a:prstGeom>
          <a:solidFill>
            <a:srgbClr val="757070"/>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62000"/>
              <a:buFont typeface="Calibri"/>
              <a:buNone/>
            </a:pPr>
            <a:r>
              <a:rPr lang="fr-FR" sz="2222" b="1">
                <a:solidFill>
                  <a:schemeClr val="lt1"/>
                </a:solidFill>
              </a:rPr>
              <a:t>Prendre une décision</a:t>
            </a:r>
            <a:br>
              <a:rPr lang="fr-FR" sz="3600">
                <a:solidFill>
                  <a:schemeClr val="lt1"/>
                </a:solidFill>
                <a:latin typeface="Calibri"/>
                <a:ea typeface="Calibri"/>
                <a:cs typeface="Calibri"/>
                <a:sym typeface="Calibri"/>
              </a:rPr>
            </a:br>
            <a:r>
              <a:rPr lang="fr-FR" sz="3600">
                <a:solidFill>
                  <a:schemeClr val="lt1"/>
                </a:solidFill>
                <a:latin typeface="Calibri"/>
                <a:ea typeface="Calibri"/>
                <a:cs typeface="Calibri"/>
                <a:sym typeface="Calibri"/>
              </a:rPr>
              <a:t>La balance bénéfices / risques</a:t>
            </a:r>
            <a:endParaRPr/>
          </a:p>
        </p:txBody>
      </p:sp>
      <p:sp>
        <p:nvSpPr>
          <p:cNvPr id="182" name="Google Shape;182;p2">
            <a:hlinkClick r:id="" action="ppaction://hlinkshowjump?jump=firstslide"/>
          </p:cNvPr>
          <p:cNvSpPr/>
          <p:nvPr/>
        </p:nvSpPr>
        <p:spPr>
          <a:xfrm>
            <a:off x="11729884" y="6440129"/>
            <a:ext cx="462116" cy="417871"/>
          </a:xfrm>
          <a:custGeom>
            <a:avLst/>
            <a:gdLst/>
            <a:ahLst/>
            <a:cxnLst/>
            <a:rect l="l" t="t" r="r" b="b"/>
            <a:pathLst>
              <a:path w="120000" h="120000" extrusionOk="0">
                <a:moveTo>
                  <a:pt x="0" y="0"/>
                </a:moveTo>
                <a:lnTo>
                  <a:pt x="120000" y="0"/>
                </a:lnTo>
                <a:lnTo>
                  <a:pt x="120000" y="120000"/>
                </a:lnTo>
                <a:lnTo>
                  <a:pt x="0" y="120000"/>
                </a:lnTo>
                <a:close/>
                <a:moveTo>
                  <a:pt x="60000" y="15000"/>
                </a:moveTo>
                <a:lnTo>
                  <a:pt x="19308" y="60000"/>
                </a:lnTo>
                <a:lnTo>
                  <a:pt x="29481" y="60000"/>
                </a:lnTo>
                <a:lnTo>
                  <a:pt x="29481" y="105000"/>
                </a:lnTo>
                <a:lnTo>
                  <a:pt x="90519" y="105000"/>
                </a:lnTo>
                <a:lnTo>
                  <a:pt x="90519" y="60000"/>
                </a:lnTo>
                <a:lnTo>
                  <a:pt x="100692" y="60000"/>
                </a:lnTo>
                <a:lnTo>
                  <a:pt x="85432" y="43125"/>
                </a:lnTo>
                <a:lnTo>
                  <a:pt x="85432" y="20625"/>
                </a:lnTo>
                <a:lnTo>
                  <a:pt x="75259" y="20625"/>
                </a:lnTo>
                <a:lnTo>
                  <a:pt x="75259" y="31875"/>
                </a:lnTo>
                <a:close/>
              </a:path>
              <a:path w="120000" h="120000" fill="darkenLess" extrusionOk="0">
                <a:moveTo>
                  <a:pt x="85432" y="43125"/>
                </a:moveTo>
                <a:lnTo>
                  <a:pt x="85432" y="20625"/>
                </a:lnTo>
                <a:lnTo>
                  <a:pt x="75259" y="20625"/>
                </a:lnTo>
                <a:lnTo>
                  <a:pt x="75259" y="31875"/>
                </a:lnTo>
                <a:close/>
                <a:moveTo>
                  <a:pt x="29481" y="60000"/>
                </a:moveTo>
                <a:lnTo>
                  <a:pt x="29481" y="105000"/>
                </a:lnTo>
                <a:lnTo>
                  <a:pt x="54914" y="105000"/>
                </a:lnTo>
                <a:lnTo>
                  <a:pt x="54914" y="82500"/>
                </a:lnTo>
                <a:lnTo>
                  <a:pt x="65086" y="82500"/>
                </a:lnTo>
                <a:lnTo>
                  <a:pt x="65086" y="105000"/>
                </a:lnTo>
                <a:lnTo>
                  <a:pt x="90519" y="105000"/>
                </a:lnTo>
                <a:lnTo>
                  <a:pt x="90519" y="60000"/>
                </a:lnTo>
                <a:close/>
              </a:path>
              <a:path w="120000" h="120000" fill="darken" extrusionOk="0">
                <a:moveTo>
                  <a:pt x="60000" y="15000"/>
                </a:moveTo>
                <a:lnTo>
                  <a:pt x="19308" y="60000"/>
                </a:lnTo>
                <a:lnTo>
                  <a:pt x="100692" y="60000"/>
                </a:lnTo>
                <a:close/>
                <a:moveTo>
                  <a:pt x="54914" y="82500"/>
                </a:moveTo>
                <a:lnTo>
                  <a:pt x="65086" y="82500"/>
                </a:lnTo>
                <a:lnTo>
                  <a:pt x="65086" y="105000"/>
                </a:lnTo>
                <a:lnTo>
                  <a:pt x="54914" y="105000"/>
                </a:lnTo>
                <a:close/>
              </a:path>
              <a:path w="120000" h="120000" fill="none" extrusionOk="0">
                <a:moveTo>
                  <a:pt x="60000" y="15000"/>
                </a:moveTo>
                <a:lnTo>
                  <a:pt x="75259" y="31875"/>
                </a:lnTo>
                <a:lnTo>
                  <a:pt x="75259" y="20625"/>
                </a:lnTo>
                <a:lnTo>
                  <a:pt x="85432" y="20625"/>
                </a:lnTo>
                <a:lnTo>
                  <a:pt x="85432" y="43125"/>
                </a:lnTo>
                <a:lnTo>
                  <a:pt x="100692" y="60000"/>
                </a:lnTo>
                <a:lnTo>
                  <a:pt x="90519" y="60000"/>
                </a:lnTo>
                <a:lnTo>
                  <a:pt x="90519" y="105000"/>
                </a:lnTo>
                <a:lnTo>
                  <a:pt x="29481" y="105000"/>
                </a:lnTo>
                <a:lnTo>
                  <a:pt x="29481" y="60000"/>
                </a:lnTo>
                <a:lnTo>
                  <a:pt x="19308" y="60000"/>
                </a:lnTo>
                <a:close/>
                <a:moveTo>
                  <a:pt x="75259" y="31875"/>
                </a:moveTo>
                <a:lnTo>
                  <a:pt x="85432" y="43125"/>
                </a:lnTo>
                <a:moveTo>
                  <a:pt x="90519" y="60000"/>
                </a:moveTo>
                <a:lnTo>
                  <a:pt x="29481" y="60000"/>
                </a:lnTo>
                <a:moveTo>
                  <a:pt x="54914" y="105000"/>
                </a:moveTo>
                <a:lnTo>
                  <a:pt x="54914" y="82500"/>
                </a:lnTo>
                <a:lnTo>
                  <a:pt x="65086" y="82500"/>
                </a:lnTo>
                <a:lnTo>
                  <a:pt x="65086" y="105000"/>
                </a:lnTo>
              </a:path>
              <a:path w="120000" h="120000" fill="none" extrusionOk="0">
                <a:moveTo>
                  <a:pt x="0" y="0"/>
                </a:moveTo>
                <a:lnTo>
                  <a:pt x="120000" y="0"/>
                </a:lnTo>
                <a:lnTo>
                  <a:pt x="120000" y="120000"/>
                </a:lnTo>
                <a:lnTo>
                  <a:pt x="0" y="120000"/>
                </a:lnTo>
                <a:close/>
              </a:path>
            </a:pathLst>
          </a:cu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2"/>
          <p:cNvSpPr txBox="1"/>
          <p:nvPr/>
        </p:nvSpPr>
        <p:spPr>
          <a:xfrm>
            <a:off x="682450" y="4104850"/>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p>
        </p:txBody>
      </p:sp>
      <p:sp>
        <p:nvSpPr>
          <p:cNvPr id="184" name="Google Shape;184;p2"/>
          <p:cNvSpPr txBox="1"/>
          <p:nvPr/>
        </p:nvSpPr>
        <p:spPr>
          <a:xfrm>
            <a:off x="-2607525" y="5219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85" name="Google Shape;185;p2"/>
          <p:cNvPicPr preferRelativeResize="0"/>
          <p:nvPr/>
        </p:nvPicPr>
        <p:blipFill rotWithShape="1">
          <a:blip r:embed="rId3">
            <a:alphaModFix/>
          </a:blip>
          <a:srcRect/>
          <a:stretch/>
        </p:blipFill>
        <p:spPr>
          <a:xfrm>
            <a:off x="3972450" y="1530524"/>
            <a:ext cx="3839700" cy="4156050"/>
          </a:xfrm>
          <a:prstGeom prst="rect">
            <a:avLst/>
          </a:prstGeom>
          <a:noFill/>
          <a:ln>
            <a:noFill/>
          </a:ln>
        </p:spPr>
      </p:pic>
      <p:sp>
        <p:nvSpPr>
          <p:cNvPr id="186" name="Google Shape;186;p2"/>
          <p:cNvSpPr txBox="1"/>
          <p:nvPr/>
        </p:nvSpPr>
        <p:spPr>
          <a:xfrm>
            <a:off x="8306100" y="2551650"/>
            <a:ext cx="31161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a:solidFill>
                  <a:srgbClr val="434343"/>
                </a:solidFill>
                <a:latin typeface="Calibri"/>
                <a:ea typeface="Calibri"/>
                <a:cs typeface="Calibri"/>
                <a:sym typeface="Calibri"/>
              </a:rPr>
              <a:t>Mises en perspective</a:t>
            </a:r>
            <a:endParaRPr sz="800" b="1">
              <a:solidFill>
                <a:srgbClr val="434343"/>
              </a:solidFill>
              <a:latin typeface="Calibri"/>
              <a:ea typeface="Calibri"/>
              <a:cs typeface="Calibri"/>
              <a:sym typeface="Calibri"/>
            </a:endParaRPr>
          </a:p>
          <a:p>
            <a:pPr marL="0" lvl="0" indent="0" algn="l" rtl="0">
              <a:spcBef>
                <a:spcPts val="0"/>
              </a:spcBef>
              <a:spcAft>
                <a:spcPts val="0"/>
              </a:spcAft>
              <a:buNone/>
            </a:pPr>
            <a:r>
              <a:rPr lang="fr-FR" sz="2200" b="1">
                <a:solidFill>
                  <a:srgbClr val="434343"/>
                </a:solidFill>
                <a:latin typeface="Calibri"/>
                <a:ea typeface="Calibri"/>
                <a:cs typeface="Calibri"/>
                <a:sym typeface="Calibri"/>
              </a:rPr>
              <a:t>Individuel / collectif</a:t>
            </a:r>
            <a:endParaRPr sz="2200" b="1">
              <a:solidFill>
                <a:srgbClr val="434343"/>
              </a:solidFill>
              <a:latin typeface="Calibri"/>
              <a:ea typeface="Calibri"/>
              <a:cs typeface="Calibri"/>
              <a:sym typeface="Calibri"/>
            </a:endParaRPr>
          </a:p>
          <a:p>
            <a:pPr marL="0" lvl="0" indent="0" algn="l" rtl="0">
              <a:spcBef>
                <a:spcPts val="0"/>
              </a:spcBef>
              <a:spcAft>
                <a:spcPts val="0"/>
              </a:spcAft>
              <a:buNone/>
            </a:pPr>
            <a:r>
              <a:rPr lang="fr-FR" sz="2200" b="1">
                <a:solidFill>
                  <a:srgbClr val="434343"/>
                </a:solidFill>
                <a:latin typeface="Calibri"/>
                <a:ea typeface="Calibri"/>
                <a:cs typeface="Calibri"/>
                <a:sym typeface="Calibri"/>
              </a:rPr>
              <a:t>Immédiat / long-terme</a:t>
            </a:r>
            <a:endParaRPr sz="2200" b="1">
              <a:solidFill>
                <a:srgbClr val="434343"/>
              </a:solidFill>
              <a:latin typeface="Calibri"/>
              <a:ea typeface="Calibri"/>
              <a:cs typeface="Calibri"/>
              <a:sym typeface="Calibri"/>
            </a:endParaRPr>
          </a:p>
          <a:p>
            <a:pPr marL="0" lvl="0" indent="0" algn="l" rtl="0">
              <a:spcBef>
                <a:spcPts val="0"/>
              </a:spcBef>
              <a:spcAft>
                <a:spcPts val="0"/>
              </a:spcAft>
              <a:buNone/>
            </a:pPr>
            <a:endParaRPr sz="800" b="1">
              <a:solidFill>
                <a:srgbClr val="434343"/>
              </a:solidFill>
              <a:latin typeface="Calibri"/>
              <a:ea typeface="Calibri"/>
              <a:cs typeface="Calibri"/>
              <a:sym typeface="Calibri"/>
            </a:endParaRPr>
          </a:p>
          <a:p>
            <a:pPr marL="0" lvl="0" indent="0" algn="l" rtl="0">
              <a:spcBef>
                <a:spcPts val="0"/>
              </a:spcBef>
              <a:spcAft>
                <a:spcPts val="0"/>
              </a:spcAft>
              <a:buNone/>
            </a:pPr>
            <a:endParaRPr sz="2200" b="1">
              <a:solidFill>
                <a:srgbClr val="434343"/>
              </a:solidFill>
              <a:latin typeface="Calibri"/>
              <a:ea typeface="Calibri"/>
              <a:cs typeface="Calibri"/>
              <a:sym typeface="Calibri"/>
            </a:endParaRPr>
          </a:p>
          <a:p>
            <a:pPr marL="0" lvl="0" indent="0" algn="l" rtl="0">
              <a:spcBef>
                <a:spcPts val="0"/>
              </a:spcBef>
              <a:spcAft>
                <a:spcPts val="0"/>
              </a:spcAft>
              <a:buNone/>
            </a:pPr>
            <a:r>
              <a:rPr lang="fr-FR" sz="1800">
                <a:solidFill>
                  <a:srgbClr val="434343"/>
                </a:solidFill>
                <a:latin typeface="Calibri"/>
                <a:ea typeface="Calibri"/>
                <a:cs typeface="Calibri"/>
                <a:sym typeface="Calibri"/>
              </a:rPr>
              <a:t>Point de vigilance</a:t>
            </a:r>
            <a:endParaRPr sz="1800">
              <a:solidFill>
                <a:srgbClr val="434343"/>
              </a:solidFill>
              <a:latin typeface="Calibri"/>
              <a:ea typeface="Calibri"/>
              <a:cs typeface="Calibri"/>
              <a:sym typeface="Calibri"/>
            </a:endParaRPr>
          </a:p>
          <a:p>
            <a:pPr marL="0" lvl="0" indent="0" algn="l" rtl="0">
              <a:spcBef>
                <a:spcPts val="0"/>
              </a:spcBef>
              <a:spcAft>
                <a:spcPts val="0"/>
              </a:spcAft>
              <a:buNone/>
            </a:pPr>
            <a:r>
              <a:rPr lang="fr-FR" sz="2200" b="1">
                <a:solidFill>
                  <a:srgbClr val="434343"/>
                </a:solidFill>
                <a:latin typeface="Calibri"/>
                <a:ea typeface="Calibri"/>
                <a:cs typeface="Calibri"/>
                <a:sym typeface="Calibri"/>
              </a:rPr>
              <a:t>Et le risque lié à l’inaction?</a:t>
            </a:r>
            <a:endParaRPr sz="1200" b="1">
              <a:solidFill>
                <a:srgbClr val="434343"/>
              </a:solidFill>
              <a:latin typeface="Calibri"/>
              <a:ea typeface="Calibri"/>
              <a:cs typeface="Calibri"/>
              <a:sym typeface="Calibri"/>
            </a:endParaRPr>
          </a:p>
        </p:txBody>
      </p:sp>
      <p:sp>
        <p:nvSpPr>
          <p:cNvPr id="187" name="Google Shape;187;p2"/>
          <p:cNvSpPr txBox="1"/>
          <p:nvPr/>
        </p:nvSpPr>
        <p:spPr>
          <a:xfrm>
            <a:off x="818500" y="2638800"/>
            <a:ext cx="27279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200" b="1">
                <a:solidFill>
                  <a:srgbClr val="434343"/>
                </a:solidFill>
                <a:latin typeface="Calibri"/>
                <a:ea typeface="Calibri"/>
                <a:cs typeface="Calibri"/>
                <a:sym typeface="Calibri"/>
              </a:rPr>
              <a:t>Comparaison des effets positifs et négatifs d’une action</a:t>
            </a:r>
            <a:endParaRPr sz="2200" b="1">
              <a:solidFill>
                <a:srgbClr val="434343"/>
              </a:solidFill>
              <a:latin typeface="Calibri"/>
              <a:ea typeface="Calibri"/>
              <a:cs typeface="Calibri"/>
              <a:sym typeface="Calibri"/>
            </a:endParaRPr>
          </a:p>
          <a:p>
            <a:pPr marL="0" lvl="0" indent="0" algn="l" rtl="0">
              <a:spcBef>
                <a:spcPts val="0"/>
              </a:spcBef>
              <a:spcAft>
                <a:spcPts val="0"/>
              </a:spcAft>
              <a:buNone/>
            </a:pPr>
            <a:endParaRPr sz="1200">
              <a:solidFill>
                <a:srgbClr val="434343"/>
              </a:solidFill>
              <a:latin typeface="Calibri"/>
              <a:ea typeface="Calibri"/>
              <a:cs typeface="Calibri"/>
              <a:sym typeface="Calibri"/>
            </a:endParaRPr>
          </a:p>
          <a:p>
            <a:pPr marL="0" lvl="0" indent="0" algn="l" rtl="0">
              <a:spcBef>
                <a:spcPts val="0"/>
              </a:spcBef>
              <a:spcAft>
                <a:spcPts val="0"/>
              </a:spcAft>
              <a:buNone/>
            </a:pPr>
            <a:r>
              <a:rPr lang="fr-FR" sz="1800">
                <a:solidFill>
                  <a:srgbClr val="434343"/>
                </a:solidFill>
                <a:latin typeface="Calibri"/>
                <a:ea typeface="Calibri"/>
                <a:cs typeface="Calibri"/>
                <a:sym typeface="Calibri"/>
              </a:rPr>
              <a:t>Réévaluée au fil de l’évolution des données</a:t>
            </a:r>
            <a:endParaRPr sz="1800">
              <a:solidFill>
                <a:srgbClr val="434343"/>
              </a:solidFill>
              <a:latin typeface="Calibri"/>
              <a:ea typeface="Calibri"/>
              <a:cs typeface="Calibri"/>
              <a:sym typeface="Calibri"/>
            </a:endParaRPr>
          </a:p>
        </p:txBody>
      </p:sp>
      <p:sp>
        <p:nvSpPr>
          <p:cNvPr id="188" name="Google Shape;188;p2"/>
          <p:cNvSpPr txBox="1"/>
          <p:nvPr/>
        </p:nvSpPr>
        <p:spPr>
          <a:xfrm>
            <a:off x="6190100" y="5713000"/>
            <a:ext cx="245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latin typeface="Calibri"/>
                <a:ea typeface="Calibri"/>
                <a:cs typeface="Calibri"/>
                <a:sym typeface="Calibri"/>
              </a:rPr>
              <a:t>(Le risque zéro n’existe pas)</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9707</Words>
  <Application>Microsoft Macintosh PowerPoint</Application>
  <PresentationFormat>Grand écran</PresentationFormat>
  <Paragraphs>486</Paragraphs>
  <Slides>21</Slides>
  <Notes>21</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21</vt:i4>
      </vt:variant>
    </vt:vector>
  </HeadingPairs>
  <TitlesOfParts>
    <vt:vector size="24" baseType="lpstr">
      <vt:lpstr>Arial</vt:lpstr>
      <vt:lpstr>Calibri</vt:lpstr>
      <vt:lpstr>Thème Office</vt:lpstr>
      <vt:lpstr>Présentation PowerPoint</vt:lpstr>
      <vt:lpstr>A quoi sert la vaccination ? Un virus dangereux</vt:lpstr>
      <vt:lpstr>A quoi sert la vaccination ? Le danger des variants</vt:lpstr>
      <vt:lpstr>Comment fonctionne le vaccin? La mémoire immunitaire</vt:lpstr>
      <vt:lpstr>Comment fonctionne le vaccin? Le vaccin à ARN</vt:lpstr>
      <vt:lpstr>Comment fabrique-t-on un vaccin? Développement et contrôles </vt:lpstr>
      <vt:lpstr>Comment fonctionne le vaccin? Efficacité d’un vaccin </vt:lpstr>
      <vt:lpstr>Comment fonctionne le vaccin? Immunité collective</vt:lpstr>
      <vt:lpstr>Prendre une décision La balance bénéfices / risques</vt:lpstr>
      <vt:lpstr>Comment fabrique-t-on un vaccin? Evaluer les risques liés au vaccin</vt:lpstr>
      <vt:lpstr>Quelques ressources complémentaires  à destination du professeur</vt:lpstr>
      <vt:lpstr>Le cycle reproductif du virus SARS-CoV2</vt:lpstr>
      <vt:lpstr>Les variants de SARS-CoV2</vt:lpstr>
      <vt:lpstr>Données historiques concernant les vaccins à ARNm</vt:lpstr>
      <vt:lpstr>Les vaccins à ARN messager</vt:lpstr>
      <vt:lpstr>Immunité générée par les vaccins anti-covid</vt:lpstr>
      <vt:lpstr>Échappement du virus face à la réponse immunitaire</vt:lpstr>
      <vt:lpstr>Présentation PowerPoint</vt:lpstr>
      <vt:lpstr>La composante collective de la protection vaccinale</vt:lpstr>
      <vt:lpstr>L’évaluation du risque vaccinal</vt:lpstr>
      <vt:lpstr>Quelques références pour continuer de répondre à des questions sur la vaccination de façon actualisée à partir de données scientifiques (validées par les pairs)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Gerald Gehin</dc:creator>
  <cp:lastModifiedBy>CORBIN Manon</cp:lastModifiedBy>
  <cp:revision>5</cp:revision>
  <cp:lastPrinted>2021-08-31T09:37:44Z</cp:lastPrinted>
  <dcterms:created xsi:type="dcterms:W3CDTF">2021-08-26T14:19:23Z</dcterms:created>
  <dcterms:modified xsi:type="dcterms:W3CDTF">2021-08-31T09:58:51Z</dcterms:modified>
</cp:coreProperties>
</file>