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8" r:id="rId3"/>
    <p:sldId id="259" r:id="rId4"/>
    <p:sldId id="30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3CD9-4379-4CE6-BC56-9B1EB4E4F540}" type="datetimeFigureOut">
              <a:rPr lang="fr-FR" smtClean="0"/>
              <a:t>13/05/2013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BBD40-8165-4AE9-90C3-8A6A1E1AB7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8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0C31-97A4-4E8E-AFF7-C6A20FF47DF7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252A-87EF-4E69-AADA-B0E6F7889C9D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F76C-9A99-49F0-8678-4E7966685D42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04B1-B26C-4DB8-AC16-98BFEB2F9075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9900-D5A5-4A94-84D1-CCB1A8EA919C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12-97DB-4E85-9E71-A4D7AA6E5CA4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C2F9-13A2-4529-BE0B-5CB116408E3A}" type="datetime1">
              <a:rPr lang="fr-FR" smtClean="0"/>
              <a:t>13/05/2013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1361-FE97-4705-AAE9-9AC7735A7E77}" type="datetime1">
              <a:rPr lang="fr-FR" smtClean="0"/>
              <a:t>13/05/2013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301E-725A-44A6-A37F-4B267634CC39}" type="datetime1">
              <a:rPr lang="fr-FR" smtClean="0"/>
              <a:t>13/05/2013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C15B-4B79-4555-945B-F9BD705664CD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9BDB-B894-462A-855A-A155C6F1E8B4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22EE64-F74C-4408-9486-335146736B22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BEB573-98CF-4F69-B00D-C675A83448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.doc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ootball_am%C3%A9ricain" TargetMode="External"/><Relationship Id="rId3" Type="http://schemas.openxmlformats.org/officeDocument/2006/relationships/hyperlink" Target="http://fr.wikipedia.org/wiki/Pr%C3%A9sident_des_%C3%89tats-Unis" TargetMode="External"/><Relationship Id="rId7" Type="http://schemas.openxmlformats.org/officeDocument/2006/relationships/hyperlink" Target="http://fr.wikipedia.org/wiki/200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Janvier_2002" TargetMode="External"/><Relationship Id="rId5" Type="http://schemas.openxmlformats.org/officeDocument/2006/relationships/hyperlink" Target="http://fr.wikipedia.org/wiki/13_janvier" TargetMode="External"/><Relationship Id="rId4" Type="http://schemas.openxmlformats.org/officeDocument/2006/relationships/hyperlink" Target="http://fr.wikipedia.org/wiki/George_W._Bush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oleObject" Target="../embeddings/oleObject3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8.wdp"/><Relationship Id="rId11" Type="http://schemas.openxmlformats.org/officeDocument/2006/relationships/image" Target="../media/image26.jpg"/><Relationship Id="rId5" Type="http://schemas.openxmlformats.org/officeDocument/2006/relationships/image" Target="../media/image23.jpeg"/><Relationship Id="rId10" Type="http://schemas.microsoft.com/office/2007/relationships/hdphoto" Target="../media/hdphoto10.wdp"/><Relationship Id="rId4" Type="http://schemas.openxmlformats.org/officeDocument/2006/relationships/image" Target="../media/image22.emf"/><Relationship Id="rId9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fr-FR" sz="6600" dirty="0" smtClean="0"/>
              <a:t>TECHNOLOGIE DES BIO-INDUSTRIES LES GRAINES VEGETALES</a:t>
            </a:r>
            <a:endParaRPr lang="fr-FR" sz="6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Autofit/>
          </a:bodyPr>
          <a:lstStyle/>
          <a:p>
            <a:endParaRPr lang="fr-FR" sz="4000" dirty="0" smtClean="0">
              <a:latin typeface="+mj-lt"/>
            </a:endParaRPr>
          </a:p>
          <a:p>
            <a:endParaRPr lang="fr-FR" sz="4000" dirty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Le grain de blé </a:t>
            </a:r>
            <a:r>
              <a:rPr lang="fr-FR" sz="4000" dirty="0">
                <a:latin typeface="+mj-lt"/>
              </a:rPr>
              <a:t>comporte trois parties (tissus) : 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lvl="0"/>
            <a:r>
              <a:rPr lang="fr-FR" sz="4000" b="1" dirty="0" smtClean="0">
                <a:latin typeface="+mj-lt"/>
              </a:rPr>
              <a:t>1. Le </a:t>
            </a:r>
            <a:r>
              <a:rPr lang="fr-FR" sz="4000" b="1" dirty="0">
                <a:latin typeface="+mj-lt"/>
              </a:rPr>
              <a:t>germe (embryon)</a:t>
            </a:r>
            <a:r>
              <a:rPr lang="fr-FR" sz="4000" dirty="0">
                <a:latin typeface="+mj-lt"/>
              </a:rPr>
              <a:t> : lors de la germination, il donne naissance à la plante.</a:t>
            </a:r>
          </a:p>
          <a:p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sz="4000" b="1" dirty="0" smtClean="0">
                <a:latin typeface="+mj-lt"/>
              </a:rPr>
              <a:t>2. L’albumen </a:t>
            </a:r>
            <a:r>
              <a:rPr lang="fr-FR" sz="4000" b="1" dirty="0">
                <a:latin typeface="+mj-lt"/>
              </a:rPr>
              <a:t>(Amande) </a:t>
            </a:r>
            <a:r>
              <a:rPr lang="fr-FR" sz="4000" dirty="0">
                <a:latin typeface="+mj-lt"/>
              </a:rPr>
              <a:t>: contient l’énergie nécessaire à la germination.</a:t>
            </a:r>
          </a:p>
          <a:p>
            <a:endParaRPr lang="fr-FR" sz="4000" dirty="0">
              <a:latin typeface="+mj-lt"/>
            </a:endParaRPr>
          </a:p>
          <a:p>
            <a:pPr lvl="0"/>
            <a:r>
              <a:rPr lang="fr-FR" sz="4000" b="1" dirty="0" smtClean="0">
                <a:latin typeface="+mj-lt"/>
              </a:rPr>
              <a:t>3. L’écorce </a:t>
            </a:r>
            <a:r>
              <a:rPr lang="fr-FR" sz="4000" b="1" dirty="0">
                <a:latin typeface="+mj-lt"/>
              </a:rPr>
              <a:t>(tégument) :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smtClean="0">
                <a:latin typeface="+mj-lt"/>
              </a:rPr>
              <a:t>Elle </a:t>
            </a:r>
            <a:r>
              <a:rPr lang="fr-FR" sz="4000" dirty="0">
                <a:latin typeface="+mj-lt"/>
              </a:rPr>
              <a:t>protège l’albumen et le germe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81800" cy="156592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III Composition des graines </a:t>
            </a:r>
            <a:r>
              <a:rPr lang="fr-FR" b="1" dirty="0" smtClean="0"/>
              <a:t>végétales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348880"/>
            <a:ext cx="7543800" cy="3886200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fr-FR" sz="4000" b="1" dirty="0" smtClean="0">
                <a:solidFill>
                  <a:schemeClr val="tx1"/>
                </a:solidFill>
                <a:latin typeface="+mj-lt"/>
              </a:rPr>
              <a:t>Les </a:t>
            </a:r>
            <a:r>
              <a:rPr lang="fr-FR" sz="4000" b="1" dirty="0">
                <a:solidFill>
                  <a:schemeClr val="tx1"/>
                </a:solidFill>
                <a:latin typeface="+mj-lt"/>
              </a:rPr>
              <a:t>molécules </a:t>
            </a:r>
            <a:r>
              <a:rPr lang="fr-FR" sz="4000" b="1" dirty="0" smtClean="0">
                <a:solidFill>
                  <a:schemeClr val="tx1"/>
                </a:solidFill>
                <a:latin typeface="+mj-lt"/>
              </a:rPr>
              <a:t>organiques</a:t>
            </a:r>
          </a:p>
          <a:p>
            <a:pPr marL="0" indent="0">
              <a:buNone/>
            </a:pPr>
            <a:r>
              <a:rPr lang="fr-FR" sz="4000" b="1" dirty="0" smtClean="0">
                <a:latin typeface="+mj-lt"/>
              </a:rPr>
              <a:t> Doc. 4</a:t>
            </a:r>
          </a:p>
          <a:p>
            <a:pPr marL="457200" indent="-457200">
              <a:buAutoNum type="arabicPeriod"/>
            </a:pPr>
            <a:r>
              <a:rPr lang="fr-FR" sz="2000" b="1" dirty="0" smtClean="0">
                <a:latin typeface="+mj-lt"/>
              </a:rPr>
              <a:t>Comment s’appellent les molécules fabriquées par les êtres vivants</a:t>
            </a:r>
          </a:p>
          <a:p>
            <a:pPr marL="457200" indent="-457200">
              <a:buAutoNum type="arabicPeriod"/>
            </a:pPr>
            <a:r>
              <a:rPr lang="fr-FR" sz="2000" b="1" dirty="0" smtClean="0">
                <a:latin typeface="+mj-lt"/>
              </a:rPr>
              <a:t>Compléter la 4</a:t>
            </a:r>
            <a:r>
              <a:rPr lang="fr-FR" sz="2000" b="1" baseline="30000" dirty="0" smtClean="0">
                <a:latin typeface="+mj-lt"/>
              </a:rPr>
              <a:t>ème</a:t>
            </a:r>
            <a:r>
              <a:rPr lang="fr-FR" sz="2000" b="1" dirty="0" smtClean="0">
                <a:latin typeface="+mj-lt"/>
              </a:rPr>
              <a:t> colonne </a:t>
            </a:r>
            <a:endParaRPr lang="fr-FR" sz="2000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0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99386"/>
              </p:ext>
            </p:extLst>
          </p:nvPr>
        </p:nvGraphicFramePr>
        <p:xfrm>
          <a:off x="899592" y="1772816"/>
          <a:ext cx="7543800" cy="39260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80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Définition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exemple 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Donner des aliments riches en ..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Rôles dans notre organisme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Glucides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Molécules organiques encore appelées sucres. Certains sucres sont responsables du goût sucré des aliments. 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Saccharose, glucose, amidon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Source d’énergie et réserve d’énergie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Lipides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Molécules organiques qui ne se mélangent pas à l’eau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Triglycéride, Phospholipides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Source d’énergie et réserve d’énergie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Constituent la membrane des cellules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Protéines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Molécules organiques constituées par des acides aminés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Collagène, insuline, protéines musculaires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Contraction musculaire, transport de l’oxygène, accélèrent les réactions chimiques ..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Acides nucléiques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Molécules organiques présentes dans le noyau des cellules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ADN : acide désoxyribonucléique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Constituants des chromosomes, portent l’information génétique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8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+mj-lt"/>
              </a:rPr>
              <a:t>Les molécules </a:t>
            </a:r>
            <a:r>
              <a:rPr lang="fr-FR" sz="4800" dirty="0" smtClean="0">
                <a:latin typeface="+mj-lt"/>
              </a:rPr>
              <a:t>fabriquées par les </a:t>
            </a:r>
            <a:r>
              <a:rPr lang="fr-FR" sz="4800" dirty="0">
                <a:latin typeface="+mj-lt"/>
              </a:rPr>
              <a:t>êtres vivants s’appellent les </a:t>
            </a:r>
            <a:r>
              <a:rPr lang="fr-FR" sz="4800" u="sng" dirty="0">
                <a:latin typeface="+mj-lt"/>
              </a:rPr>
              <a:t>molécules organiques</a:t>
            </a:r>
            <a:r>
              <a:rPr lang="fr-FR" sz="4800" dirty="0">
                <a:latin typeface="+mj-lt"/>
              </a:rPr>
              <a:t>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2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>
            <a:normAutofit fontScale="92500"/>
          </a:bodyPr>
          <a:lstStyle/>
          <a:p>
            <a:r>
              <a:rPr lang="fr-FR" sz="4000" dirty="0">
                <a:latin typeface="+mj-lt"/>
              </a:rPr>
              <a:t>On distingue quatre grandes familles de molécules organiques :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 </a:t>
            </a:r>
          </a:p>
          <a:p>
            <a:pPr lvl="0"/>
            <a:r>
              <a:rPr lang="fr-FR" sz="4000" dirty="0" smtClean="0">
                <a:latin typeface="+mj-lt"/>
              </a:rPr>
              <a:t> Les </a:t>
            </a:r>
            <a:r>
              <a:rPr lang="fr-FR" sz="4000" dirty="0">
                <a:latin typeface="+mj-lt"/>
              </a:rPr>
              <a:t>glucides ou sucres</a:t>
            </a:r>
          </a:p>
          <a:p>
            <a:pPr lvl="0"/>
            <a:r>
              <a:rPr lang="fr-FR" sz="4000" dirty="0" smtClean="0">
                <a:latin typeface="+mj-lt"/>
              </a:rPr>
              <a:t>Les </a:t>
            </a:r>
            <a:r>
              <a:rPr lang="fr-FR" sz="4000" dirty="0">
                <a:latin typeface="+mj-lt"/>
              </a:rPr>
              <a:t>protéines</a:t>
            </a:r>
          </a:p>
          <a:p>
            <a:pPr lvl="0"/>
            <a:r>
              <a:rPr lang="fr-FR" sz="4000" dirty="0">
                <a:latin typeface="+mj-lt"/>
              </a:rPr>
              <a:t>Les lipides ou matière grasse</a:t>
            </a:r>
          </a:p>
          <a:p>
            <a:pPr lvl="0"/>
            <a:r>
              <a:rPr lang="fr-FR" sz="4000" dirty="0">
                <a:latin typeface="+mj-lt"/>
              </a:rPr>
              <a:t>Les acides nucléiques </a:t>
            </a:r>
          </a:p>
          <a:p>
            <a:endParaRPr lang="fr-FR" sz="4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4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6002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2) </a:t>
            </a:r>
            <a:r>
              <a:rPr lang="fr-FR" sz="4800" b="1" dirty="0" smtClean="0"/>
              <a:t>Composition </a:t>
            </a:r>
            <a:r>
              <a:rPr lang="fr-FR" sz="4800" b="1" dirty="0"/>
              <a:t>du grain de blé </a:t>
            </a:r>
            <a:r>
              <a:rPr lang="fr-FR" sz="4800" b="1" dirty="0" smtClean="0"/>
              <a:t> </a:t>
            </a:r>
            <a:r>
              <a:rPr lang="fr-FR" sz="4800" b="1" dirty="0" smtClean="0">
                <a:solidFill>
                  <a:schemeClr val="tx2"/>
                </a:solidFill>
              </a:rPr>
              <a:t>Doc 5</a:t>
            </a:r>
            <a:endParaRPr lang="fr-FR" sz="4800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63785"/>
              </p:ext>
            </p:extLst>
          </p:nvPr>
        </p:nvGraphicFramePr>
        <p:xfrm>
          <a:off x="971600" y="3789040"/>
          <a:ext cx="7543800" cy="2493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4234"/>
                <a:gridCol w="1671706"/>
                <a:gridCol w="1312621"/>
                <a:gridCol w="1074237"/>
                <a:gridCol w="1025957"/>
                <a:gridCol w="955045"/>
              </a:tblGrid>
              <a:tr h="655565"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Composition en % des Parties du grain 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7533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Ecorce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Germe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Albumen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53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Molécules organiques du grain de blé 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Glucides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 Amidon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5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 Céllulose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5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 Lipides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5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 Protéines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2643" y="1916832"/>
            <a:ext cx="46085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l’aide du tableau, compléter le schéma du grain en indiquant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 constituant majoritaire de chaque partie du grain de blé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Citer la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 grain qui contient le plus de lipides.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1435"/>
            <a:ext cx="2952328" cy="253650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>
                <a:latin typeface="+mj-lt"/>
              </a:rPr>
              <a:t>Les molécules organiques du grain de blé sont les glucides, les protéines et les lipides </a:t>
            </a:r>
            <a:r>
              <a:rPr lang="fr-FR" sz="40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lvl="1"/>
            <a:r>
              <a:rPr lang="fr-FR" sz="4000" b="1" dirty="0">
                <a:latin typeface="+mj-lt"/>
              </a:rPr>
              <a:t>L’albumen</a:t>
            </a:r>
            <a:r>
              <a:rPr lang="fr-FR" sz="4000" dirty="0">
                <a:latin typeface="+mj-lt"/>
              </a:rPr>
              <a:t> est riche en </a:t>
            </a:r>
            <a:r>
              <a:rPr lang="fr-FR" sz="4000" b="1" dirty="0">
                <a:latin typeface="+mj-lt"/>
              </a:rPr>
              <a:t>amidon</a:t>
            </a:r>
            <a:r>
              <a:rPr lang="fr-FR" sz="4000" dirty="0">
                <a:latin typeface="+mj-lt"/>
              </a:rPr>
              <a:t> (glucide) et en protéines (gluten</a:t>
            </a:r>
            <a:r>
              <a:rPr lang="fr-FR" sz="4000" dirty="0" smtClean="0">
                <a:latin typeface="+mj-lt"/>
              </a:rPr>
              <a:t>)</a:t>
            </a:r>
          </a:p>
          <a:p>
            <a:pPr lvl="1"/>
            <a:endParaRPr lang="fr-FR" sz="4000" dirty="0">
              <a:latin typeface="+mj-lt"/>
            </a:endParaRPr>
          </a:p>
          <a:p>
            <a:pPr lvl="1"/>
            <a:r>
              <a:rPr lang="fr-FR" sz="4000" dirty="0">
                <a:latin typeface="+mj-lt"/>
              </a:rPr>
              <a:t>L’</a:t>
            </a:r>
            <a:r>
              <a:rPr lang="fr-FR" sz="4000" b="1" dirty="0">
                <a:latin typeface="+mj-lt"/>
              </a:rPr>
              <a:t>écorce </a:t>
            </a:r>
            <a:r>
              <a:rPr lang="fr-FR" sz="4000" dirty="0">
                <a:latin typeface="+mj-lt"/>
              </a:rPr>
              <a:t>est riche en </a:t>
            </a:r>
            <a:r>
              <a:rPr lang="fr-FR" sz="4000" b="1" dirty="0">
                <a:latin typeface="+mj-lt"/>
              </a:rPr>
              <a:t>cellulose</a:t>
            </a:r>
            <a:r>
              <a:rPr lang="fr-FR" sz="4000" dirty="0">
                <a:latin typeface="+mj-lt"/>
              </a:rPr>
              <a:t> (glucide). Cette molécule forme des fibres dures : rôle de protection.</a:t>
            </a:r>
          </a:p>
          <a:p>
            <a:endParaRPr lang="fr-FR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4000" b="1" dirty="0">
                <a:latin typeface="+mj-lt"/>
              </a:rPr>
              <a:t>Le germe </a:t>
            </a:r>
            <a:r>
              <a:rPr lang="fr-FR" sz="4000" dirty="0">
                <a:latin typeface="+mj-lt"/>
              </a:rPr>
              <a:t>est riche en </a:t>
            </a:r>
            <a:r>
              <a:rPr lang="fr-FR" sz="4000" b="1" dirty="0">
                <a:latin typeface="+mj-lt"/>
              </a:rPr>
              <a:t>protéines</a:t>
            </a:r>
            <a:r>
              <a:rPr lang="fr-FR" sz="4000" dirty="0">
                <a:latin typeface="+mj-lt"/>
              </a:rPr>
              <a:t>. Il contient également l’essentiel des </a:t>
            </a:r>
            <a:r>
              <a:rPr lang="fr-FR" sz="4000" b="1" dirty="0">
                <a:latin typeface="+mj-lt"/>
              </a:rPr>
              <a:t>lipides </a:t>
            </a:r>
            <a:r>
              <a:rPr lang="fr-FR" sz="4000" dirty="0">
                <a:latin typeface="+mj-lt"/>
              </a:rPr>
              <a:t>du grain.</a:t>
            </a:r>
          </a:p>
          <a:p>
            <a:endParaRPr lang="fr-FR" sz="4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4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808" cy="1728192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>3) Classification </a:t>
            </a:r>
            <a:r>
              <a:rPr lang="fr-FR" b="1" dirty="0"/>
              <a:t>des graines </a:t>
            </a:r>
            <a:r>
              <a:rPr lang="fr-FR" b="1" dirty="0" smtClean="0"/>
              <a:t>végétales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193456"/>
              </p:ext>
            </p:extLst>
          </p:nvPr>
        </p:nvGraphicFramePr>
        <p:xfrm>
          <a:off x="1115616" y="3983038"/>
          <a:ext cx="6264696" cy="179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1591"/>
                <a:gridCol w="1581591"/>
                <a:gridCol w="1033838"/>
                <a:gridCol w="1033838"/>
                <a:gridCol w="1033838"/>
              </a:tblGrid>
              <a:tr h="224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Protéine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Lipide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Glucide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Céréales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Riz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Blé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Maïs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6,5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79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Oléagineuses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Colza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40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Tournesol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45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Légumineuses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Haricot blanc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21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1,5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58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Lentille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26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56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2580422"/>
            <a:ext cx="82089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Document 6 : Composition moyenne des graines (% MS)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Donner le composant majoritaire dans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les graines de céréales, dans les graines oléagineuses et dans les graines légumineuses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33625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024136"/>
          </a:xfrm>
        </p:spPr>
        <p:txBody>
          <a:bodyPr>
            <a:normAutofit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7543800" cy="3886200"/>
          </a:xfrm>
        </p:spPr>
        <p:txBody>
          <a:bodyPr>
            <a:normAutofit/>
          </a:bodyPr>
          <a:lstStyle/>
          <a:p>
            <a:r>
              <a:rPr lang="fr-FR" b="1" dirty="0">
                <a:latin typeface="+mj-lt"/>
              </a:rPr>
              <a:t>I Qu’est-ce qu’une </a:t>
            </a:r>
            <a:r>
              <a:rPr lang="fr-FR" b="1" dirty="0" smtClean="0">
                <a:latin typeface="+mj-lt"/>
              </a:rPr>
              <a:t>graine</a:t>
            </a:r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b="1" dirty="0">
                <a:latin typeface="+mj-lt"/>
              </a:rPr>
              <a:t>II Structure des graines</a:t>
            </a:r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b="1" dirty="0">
                <a:latin typeface="+mj-lt"/>
              </a:rPr>
              <a:t>III Composition des graines végétales</a:t>
            </a:r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1) Les </a:t>
            </a:r>
            <a:r>
              <a:rPr lang="fr-FR" dirty="0">
                <a:latin typeface="+mj-lt"/>
              </a:rPr>
              <a:t>molécules organiques</a:t>
            </a:r>
          </a:p>
          <a:p>
            <a:pPr lvl="1"/>
            <a:r>
              <a:rPr lang="fr-FR" dirty="0" smtClean="0">
                <a:latin typeface="+mj-lt"/>
              </a:rPr>
              <a:t>2) Composition </a:t>
            </a:r>
            <a:r>
              <a:rPr lang="fr-FR" dirty="0">
                <a:latin typeface="+mj-lt"/>
              </a:rPr>
              <a:t>du grain de blé</a:t>
            </a:r>
          </a:p>
          <a:p>
            <a:pPr lvl="1"/>
            <a:r>
              <a:rPr lang="fr-FR" dirty="0" smtClean="0">
                <a:latin typeface="+mj-lt"/>
              </a:rPr>
              <a:t>3) Classification </a:t>
            </a:r>
            <a:r>
              <a:rPr lang="fr-FR" dirty="0">
                <a:latin typeface="+mj-lt"/>
              </a:rPr>
              <a:t>des graines végétales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j-lt"/>
              </a:rPr>
              <a:t>En fonction de leur composition, on peut classer les graines végétales en trois familles : </a:t>
            </a:r>
          </a:p>
          <a:p>
            <a:endParaRPr lang="fr-FR" sz="4000" dirty="0">
              <a:latin typeface="+mj-lt"/>
            </a:endParaRPr>
          </a:p>
          <a:p>
            <a:pPr lvl="1"/>
            <a:r>
              <a:rPr lang="fr-FR" sz="4000" b="1" dirty="0" smtClean="0">
                <a:latin typeface="+mj-lt"/>
              </a:rPr>
              <a:t>1. Les </a:t>
            </a:r>
            <a:r>
              <a:rPr lang="fr-FR" sz="4000" b="1" dirty="0">
                <a:latin typeface="+mj-lt"/>
              </a:rPr>
              <a:t>graines de céréales</a:t>
            </a:r>
            <a:r>
              <a:rPr lang="fr-FR" sz="4000" dirty="0">
                <a:latin typeface="+mj-lt"/>
              </a:rPr>
              <a:t> : elles sont riches en </a:t>
            </a:r>
            <a:r>
              <a:rPr lang="fr-FR" sz="4000" b="1" dirty="0">
                <a:latin typeface="+mj-lt"/>
              </a:rPr>
              <a:t>glucides</a:t>
            </a:r>
            <a:r>
              <a:rPr lang="fr-FR" sz="40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fr-FR" sz="4000" dirty="0" smtClean="0">
                <a:latin typeface="+mj-lt"/>
              </a:rPr>
              <a:t>Ex </a:t>
            </a:r>
            <a:r>
              <a:rPr lang="fr-FR" sz="4000" dirty="0">
                <a:latin typeface="+mj-lt"/>
              </a:rPr>
              <a:t> : </a:t>
            </a:r>
            <a:r>
              <a:rPr lang="fr-FR" sz="4000" dirty="0" smtClean="0">
                <a:latin typeface="+mj-lt"/>
              </a:rPr>
              <a:t>graines du blé</a:t>
            </a:r>
            <a:r>
              <a:rPr lang="fr-FR" sz="4000" dirty="0">
                <a:latin typeface="+mj-lt"/>
              </a:rPr>
              <a:t>, mais, riz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1800225" cy="12954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0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92696"/>
            <a:ext cx="7543800" cy="3600400"/>
          </a:xfrm>
        </p:spPr>
        <p:txBody>
          <a:bodyPr>
            <a:normAutofit/>
          </a:bodyPr>
          <a:lstStyle/>
          <a:p>
            <a:pPr lvl="0"/>
            <a:r>
              <a:rPr lang="fr-FR" sz="4000" dirty="0" smtClean="0">
                <a:latin typeface="+mj-lt"/>
              </a:rPr>
              <a:t>2. </a:t>
            </a:r>
            <a:r>
              <a:rPr lang="fr-FR" sz="4000" b="1" dirty="0">
                <a:latin typeface="+mj-lt"/>
              </a:rPr>
              <a:t>Les graines oléagineuses</a:t>
            </a:r>
            <a:r>
              <a:rPr lang="fr-FR" sz="4000" dirty="0">
                <a:latin typeface="+mj-lt"/>
              </a:rPr>
              <a:t> : elles sont riches en</a:t>
            </a:r>
            <a:r>
              <a:rPr lang="fr-FR" sz="4000" b="1" dirty="0">
                <a:latin typeface="+mj-lt"/>
              </a:rPr>
              <a:t> lipides</a:t>
            </a:r>
            <a:r>
              <a:rPr lang="fr-FR" sz="4000" dirty="0">
                <a:latin typeface="+mj-lt"/>
              </a:rPr>
              <a:t>. Ces graines sont utilisées pour fabriquer des </a:t>
            </a:r>
            <a:r>
              <a:rPr lang="fr-FR" sz="4000" dirty="0" smtClean="0">
                <a:latin typeface="+mj-lt"/>
              </a:rPr>
              <a:t>huiles</a:t>
            </a:r>
          </a:p>
          <a:p>
            <a:pPr marL="0" indent="0">
              <a:buNone/>
            </a:pPr>
            <a:r>
              <a:rPr lang="fr-FR" sz="4000" dirty="0" smtClean="0">
                <a:latin typeface="+mj-lt"/>
              </a:rPr>
              <a:t>Ex</a:t>
            </a:r>
            <a:r>
              <a:rPr lang="fr-FR" sz="4000" dirty="0">
                <a:latin typeface="+mj-lt"/>
              </a:rPr>
              <a:t> </a:t>
            </a:r>
            <a:r>
              <a:rPr lang="fr-FR" sz="4000" dirty="0" smtClean="0">
                <a:latin typeface="+mj-lt"/>
              </a:rPr>
              <a:t>: graines de </a:t>
            </a:r>
            <a:r>
              <a:rPr lang="fr-FR" sz="4000" dirty="0">
                <a:latin typeface="+mj-lt"/>
              </a:rPr>
              <a:t>Colza, Tournesol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4"/>
            <a:ext cx="2664296" cy="15942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4225"/>
            <a:ext cx="2376264" cy="159517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8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>
            <a:normAutofit/>
          </a:bodyPr>
          <a:lstStyle/>
          <a:p>
            <a:pPr lvl="0"/>
            <a:r>
              <a:rPr lang="fr-FR" sz="4000" dirty="0" smtClean="0">
                <a:latin typeface="+mj-lt"/>
              </a:rPr>
              <a:t>3. </a:t>
            </a:r>
            <a:r>
              <a:rPr lang="fr-FR" sz="4000" b="1" dirty="0">
                <a:latin typeface="+mj-lt"/>
              </a:rPr>
              <a:t>Les gaines de légumineuses</a:t>
            </a:r>
            <a:r>
              <a:rPr lang="fr-FR" sz="4000" dirty="0">
                <a:latin typeface="+mj-lt"/>
              </a:rPr>
              <a:t> : Elles sont riches en </a:t>
            </a:r>
            <a:r>
              <a:rPr lang="fr-FR" sz="4000" b="1" dirty="0" smtClean="0">
                <a:latin typeface="+mj-lt"/>
              </a:rPr>
              <a:t>protéines</a:t>
            </a:r>
          </a:p>
          <a:p>
            <a:pPr marL="0" indent="0">
              <a:buNone/>
            </a:pPr>
            <a:r>
              <a:rPr lang="fr-FR" sz="4000" dirty="0" smtClean="0">
                <a:latin typeface="+mj-lt"/>
              </a:rPr>
              <a:t>Ex</a:t>
            </a:r>
            <a:r>
              <a:rPr lang="fr-FR" sz="4000" dirty="0">
                <a:latin typeface="+mj-lt"/>
              </a:rPr>
              <a:t> : </a:t>
            </a:r>
            <a:r>
              <a:rPr lang="fr-FR" sz="4000" dirty="0" smtClean="0">
                <a:latin typeface="+mj-lt"/>
              </a:rPr>
              <a:t>graines de haricot</a:t>
            </a:r>
            <a:r>
              <a:rPr lang="fr-FR" sz="4000" dirty="0">
                <a:latin typeface="+mj-lt"/>
              </a:rPr>
              <a:t>, lentille.</a:t>
            </a:r>
          </a:p>
          <a:p>
            <a:pPr lvl="1"/>
            <a:endParaRPr lang="fr-FR" sz="400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1872208" cy="187220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525658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III Transformations des graines végétales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1)</a:t>
            </a:r>
            <a:r>
              <a:rPr lang="fr-FR" b="1" dirty="0" smtClean="0"/>
              <a:t>Fabrication </a:t>
            </a:r>
            <a:r>
              <a:rPr lang="fr-FR" b="1" dirty="0"/>
              <a:t>de farine</a:t>
            </a:r>
            <a:r>
              <a:rPr lang="fr-FR" b="1" dirty="0" smtClean="0"/>
              <a:t>.</a:t>
            </a:r>
            <a:br>
              <a:rPr lang="fr-FR" b="1" dirty="0" smtClean="0"/>
            </a:br>
            <a:r>
              <a:rPr lang="fr-FR" i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a. </a:t>
            </a:r>
            <a:r>
              <a:rPr lang="fr-FR" b="1" dirty="0" smtClean="0"/>
              <a:t>Procédé </a:t>
            </a:r>
            <a:r>
              <a:rPr lang="fr-FR" b="1" dirty="0"/>
              <a:t>de fabrication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tx2"/>
                </a:solidFill>
              </a:rPr>
              <a:t>Doc 7 et 8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66345"/>
              </p:ext>
            </p:extLst>
          </p:nvPr>
        </p:nvGraphicFramePr>
        <p:xfrm>
          <a:off x="2051720" y="78668"/>
          <a:ext cx="5064393" cy="639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4" imgW="6928633" imgH="8754020" progId="Word.Document.8">
                  <p:embed/>
                </p:oleObj>
              </mc:Choice>
              <mc:Fallback>
                <p:oleObj name="Document" r:id="rId4" imgW="6928633" imgH="87540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78668"/>
                        <a:ext cx="5064393" cy="639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4680520"/>
          </a:xfrm>
        </p:spPr>
        <p:txBody>
          <a:bodyPr>
            <a:noAutofit/>
          </a:bodyPr>
          <a:lstStyle/>
          <a:p>
            <a:r>
              <a:rPr lang="fr-FR" sz="4000" dirty="0">
                <a:latin typeface="+mj-lt"/>
              </a:rPr>
              <a:t>Les principales opérations de fabrication sont : </a:t>
            </a:r>
            <a:endParaRPr lang="fr-FR" sz="4000" dirty="0" smtClean="0">
              <a:latin typeface="+mj-lt"/>
            </a:endParaRPr>
          </a:p>
          <a:p>
            <a:endParaRPr lang="fr-FR" sz="4000" dirty="0">
              <a:latin typeface="+mj-lt"/>
            </a:endParaRPr>
          </a:p>
          <a:p>
            <a:pPr lvl="1"/>
            <a:r>
              <a:rPr lang="fr-FR" sz="4000" u="sng" dirty="0" smtClean="0">
                <a:latin typeface="+mj-lt"/>
              </a:rPr>
              <a:t> Le </a:t>
            </a:r>
            <a:r>
              <a:rPr lang="fr-FR" sz="4000" u="sng" dirty="0">
                <a:latin typeface="+mj-lt"/>
              </a:rPr>
              <a:t>broyage</a:t>
            </a:r>
            <a:r>
              <a:rPr lang="fr-FR" sz="4000" dirty="0">
                <a:latin typeface="+mj-lt"/>
              </a:rPr>
              <a:t> : permet de réduire les grains en farine. Il est réalisé sur des broyeurs à cylindres (voir </a:t>
            </a:r>
            <a:r>
              <a:rPr lang="fr-FR" sz="4000" dirty="0" err="1">
                <a:latin typeface="+mj-lt"/>
              </a:rPr>
              <a:t>gdp</a:t>
            </a:r>
            <a:r>
              <a:rPr lang="fr-FR" sz="4000" dirty="0">
                <a:latin typeface="+mj-lt"/>
              </a:rPr>
              <a:t>)</a:t>
            </a:r>
          </a:p>
          <a:p>
            <a:endParaRPr lang="fr-FR" sz="4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2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336704" cy="4752528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7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sz="4000" u="sng" dirty="0" smtClean="0">
                <a:latin typeface="+mj-lt"/>
              </a:rPr>
              <a:t>Le </a:t>
            </a:r>
            <a:r>
              <a:rPr lang="fr-FR" sz="4000" u="sng" dirty="0">
                <a:latin typeface="+mj-lt"/>
              </a:rPr>
              <a:t>tamisage</a:t>
            </a:r>
            <a:r>
              <a:rPr lang="fr-FR" sz="4000" dirty="0">
                <a:latin typeface="+mj-lt"/>
              </a:rPr>
              <a:t> : il permet de séparer les particules issues du broyage : </a:t>
            </a:r>
          </a:p>
          <a:p>
            <a:pPr marL="320040" lvl="1" indent="0">
              <a:buNone/>
            </a:pPr>
            <a:endParaRPr lang="fr-FR" sz="4000" dirty="0">
              <a:latin typeface="+mj-lt"/>
            </a:endParaRPr>
          </a:p>
          <a:p>
            <a:pPr lvl="2"/>
            <a:r>
              <a:rPr lang="fr-FR" sz="4000" dirty="0">
                <a:latin typeface="+mj-lt"/>
              </a:rPr>
              <a:t>Les farines : </a:t>
            </a:r>
            <a:r>
              <a:rPr lang="fr-FR" sz="4000" dirty="0" smtClean="0">
                <a:latin typeface="+mj-lt"/>
              </a:rPr>
              <a:t>petites particules</a:t>
            </a:r>
            <a:endParaRPr lang="fr-FR" sz="4000" dirty="0">
              <a:latin typeface="+mj-lt"/>
            </a:endParaRPr>
          </a:p>
          <a:p>
            <a:pPr lvl="2"/>
            <a:r>
              <a:rPr lang="fr-FR" sz="4000" dirty="0">
                <a:latin typeface="+mj-lt"/>
              </a:rPr>
              <a:t>Les particules plus grosses (</a:t>
            </a:r>
            <a:r>
              <a:rPr lang="fr-FR" sz="4000" dirty="0" err="1">
                <a:latin typeface="+mj-lt"/>
              </a:rPr>
              <a:t>finots</a:t>
            </a:r>
            <a:r>
              <a:rPr lang="fr-FR" sz="4000" dirty="0">
                <a:latin typeface="+mj-lt"/>
              </a:rPr>
              <a:t> et semoules) sont </a:t>
            </a:r>
            <a:r>
              <a:rPr lang="fr-FR" sz="4000" dirty="0" err="1">
                <a:latin typeface="+mj-lt"/>
              </a:rPr>
              <a:t>rebroyées</a:t>
            </a:r>
            <a:endParaRPr lang="fr-FR" sz="4000" dirty="0">
              <a:latin typeface="+mj-lt"/>
            </a:endParaRPr>
          </a:p>
          <a:p>
            <a:pPr lvl="2"/>
            <a:r>
              <a:rPr lang="fr-FR" sz="4000" dirty="0">
                <a:latin typeface="+mj-lt"/>
              </a:rPr>
              <a:t>Les sons : écorces du grain : ils sont éliminés</a:t>
            </a:r>
          </a:p>
          <a:p>
            <a:endParaRPr lang="fr-FR" sz="11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7391400" cy="804862"/>
          </a:xfrm>
        </p:spPr>
        <p:txBody>
          <a:bodyPr/>
          <a:lstStyle/>
          <a:p>
            <a:r>
              <a:rPr lang="fr-FR" dirty="0">
                <a:latin typeface="+mj-lt"/>
              </a:rPr>
              <a:t>Le tamisage est réalisé à l’aide de Plansichters (voir </a:t>
            </a:r>
            <a:r>
              <a:rPr lang="fr-FR" dirty="0" err="1">
                <a:latin typeface="+mj-lt"/>
              </a:rPr>
              <a:t>gdp</a:t>
            </a:r>
            <a:r>
              <a:rPr lang="fr-FR" dirty="0">
                <a:latin typeface="+mj-lt"/>
              </a:rPr>
              <a:t>)</a:t>
            </a:r>
          </a:p>
          <a:p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2" b="21302"/>
          <a:stretch>
            <a:fillRect/>
          </a:stretch>
        </p:blipFill>
        <p:spPr>
          <a:xfrm>
            <a:off x="1259632" y="1484784"/>
            <a:ext cx="6408712" cy="3906596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2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60840" cy="25649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III 1)</a:t>
            </a:r>
            <a:br>
              <a:rPr lang="fr-FR" dirty="0" smtClean="0"/>
            </a:br>
            <a:r>
              <a:rPr lang="fr-FR" dirty="0" smtClean="0"/>
              <a:t>b. Les farines </a:t>
            </a:r>
            <a:r>
              <a:rPr lang="fr-FR" dirty="0"/>
              <a:t/>
            </a:r>
            <a:br>
              <a:rPr lang="fr-FR" dirty="0"/>
            </a:br>
            <a:r>
              <a:rPr lang="fr-FR" sz="2200" dirty="0" smtClean="0">
                <a:solidFill>
                  <a:schemeClr val="tx2"/>
                </a:solidFill>
              </a:rPr>
              <a:t>Doc 10  : Trouver </a:t>
            </a:r>
            <a:br>
              <a:rPr lang="fr-FR" sz="2200" dirty="0" smtClean="0">
                <a:solidFill>
                  <a:schemeClr val="tx2"/>
                </a:solidFill>
              </a:rPr>
            </a:br>
            <a:r>
              <a:rPr lang="fr-FR" sz="2200" dirty="0" smtClean="0">
                <a:solidFill>
                  <a:schemeClr val="tx2"/>
                </a:solidFill>
              </a:rPr>
              <a:t>2 critères </a:t>
            </a:r>
            <a:br>
              <a:rPr lang="fr-FR" sz="2200" dirty="0" smtClean="0">
                <a:solidFill>
                  <a:schemeClr val="tx2"/>
                </a:solidFill>
              </a:rPr>
            </a:br>
            <a:r>
              <a:rPr lang="fr-FR" sz="2200" dirty="0" smtClean="0">
                <a:solidFill>
                  <a:schemeClr val="tx2"/>
                </a:solidFill>
              </a:rPr>
              <a:t>de classification</a:t>
            </a:r>
            <a:br>
              <a:rPr lang="fr-FR" sz="2200" dirty="0" smtClean="0">
                <a:solidFill>
                  <a:schemeClr val="tx2"/>
                </a:solidFill>
              </a:rPr>
            </a:br>
            <a:r>
              <a:rPr lang="fr-FR" sz="2200" dirty="0" smtClean="0">
                <a:solidFill>
                  <a:schemeClr val="tx2"/>
                </a:solidFill>
              </a:rPr>
              <a:t> des farines</a:t>
            </a:r>
            <a:endParaRPr lang="fr-FR" sz="2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6"/>
            <a:ext cx="7543800" cy="2158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69948"/>
              </p:ext>
            </p:extLst>
          </p:nvPr>
        </p:nvGraphicFramePr>
        <p:xfrm>
          <a:off x="2555776" y="1844824"/>
          <a:ext cx="5976664" cy="456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iapositive" r:id="rId3" imgW="3602702" imgH="2700701" progId="PowerPoint.Slide.8">
                  <p:embed/>
                </p:oleObj>
              </mc:Choice>
              <mc:Fallback>
                <p:oleObj name="Diapositive" r:id="rId3" imgW="3602702" imgH="2700701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844824"/>
                        <a:ext cx="5976664" cy="456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 fontScale="85000" lnSpcReduction="20000"/>
          </a:bodyPr>
          <a:lstStyle/>
          <a:p>
            <a:r>
              <a:rPr lang="fr-FR" sz="2600" b="1" dirty="0">
                <a:latin typeface="+mj-lt"/>
              </a:rPr>
              <a:t>IV Transformations des graines</a:t>
            </a:r>
            <a:endParaRPr lang="fr-FR" sz="2600" dirty="0">
              <a:latin typeface="+mj-lt"/>
            </a:endParaRPr>
          </a:p>
          <a:p>
            <a:endParaRPr lang="fr-FR" sz="2600" dirty="0">
              <a:latin typeface="+mj-lt"/>
            </a:endParaRPr>
          </a:p>
          <a:p>
            <a:pPr lvl="1"/>
            <a:r>
              <a:rPr lang="fr-FR" sz="2600" dirty="0" smtClean="0">
                <a:latin typeface="+mj-lt"/>
              </a:rPr>
              <a:t>1) Fabrication </a:t>
            </a:r>
            <a:r>
              <a:rPr lang="fr-FR" sz="2600" dirty="0">
                <a:latin typeface="+mj-lt"/>
              </a:rPr>
              <a:t>de farine</a:t>
            </a:r>
          </a:p>
          <a:p>
            <a:pPr lvl="2"/>
            <a:r>
              <a:rPr lang="fr-FR" sz="2600" dirty="0" smtClean="0">
                <a:latin typeface="+mj-lt"/>
              </a:rPr>
              <a:t>A) Procédé </a:t>
            </a:r>
            <a:r>
              <a:rPr lang="fr-FR" sz="2600" dirty="0">
                <a:latin typeface="+mj-lt"/>
              </a:rPr>
              <a:t>de fabrication</a:t>
            </a:r>
          </a:p>
          <a:p>
            <a:pPr lvl="2"/>
            <a:r>
              <a:rPr lang="fr-FR" sz="2600" dirty="0" smtClean="0">
                <a:latin typeface="+mj-lt"/>
              </a:rPr>
              <a:t>B) Farines </a:t>
            </a:r>
            <a:r>
              <a:rPr lang="fr-FR" sz="2600" dirty="0">
                <a:latin typeface="+mj-lt"/>
              </a:rPr>
              <a:t>obtenues et utilisations</a:t>
            </a:r>
          </a:p>
          <a:p>
            <a:pPr marL="0" indent="0">
              <a:buNone/>
            </a:pPr>
            <a:r>
              <a:rPr lang="fr-FR" sz="2600" dirty="0">
                <a:latin typeface="+mj-lt"/>
              </a:rPr>
              <a:t> </a:t>
            </a:r>
          </a:p>
          <a:p>
            <a:pPr lvl="1"/>
            <a:r>
              <a:rPr lang="fr-FR" sz="2600" dirty="0" smtClean="0">
                <a:latin typeface="+mj-lt"/>
              </a:rPr>
              <a:t>2) Fabrication </a:t>
            </a:r>
            <a:r>
              <a:rPr lang="fr-FR" sz="2600" dirty="0">
                <a:latin typeface="+mj-lt"/>
              </a:rPr>
              <a:t>des huiles végétales</a:t>
            </a:r>
          </a:p>
          <a:p>
            <a:pPr lvl="2"/>
            <a:r>
              <a:rPr lang="fr-FR" sz="2600" dirty="0" smtClean="0">
                <a:latin typeface="+mj-lt"/>
              </a:rPr>
              <a:t>A) Huile </a:t>
            </a:r>
            <a:r>
              <a:rPr lang="fr-FR" sz="2600" dirty="0">
                <a:latin typeface="+mj-lt"/>
              </a:rPr>
              <a:t>d’olives</a:t>
            </a:r>
          </a:p>
          <a:p>
            <a:pPr lvl="2"/>
            <a:r>
              <a:rPr lang="fr-FR" sz="2600" dirty="0" smtClean="0">
                <a:latin typeface="+mj-lt"/>
              </a:rPr>
              <a:t>B )Biodiesel</a:t>
            </a:r>
            <a:endParaRPr lang="fr-FR" sz="2600" dirty="0">
              <a:latin typeface="+mj-lt"/>
            </a:endParaRPr>
          </a:p>
          <a:p>
            <a:endParaRPr lang="fr-FR" sz="2600" dirty="0">
              <a:latin typeface="+mj-lt"/>
            </a:endParaRPr>
          </a:p>
          <a:p>
            <a:r>
              <a:rPr lang="fr-FR" sz="2600" b="1" dirty="0">
                <a:latin typeface="+mj-lt"/>
              </a:rPr>
              <a:t>V Fabrication d’un produit de boulangerie </a:t>
            </a:r>
            <a:r>
              <a:rPr lang="fr-FR" sz="2600" b="1" dirty="0" smtClean="0">
                <a:latin typeface="+mj-lt"/>
              </a:rPr>
              <a:t>Les </a:t>
            </a:r>
            <a:r>
              <a:rPr lang="fr-FR" sz="2600" b="1" dirty="0">
                <a:latin typeface="+mj-lt"/>
              </a:rPr>
              <a:t>Bretzels</a:t>
            </a:r>
            <a:endParaRPr lang="fr-FR" sz="2600" dirty="0">
              <a:latin typeface="+mj-lt"/>
            </a:endParaRPr>
          </a:p>
          <a:p>
            <a:pPr marL="0" indent="0">
              <a:buNone/>
            </a:pPr>
            <a:endParaRPr lang="fr-FR" sz="2600" dirty="0">
              <a:latin typeface="+mj-lt"/>
            </a:endParaRPr>
          </a:p>
          <a:p>
            <a:pPr lvl="1"/>
            <a:r>
              <a:rPr lang="fr-FR" sz="2600" dirty="0" smtClean="0">
                <a:latin typeface="+mj-lt"/>
              </a:rPr>
              <a:t>1) Définition</a:t>
            </a:r>
            <a:endParaRPr lang="fr-FR" sz="2600" dirty="0">
              <a:latin typeface="+mj-lt"/>
            </a:endParaRPr>
          </a:p>
          <a:p>
            <a:pPr lvl="1"/>
            <a:r>
              <a:rPr lang="fr-FR" sz="2600" dirty="0" smtClean="0">
                <a:latin typeface="+mj-lt"/>
              </a:rPr>
              <a:t>2) Composition </a:t>
            </a:r>
            <a:r>
              <a:rPr lang="fr-FR" sz="2600" dirty="0">
                <a:latin typeface="+mj-lt"/>
              </a:rPr>
              <a:t>de la pâte</a:t>
            </a:r>
          </a:p>
          <a:p>
            <a:pPr lvl="1"/>
            <a:r>
              <a:rPr lang="fr-FR" sz="2600" dirty="0" smtClean="0">
                <a:latin typeface="+mj-lt"/>
              </a:rPr>
              <a:t>3) Fabrication </a:t>
            </a:r>
            <a:r>
              <a:rPr lang="fr-FR" sz="2600" dirty="0">
                <a:latin typeface="+mj-lt"/>
              </a:rPr>
              <a:t>des bretzels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85000" lnSpcReduction="20000"/>
          </a:bodyPr>
          <a:lstStyle/>
          <a:p>
            <a:r>
              <a:rPr lang="fr-FR" sz="4000" dirty="0">
                <a:latin typeface="+mj-lt"/>
              </a:rPr>
              <a:t>Les farines sont classées :</a:t>
            </a:r>
          </a:p>
          <a:p>
            <a:endParaRPr lang="fr-FR" sz="4000" dirty="0">
              <a:latin typeface="+mj-lt"/>
            </a:endParaRPr>
          </a:p>
          <a:p>
            <a:pPr lvl="1"/>
            <a:r>
              <a:rPr lang="fr-FR" sz="3800" dirty="0" smtClean="0">
                <a:latin typeface="+mj-lt"/>
              </a:rPr>
              <a:t>1. en </a:t>
            </a:r>
            <a:r>
              <a:rPr lang="fr-FR" sz="3800" dirty="0">
                <a:latin typeface="+mj-lt"/>
              </a:rPr>
              <a:t>fonction de la </a:t>
            </a:r>
            <a:r>
              <a:rPr lang="fr-FR" sz="3800" b="1" u="sng" dirty="0">
                <a:latin typeface="+mj-lt"/>
              </a:rPr>
              <a:t>teneur en cendres </a:t>
            </a:r>
            <a:r>
              <a:rPr lang="fr-FR" sz="3800" dirty="0">
                <a:latin typeface="+mj-lt"/>
              </a:rPr>
              <a:t>(minéraux) : 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lvl="2"/>
            <a:r>
              <a:rPr lang="fr-FR" sz="3800" dirty="0">
                <a:latin typeface="+mj-lt"/>
              </a:rPr>
              <a:t>celles dont la teneur en cendres est basse sont blanches (Type 45</a:t>
            </a:r>
            <a:r>
              <a:rPr lang="fr-FR" sz="3800" dirty="0" smtClean="0">
                <a:latin typeface="+mj-lt"/>
              </a:rPr>
              <a:t>)</a:t>
            </a:r>
          </a:p>
          <a:p>
            <a:pPr marL="640080" lvl="2" indent="0">
              <a:buNone/>
            </a:pPr>
            <a:endParaRPr lang="fr-FR" sz="3800" dirty="0">
              <a:latin typeface="+mj-lt"/>
            </a:endParaRPr>
          </a:p>
          <a:p>
            <a:pPr lvl="2"/>
            <a:r>
              <a:rPr lang="fr-FR" sz="3800" dirty="0">
                <a:latin typeface="+mj-lt"/>
              </a:rPr>
              <a:t>celles dont la teneur en cendres est élevée sont brunes (Type 110, 150). Elles sont appelées </a:t>
            </a:r>
            <a:r>
              <a:rPr lang="fr-FR" sz="3800" b="1" dirty="0">
                <a:latin typeface="+mj-lt"/>
              </a:rPr>
              <a:t>Farines complètes. </a:t>
            </a:r>
            <a:endParaRPr lang="fr-FR" sz="3800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sz="3600" dirty="0" smtClean="0">
                <a:latin typeface="+mj-lt"/>
              </a:rPr>
              <a:t>2.</a:t>
            </a:r>
            <a:r>
              <a:rPr lang="fr-FR" sz="3600" dirty="0">
                <a:latin typeface="+mj-lt"/>
              </a:rPr>
              <a:t> En fonction de la </a:t>
            </a:r>
            <a:r>
              <a:rPr lang="fr-FR" sz="3600" b="1" u="sng" dirty="0">
                <a:latin typeface="+mj-lt"/>
              </a:rPr>
              <a:t>richesse en protéines</a:t>
            </a:r>
            <a:r>
              <a:rPr lang="fr-FR" sz="3600" dirty="0">
                <a:latin typeface="+mj-lt"/>
              </a:rPr>
              <a:t> :</a:t>
            </a: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 </a:t>
            </a:r>
          </a:p>
          <a:p>
            <a:pPr lvl="2"/>
            <a:r>
              <a:rPr lang="fr-FR" sz="3600" dirty="0">
                <a:latin typeface="+mj-lt"/>
              </a:rPr>
              <a:t>Les farines riches en protéines sont utilisées par faire des pâtes levées. Elles </a:t>
            </a:r>
            <a:r>
              <a:rPr lang="fr-FR" sz="3600" dirty="0" smtClean="0">
                <a:latin typeface="+mj-lt"/>
              </a:rPr>
              <a:t>sont appelées </a:t>
            </a:r>
            <a:r>
              <a:rPr lang="fr-FR" sz="3600" b="1" u="sng" dirty="0">
                <a:latin typeface="+mj-lt"/>
              </a:rPr>
              <a:t>Farines panifiables.</a:t>
            </a:r>
            <a:endParaRPr lang="fr-FR" sz="3600" u="sng" dirty="0">
              <a:latin typeface="+mj-lt"/>
            </a:endParaRP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 </a:t>
            </a:r>
          </a:p>
          <a:p>
            <a:pPr lvl="2"/>
            <a:r>
              <a:rPr lang="fr-FR" sz="3600" dirty="0">
                <a:latin typeface="+mj-lt"/>
              </a:rPr>
              <a:t> Les farines pauvres en protéines sont utilisées en biscuiterie</a:t>
            </a:r>
            <a:r>
              <a:rPr lang="fr-FR" dirty="0">
                <a:latin typeface="+mj-lt"/>
              </a:rPr>
              <a:t>.</a:t>
            </a:r>
            <a:endParaRPr lang="fr-FR" sz="900" dirty="0">
              <a:latin typeface="+mj-lt"/>
            </a:endParaRPr>
          </a:p>
          <a:p>
            <a:endParaRPr lang="fr-FR" sz="1100" dirty="0"/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7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488832" cy="288032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III</a:t>
            </a:r>
            <a:br>
              <a:rPr lang="fr-FR" dirty="0" smtClean="0"/>
            </a:br>
            <a:r>
              <a:rPr lang="fr-FR" dirty="0" smtClean="0"/>
              <a:t>2) </a:t>
            </a:r>
            <a:r>
              <a:rPr lang="fr-FR" b="1" dirty="0"/>
              <a:t>Fabrication des huiles </a:t>
            </a:r>
            <a:r>
              <a:rPr lang="fr-FR" b="1" dirty="0" smtClean="0"/>
              <a:t>végétales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	</a:t>
            </a:r>
            <a:r>
              <a:rPr lang="fr-FR" b="1" dirty="0" smtClean="0"/>
              <a:t>a. Huile d’olive</a:t>
            </a:r>
            <a:r>
              <a:rPr lang="fr-FR" b="1" dirty="0"/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4221088"/>
            <a:ext cx="7543800" cy="1080120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Doc 11 : Fabrication de l’huile d’olive : schéma de principe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43894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Schéma de principe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4797153" cy="583264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5040560" cy="37773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138100" cy="324036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128792" cy="4581532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6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22391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 2)</a:t>
            </a:r>
            <a:br>
              <a:rPr lang="fr-FR" dirty="0" smtClean="0"/>
            </a:br>
            <a:r>
              <a:rPr lang="fr-FR" dirty="0" smtClean="0"/>
              <a:t>b. Fabrication d’un carburant  : biodiesel : </a:t>
            </a:r>
            <a:r>
              <a:rPr lang="fr-FR" dirty="0" smtClean="0">
                <a:solidFill>
                  <a:schemeClr val="tx2"/>
                </a:solidFill>
              </a:rPr>
              <a:t>voir TD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708920"/>
            <a:ext cx="7543800" cy="3384376"/>
          </a:xfrm>
        </p:spPr>
        <p:txBody>
          <a:bodyPr>
            <a:normAutofit lnSpcReduction="10000"/>
          </a:bodyPr>
          <a:lstStyle/>
          <a:p>
            <a:r>
              <a:rPr lang="fr-FR" sz="4000" dirty="0">
                <a:latin typeface="+mj-lt"/>
              </a:rPr>
              <a:t>Ce carburant est fabriqué à partir d’huile extraite de </a:t>
            </a:r>
            <a:r>
              <a:rPr lang="fr-FR" sz="4000" u="sng" dirty="0">
                <a:latin typeface="+mj-lt"/>
              </a:rPr>
              <a:t>graines oléagineuses</a:t>
            </a:r>
            <a:r>
              <a:rPr lang="fr-FR" sz="4000" dirty="0">
                <a:latin typeface="+mj-lt"/>
              </a:rPr>
              <a:t> : extraction par pression et par solvant puis transformation chimique de l’huile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88832" cy="237626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IV FABRICATION D’UN PRODUIT DE BOULANGERIE : LES BRETZELS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140968"/>
            <a:ext cx="7543800" cy="2736304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2718792" cy="245736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81800" cy="438944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Doc 12 : pain et Bretzel</a:t>
            </a:r>
            <a:endParaRPr lang="fr-FR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459775"/>
              </p:ext>
            </p:extLst>
          </p:nvPr>
        </p:nvGraphicFramePr>
        <p:xfrm>
          <a:off x="323528" y="1340768"/>
          <a:ext cx="6972301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3677"/>
                <a:gridCol w="2324312"/>
                <a:gridCol w="23243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Matières</a:t>
                      </a:r>
                      <a:endParaRPr lang="fr-FR" sz="1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Quantité (% du poids de farine)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Rôles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Farine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Formation de la pâte, apporte l’amidon et le Gluten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Eau 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50 à 65 % de M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Formation de la pâte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NaCl (sel)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 de M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Saveur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Levure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 de 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r>
                        <a:rPr lang="fr-FR" sz="1200" dirty="0" smtClean="0">
                          <a:effectLst/>
                        </a:rPr>
                        <a:t>levée</a:t>
                      </a:r>
                      <a:r>
                        <a:rPr lang="fr-FR" sz="1200" baseline="0" dirty="0" smtClean="0">
                          <a:effectLst/>
                        </a:rPr>
                        <a:t> de la pâte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8010"/>
              </p:ext>
            </p:extLst>
          </p:nvPr>
        </p:nvGraphicFramePr>
        <p:xfrm>
          <a:off x="323528" y="3861048"/>
          <a:ext cx="46482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118"/>
                <a:gridCol w="1549541"/>
                <a:gridCol w="154954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Matières</a:t>
                      </a:r>
                      <a:endParaRPr lang="fr-FR" sz="1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Quantité (% du poids de farine)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Farine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2OO Kg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Eau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35 % de M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(35x200)/100</a:t>
                      </a:r>
                      <a:r>
                        <a:rPr lang="fr-FR" sz="1200" baseline="0" dirty="0" smtClean="0">
                          <a:effectLst/>
                          <a:latin typeface="Times New Roman"/>
                          <a:ea typeface="Times New Roman"/>
                        </a:rPr>
                        <a:t> = 70 Kg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NaCl (sel)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 de M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(2x200)/100 = 4 Kg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Levure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3% de 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(3x200)/100</a:t>
                      </a:r>
                      <a:r>
                        <a:rPr lang="fr-FR" sz="1200" baseline="0" dirty="0" smtClean="0">
                          <a:effectLst/>
                          <a:latin typeface="Times New Roman"/>
                          <a:ea typeface="Times New Roman"/>
                        </a:rPr>
                        <a:t> = 6 Kg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Beurre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15 % de 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(15x200)/100 = 30Kg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48064" y="2924944"/>
            <a:ext cx="36004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Comparer la composition de la pâte à pain et de la pâte à Bretzel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Donner le rôle de la levure de boulangerie : on peut trouver ce rôle en observant la mie du pain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Donner le rôle du beurre dans la pâte à Bretzel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Calculer les matières à peser pour fabriquer des Bretzels avec 200 kg de farine.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858110" cy="775599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27397"/>
            <a:ext cx="1775182" cy="118130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2060639" cy="2475359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11960" y="1988840"/>
            <a:ext cx="3384376" cy="36724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Anecdote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 :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3" tooltip="Président des États-Unis"/>
              </a:rPr>
              <a:t>Président des États-Unis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4" tooltip="George W. Bush"/>
              </a:rPr>
              <a:t>George W. Bush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est victime d'un malaise après s'être étouffé en avalant de travers un bretzel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5" tooltip="13 janvier"/>
              </a:rPr>
              <a:t>13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6" tooltip="Janvier 2002"/>
              </a:rPr>
              <a:t>janvier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7" tooltip="2002"/>
              </a:rPr>
              <a:t>2002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alors qu'il regardait un match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8" tooltip="Football américain"/>
              </a:rPr>
              <a:t>football américain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à la télévision.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60840" cy="870992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>1) Définition</a:t>
            </a:r>
            <a:r>
              <a:rPr lang="fr-FR" b="1" dirty="0"/>
              <a:t> </a:t>
            </a:r>
            <a:r>
              <a:rPr lang="fr-FR" b="1" dirty="0" smtClean="0"/>
              <a:t>des bretzels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543800" cy="388620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j-lt"/>
              </a:rPr>
              <a:t>Un </a:t>
            </a:r>
            <a:r>
              <a:rPr lang="fr-FR" sz="4000" b="1" dirty="0" smtClean="0">
                <a:latin typeface="+mj-lt"/>
              </a:rPr>
              <a:t>bretzel</a:t>
            </a:r>
            <a:r>
              <a:rPr lang="fr-FR" sz="4000" dirty="0" smtClean="0">
                <a:latin typeface="+mj-lt"/>
              </a:rPr>
              <a:t> </a:t>
            </a:r>
            <a:r>
              <a:rPr lang="fr-FR" sz="4000" dirty="0">
                <a:latin typeface="+mj-lt"/>
              </a:rPr>
              <a:t>est une </a:t>
            </a:r>
            <a:r>
              <a:rPr lang="fr-FR" sz="4000" dirty="0" smtClean="0">
                <a:latin typeface="+mj-lt"/>
              </a:rPr>
              <a:t>pâtisserie salée </a:t>
            </a:r>
            <a:r>
              <a:rPr lang="fr-FR" sz="4000" dirty="0">
                <a:latin typeface="+mj-lt"/>
              </a:rPr>
              <a:t>à base de pâte de </a:t>
            </a:r>
            <a:r>
              <a:rPr lang="fr-FR" sz="4000" dirty="0" smtClean="0">
                <a:latin typeface="+mj-lt"/>
              </a:rPr>
              <a:t>brioche, </a:t>
            </a:r>
            <a:r>
              <a:rPr lang="fr-FR" sz="4000" b="1" dirty="0" smtClean="0">
                <a:latin typeface="+mj-lt"/>
              </a:rPr>
              <a:t>spécialité</a:t>
            </a:r>
            <a:r>
              <a:rPr lang="fr-FR" sz="4000" dirty="0" smtClean="0">
                <a:latin typeface="+mj-lt"/>
              </a:rPr>
              <a:t> d'</a:t>
            </a:r>
            <a:r>
              <a:rPr lang="fr-FR" sz="4000" dirty="0">
                <a:latin typeface="+mj-lt"/>
              </a:rPr>
              <a:t>Alsace</a:t>
            </a:r>
            <a:r>
              <a:rPr lang="fr-FR" sz="4000" dirty="0" smtClean="0">
                <a:latin typeface="+mj-lt"/>
              </a:rPr>
              <a:t> </a:t>
            </a:r>
            <a:r>
              <a:rPr lang="fr-FR" sz="4000" dirty="0">
                <a:latin typeface="+mj-lt"/>
              </a:rPr>
              <a:t>en forme de </a:t>
            </a:r>
            <a:r>
              <a:rPr lang="fr-FR" sz="4000" dirty="0" smtClean="0">
                <a:latin typeface="+mj-lt"/>
              </a:rPr>
              <a:t>gros </a:t>
            </a:r>
            <a:r>
              <a:rPr lang="fr-FR" sz="4000" dirty="0">
                <a:latin typeface="+mj-lt"/>
              </a:rPr>
              <a:t>nœud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46805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 smtClean="0">
                <a:latin typeface="+mj-lt"/>
              </a:rPr>
              <a:t>1   EC </a:t>
            </a:r>
            <a:r>
              <a:rPr lang="fr-FR" dirty="0">
                <a:latin typeface="+mj-lt"/>
              </a:rPr>
              <a:t>de définir une graine</a:t>
            </a:r>
          </a:p>
          <a:p>
            <a:pPr lvl="0"/>
            <a:r>
              <a:rPr lang="fr-FR" dirty="0" smtClean="0">
                <a:latin typeface="+mj-lt"/>
              </a:rPr>
              <a:t>2  EC </a:t>
            </a:r>
            <a:r>
              <a:rPr lang="fr-FR" dirty="0">
                <a:latin typeface="+mj-lt"/>
              </a:rPr>
              <a:t>de donner les fonctions des graines chez les végétaux</a:t>
            </a:r>
          </a:p>
          <a:p>
            <a:pPr lvl="0"/>
            <a:r>
              <a:rPr lang="fr-FR" dirty="0" smtClean="0">
                <a:latin typeface="+mj-lt"/>
              </a:rPr>
              <a:t>3  EC </a:t>
            </a:r>
            <a:r>
              <a:rPr lang="fr-FR" dirty="0">
                <a:latin typeface="+mj-lt"/>
              </a:rPr>
              <a:t>d’annoter un schéma de graine </a:t>
            </a:r>
          </a:p>
          <a:p>
            <a:pPr lvl="0"/>
            <a:r>
              <a:rPr lang="fr-FR" dirty="0" smtClean="0">
                <a:latin typeface="+mj-lt"/>
              </a:rPr>
              <a:t>4  EC </a:t>
            </a:r>
            <a:r>
              <a:rPr lang="fr-FR" dirty="0">
                <a:latin typeface="+mj-lt"/>
              </a:rPr>
              <a:t>de donner la composition en molécules organiques des différentes parties du grain</a:t>
            </a:r>
          </a:p>
          <a:p>
            <a:pPr lvl="0"/>
            <a:r>
              <a:rPr lang="fr-FR" dirty="0" smtClean="0">
                <a:latin typeface="+mj-lt"/>
              </a:rPr>
              <a:t>5  EC </a:t>
            </a:r>
            <a:r>
              <a:rPr lang="fr-FR" dirty="0">
                <a:latin typeface="+mj-lt"/>
              </a:rPr>
              <a:t>de définir les différentes familles de graines</a:t>
            </a:r>
            <a:r>
              <a:rPr lang="fr-FR" dirty="0" smtClean="0">
                <a:latin typeface="+mj-lt"/>
              </a:rPr>
              <a:t>.</a:t>
            </a:r>
          </a:p>
          <a:p>
            <a:pPr lvl="0"/>
            <a:endParaRPr lang="fr-FR" dirty="0">
              <a:latin typeface="+mj-lt"/>
            </a:endParaRPr>
          </a:p>
          <a:p>
            <a:pPr lvl="0"/>
            <a:r>
              <a:rPr lang="fr-FR" dirty="0" smtClean="0">
                <a:latin typeface="+mj-lt"/>
              </a:rPr>
              <a:t>6  Pour les différentes fabrications, </a:t>
            </a:r>
            <a:r>
              <a:rPr lang="fr-FR" dirty="0">
                <a:latin typeface="+mj-lt"/>
              </a:rPr>
              <a:t>EC,  à partir d’un schéma ou d’un texte :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 </a:t>
            </a:r>
          </a:p>
          <a:p>
            <a:pPr lvl="1"/>
            <a:r>
              <a:rPr lang="fr-FR" dirty="0">
                <a:latin typeface="+mj-lt"/>
              </a:rPr>
              <a:t>○ </a:t>
            </a:r>
            <a:r>
              <a:rPr lang="fr-FR" dirty="0" smtClean="0">
                <a:latin typeface="+mj-lt"/>
              </a:rPr>
              <a:t>d’identifier </a:t>
            </a:r>
            <a:r>
              <a:rPr lang="fr-FR" dirty="0">
                <a:latin typeface="+mj-lt"/>
              </a:rPr>
              <a:t>les matières</a:t>
            </a:r>
          </a:p>
          <a:p>
            <a:pPr lvl="1"/>
            <a:r>
              <a:rPr lang="fr-FR" dirty="0">
                <a:latin typeface="+mj-lt"/>
              </a:rPr>
              <a:t>○ d’expliquer les rôles des O.U.</a:t>
            </a:r>
          </a:p>
          <a:p>
            <a:pPr lvl="1"/>
            <a:r>
              <a:rPr lang="fr-FR" dirty="0">
                <a:latin typeface="+mj-lt"/>
              </a:rPr>
              <a:t>○ de citer les appareils utilisés</a:t>
            </a:r>
          </a:p>
          <a:p>
            <a:pPr lvl="1"/>
            <a:r>
              <a:rPr lang="fr-FR" dirty="0">
                <a:latin typeface="+mj-lt"/>
              </a:rPr>
              <a:t>○ de justifier les règles d’hygiène et de sécurité</a:t>
            </a:r>
          </a:p>
          <a:p>
            <a:pPr lvl="1"/>
            <a:r>
              <a:rPr lang="fr-FR" dirty="0">
                <a:latin typeface="+mj-lt"/>
              </a:rPr>
              <a:t>○ de justifier les différents contrôles effectués en cours de fabrication et sur le produit fini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798984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>2) Composition </a:t>
            </a:r>
            <a:r>
              <a:rPr lang="fr-FR" b="1" dirty="0"/>
              <a:t>de la pâte</a:t>
            </a:r>
            <a:r>
              <a:rPr lang="fr-FR" b="1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16832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fr-FR" sz="4000" dirty="0">
                <a:latin typeface="+mj-lt"/>
              </a:rPr>
              <a:t>On utilise une </a:t>
            </a:r>
            <a:r>
              <a:rPr lang="fr-FR" sz="4000" b="1" u="sng" dirty="0">
                <a:latin typeface="+mj-lt"/>
              </a:rPr>
              <a:t>farine panifiable</a:t>
            </a:r>
            <a:r>
              <a:rPr lang="fr-FR" sz="4000" u="sng" dirty="0">
                <a:latin typeface="+mj-lt"/>
              </a:rPr>
              <a:t> </a:t>
            </a:r>
            <a:r>
              <a:rPr lang="fr-FR" sz="4000" dirty="0" smtClean="0">
                <a:latin typeface="+mj-lt"/>
              </a:rPr>
              <a:t>donc </a:t>
            </a:r>
            <a:r>
              <a:rPr lang="fr-FR" sz="4000" u="sng" dirty="0" smtClean="0">
                <a:latin typeface="+mj-lt"/>
              </a:rPr>
              <a:t>riche en protéines </a:t>
            </a:r>
            <a:r>
              <a:rPr lang="fr-FR" sz="4000" dirty="0" smtClean="0">
                <a:latin typeface="+mj-lt"/>
              </a:rPr>
              <a:t>. </a:t>
            </a:r>
            <a:r>
              <a:rPr lang="fr-FR" sz="4000" dirty="0">
                <a:latin typeface="+mj-lt"/>
              </a:rPr>
              <a:t>Le gluten permet d’emprisonner le dioxyde de carbone produit par les levures au cours de la fermentation : on obtient une </a:t>
            </a:r>
            <a:r>
              <a:rPr lang="fr-FR" sz="4000" b="1" u="sng" dirty="0">
                <a:latin typeface="+mj-lt"/>
              </a:rPr>
              <a:t>pâte levée</a:t>
            </a:r>
            <a:r>
              <a:rPr lang="fr-FR" sz="4000" dirty="0">
                <a:latin typeface="+mj-lt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>
                <a:latin typeface="+mj-lt"/>
              </a:rPr>
              <a:t>Le beurre et le sel interviennent dans la </a:t>
            </a:r>
            <a:r>
              <a:rPr lang="fr-FR" sz="4000" b="1" dirty="0">
                <a:latin typeface="+mj-lt"/>
              </a:rPr>
              <a:t>saveur. </a:t>
            </a:r>
            <a:r>
              <a:rPr lang="fr-FR" sz="4000" dirty="0">
                <a:latin typeface="+mj-lt"/>
              </a:rPr>
              <a:t>Le beurre a aussi un rôle dans la</a:t>
            </a:r>
            <a:r>
              <a:rPr lang="fr-FR" sz="4000" b="1" dirty="0">
                <a:latin typeface="+mj-lt"/>
              </a:rPr>
              <a:t> texture</a:t>
            </a:r>
            <a:r>
              <a:rPr lang="fr-FR" sz="4000" dirty="0">
                <a:latin typeface="+mj-lt"/>
              </a:rPr>
              <a:t> onctueuse des bretzels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4416" cy="115902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3) Fabrication </a:t>
            </a:r>
            <a:r>
              <a:rPr lang="fr-FR" b="1" dirty="0"/>
              <a:t>des </a:t>
            </a:r>
            <a:r>
              <a:rPr lang="fr-FR" b="1" dirty="0" smtClean="0"/>
              <a:t>bretzels</a:t>
            </a:r>
            <a:br>
              <a:rPr lang="fr-FR" b="1" dirty="0" smtClean="0"/>
            </a:br>
            <a:r>
              <a:rPr lang="fr-FR" sz="2200" b="1" dirty="0" smtClean="0">
                <a:solidFill>
                  <a:schemeClr val="tx2"/>
                </a:solidFill>
              </a:rPr>
              <a:t>Doc 13 </a:t>
            </a:r>
            <a:endParaRPr lang="fr-FR" sz="22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16832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96538"/>
              </p:ext>
            </p:extLst>
          </p:nvPr>
        </p:nvGraphicFramePr>
        <p:xfrm>
          <a:off x="2706688" y="1476375"/>
          <a:ext cx="5745162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iapositive" r:id="rId3" imgW="5745608" imgH="4308501" progId="PowerPoint.Slide.8">
                  <p:embed/>
                </p:oleObj>
              </mc:Choice>
              <mc:Fallback>
                <p:oleObj name="Diapositive" r:id="rId3" imgW="5745608" imgH="4308501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688" y="1476375"/>
                        <a:ext cx="5745162" cy="430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780927"/>
            <a:ext cx="3564397" cy="23762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7"/>
            <a:ext cx="2391138" cy="35867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" y="2924944"/>
            <a:ext cx="3686829" cy="24578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" y="3007563"/>
            <a:ext cx="3611881" cy="2292648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2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Autofit/>
          </a:bodyPr>
          <a:lstStyle/>
          <a:p>
            <a:r>
              <a:rPr lang="fr-FR" sz="3600" dirty="0">
                <a:latin typeface="+mj-lt"/>
              </a:rPr>
              <a:t>Les principales étapes de fabrication </a:t>
            </a:r>
            <a:r>
              <a:rPr lang="fr-FR" sz="3600" dirty="0" smtClean="0">
                <a:latin typeface="+mj-lt"/>
              </a:rPr>
              <a:t>des bretzels sont</a:t>
            </a:r>
            <a:r>
              <a:rPr lang="fr-FR" sz="3600" dirty="0">
                <a:latin typeface="+mj-lt"/>
              </a:rPr>
              <a:t> :</a:t>
            </a:r>
          </a:p>
          <a:p>
            <a:endParaRPr lang="fr-FR" sz="3600" dirty="0">
              <a:latin typeface="+mj-lt"/>
            </a:endParaRPr>
          </a:p>
          <a:p>
            <a:pPr lvl="1"/>
            <a:r>
              <a:rPr lang="fr-FR" sz="3600" b="1" u="sng" dirty="0" smtClean="0">
                <a:latin typeface="+mj-lt"/>
              </a:rPr>
              <a:t>a) Le </a:t>
            </a:r>
            <a:r>
              <a:rPr lang="fr-FR" sz="3600" b="1" u="sng" dirty="0">
                <a:latin typeface="+mj-lt"/>
              </a:rPr>
              <a:t>pétrissage</a:t>
            </a:r>
            <a:r>
              <a:rPr lang="fr-FR" sz="3600" dirty="0">
                <a:latin typeface="+mj-lt"/>
              </a:rPr>
              <a:t> : permet d’obtenir la pâte.</a:t>
            </a:r>
          </a:p>
          <a:p>
            <a:pPr lvl="1"/>
            <a:r>
              <a:rPr lang="fr-FR" sz="3600" b="1" u="sng" dirty="0" smtClean="0">
                <a:latin typeface="+mj-lt"/>
              </a:rPr>
              <a:t>b) La fermentation</a:t>
            </a:r>
            <a:r>
              <a:rPr lang="fr-FR" sz="3600" u="sng" dirty="0">
                <a:latin typeface="+mj-lt"/>
              </a:rPr>
              <a:t> </a:t>
            </a:r>
            <a:r>
              <a:rPr lang="fr-FR" sz="3600" dirty="0" smtClean="0">
                <a:latin typeface="+mj-lt"/>
              </a:rPr>
              <a:t>: Les </a:t>
            </a:r>
            <a:r>
              <a:rPr lang="fr-FR" sz="3600" dirty="0">
                <a:latin typeface="+mj-lt"/>
              </a:rPr>
              <a:t>levures transforment l’amidon de la farine en un gaz (le CO2) et en Ethanol : la pâte gonfle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0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81800" cy="366936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Doc 14 : fermentation alcoolique</a:t>
            </a:r>
            <a:endParaRPr lang="fr-FR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91657"/>
              </p:ext>
            </p:extLst>
          </p:nvPr>
        </p:nvGraphicFramePr>
        <p:xfrm>
          <a:off x="1691680" y="1700808"/>
          <a:ext cx="5256584" cy="394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iapositive" r:id="rId3" imgW="1615277" imgH="1211529" progId="PowerPoint.Slide.8">
                  <p:embed/>
                </p:oleObj>
              </mc:Choice>
              <mc:Fallback>
                <p:oleObj name="Diapositive" r:id="rId3" imgW="1615277" imgH="1211529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700808"/>
                        <a:ext cx="5256584" cy="3944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+mj-lt"/>
              </a:rPr>
              <a:t>La fermentation alcoolique </a:t>
            </a:r>
            <a:r>
              <a:rPr lang="fr-FR" sz="4000" dirty="0">
                <a:latin typeface="+mj-lt"/>
              </a:rPr>
              <a:t>se déroule en deux étapes :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 </a:t>
            </a:r>
          </a:p>
          <a:p>
            <a:pPr lvl="1"/>
            <a:r>
              <a:rPr lang="fr-FR" sz="4000" b="1" u="sng" dirty="0">
                <a:latin typeface="+mj-lt"/>
              </a:rPr>
              <a:t>Le pointage</a:t>
            </a:r>
            <a:r>
              <a:rPr lang="fr-FR" sz="4000" u="sng" dirty="0">
                <a:latin typeface="+mj-lt"/>
              </a:rPr>
              <a:t> </a:t>
            </a:r>
            <a:r>
              <a:rPr lang="fr-FR" sz="4000" dirty="0">
                <a:latin typeface="+mj-lt"/>
              </a:rPr>
              <a:t>: les levures utilisent les sucres </a:t>
            </a:r>
            <a:r>
              <a:rPr lang="fr-FR" sz="4000" dirty="0" smtClean="0">
                <a:latin typeface="+mj-lt"/>
              </a:rPr>
              <a:t>disponibles</a:t>
            </a:r>
            <a:endParaRPr lang="fr-FR" sz="4000" dirty="0">
              <a:latin typeface="+mj-lt"/>
            </a:endParaRPr>
          </a:p>
          <a:p>
            <a:pPr lvl="1"/>
            <a:r>
              <a:rPr lang="fr-FR" sz="4000" b="1" u="sng" dirty="0">
                <a:latin typeface="+mj-lt"/>
              </a:rPr>
              <a:t>L’apprêt</a:t>
            </a:r>
            <a:r>
              <a:rPr lang="fr-FR" sz="4000" u="sng" dirty="0">
                <a:latin typeface="+mj-lt"/>
              </a:rPr>
              <a:t> </a:t>
            </a:r>
            <a:r>
              <a:rPr lang="fr-FR" sz="4000" dirty="0">
                <a:latin typeface="+mj-lt"/>
              </a:rPr>
              <a:t>: Les levures « coupent » l’amidon pour obtenir de nouveaux sucres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4000" b="1" dirty="0" smtClean="0">
                <a:latin typeface="+mj-lt"/>
              </a:rPr>
              <a:t>c) </a:t>
            </a:r>
            <a:r>
              <a:rPr lang="fr-FR" sz="4000" b="1" u="sng" dirty="0" smtClean="0">
                <a:latin typeface="+mj-lt"/>
              </a:rPr>
              <a:t>Le </a:t>
            </a:r>
            <a:r>
              <a:rPr lang="fr-FR" sz="4000" b="1" u="sng" dirty="0">
                <a:latin typeface="+mj-lt"/>
              </a:rPr>
              <a:t>trempage</a:t>
            </a:r>
            <a:r>
              <a:rPr lang="fr-FR" sz="4000" dirty="0">
                <a:latin typeface="+mj-lt"/>
              </a:rPr>
              <a:t> : Les bretzels sont plongés dans une solution de bicarbonate de sodium. Cette étape joue un rôle dans la couleur brune de la croûte après la cuisson.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3933056"/>
            <a:ext cx="2951820" cy="196788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366936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FR" b="1" dirty="0"/>
              <a:t>d) La cuisson : </a:t>
            </a:r>
            <a:r>
              <a:rPr lang="fr-FR" dirty="0"/>
              <a:t>Doc15 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545649"/>
              </p:ext>
            </p:extLst>
          </p:nvPr>
        </p:nvGraphicFramePr>
        <p:xfrm>
          <a:off x="1331640" y="1196752"/>
          <a:ext cx="643255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iapositive" r:id="rId3" imgW="3646971" imgH="2734234" progId="PowerPoint.Slide.8">
                  <p:embed/>
                </p:oleObj>
              </mc:Choice>
              <mc:Fallback>
                <p:oleObj name="Diapositive" r:id="rId3" imgW="3646971" imgH="2734234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196752"/>
                        <a:ext cx="643255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8" y="4797152"/>
            <a:ext cx="2639673" cy="158380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+mj-lt"/>
              </a:rPr>
              <a:t>Pendant la cuisson, la </a:t>
            </a:r>
            <a:r>
              <a:rPr lang="fr-FR" sz="4000" dirty="0">
                <a:latin typeface="+mj-lt"/>
              </a:rPr>
              <a:t>pâte gonfle, les levures sont </a:t>
            </a:r>
            <a:r>
              <a:rPr lang="fr-FR" sz="4000" dirty="0" smtClean="0">
                <a:latin typeface="+mj-lt"/>
              </a:rPr>
              <a:t>détruites et  l’éthanol (alcool) s’évapore. La croute se Forme </a:t>
            </a:r>
            <a:r>
              <a:rPr lang="fr-FR" sz="4000" dirty="0">
                <a:latin typeface="+mj-lt"/>
              </a:rPr>
              <a:t>et </a:t>
            </a:r>
            <a:r>
              <a:rPr lang="fr-FR" sz="4000" dirty="0" smtClean="0">
                <a:latin typeface="+mj-lt"/>
              </a:rPr>
              <a:t>brunit</a:t>
            </a:r>
            <a:endParaRPr lang="fr-FR" sz="4000" dirty="0">
              <a:latin typeface="+mj-lt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3923928" y="3933056"/>
            <a:ext cx="4752528" cy="2016224"/>
          </a:xfrm>
          <a:prstGeom prst="wedgeEllipseCallout">
            <a:avLst>
              <a:gd name="adj1" fmla="val -56689"/>
              <a:gd name="adj2" fmla="val 27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+mj-lt"/>
              </a:rPr>
              <a:t>C’est fini ! </a:t>
            </a:r>
          </a:p>
          <a:p>
            <a:pPr algn="ctr"/>
            <a:r>
              <a:rPr lang="fr-FR" sz="2400" dirty="0" smtClean="0">
                <a:latin typeface="+mj-lt"/>
              </a:rPr>
              <a:t>Les bretzels vous remercient pour votre attention</a:t>
            </a:r>
            <a:endParaRPr lang="fr-FR" sz="24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1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 </a:t>
            </a:r>
            <a:r>
              <a:rPr lang="fr-FR" dirty="0"/>
              <a:t>Qu’est-ce qu’une graine ?</a:t>
            </a:r>
            <a:br>
              <a:rPr lang="fr-FR" dirty="0"/>
            </a:br>
            <a:r>
              <a:rPr lang="fr-FR" dirty="0" smtClean="0"/>
              <a:t>Doc 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6048672" cy="5045338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+mj-lt"/>
              </a:rPr>
              <a:t>Une graine est le résultat de la reproduction sexuée des plantes à graines </a:t>
            </a:r>
            <a:r>
              <a:rPr lang="fr-FR" sz="5400" dirty="0" smtClean="0">
                <a:latin typeface="+mj-lt"/>
              </a:rPr>
              <a:t>. </a:t>
            </a:r>
            <a:r>
              <a:rPr lang="fr-FR" sz="5400" dirty="0">
                <a:latin typeface="+mj-lt"/>
              </a:rPr>
              <a:t>Le plus souvent elle est entourée par un fruit.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539552" y="1772816"/>
            <a:ext cx="7879191" cy="302433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7391400" cy="80486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DOCUMENT 2</a:t>
            </a:r>
            <a:endParaRPr lang="fr-FR" sz="2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1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 fontScale="85000" lnSpcReduction="20000"/>
          </a:bodyPr>
          <a:lstStyle/>
          <a:p>
            <a:endParaRPr lang="fr-FR" sz="4000" dirty="0" smtClean="0"/>
          </a:p>
          <a:p>
            <a:r>
              <a:rPr lang="fr-FR" sz="4800" dirty="0" smtClean="0">
                <a:latin typeface="+mj-lt"/>
              </a:rPr>
              <a:t>La </a:t>
            </a:r>
            <a:r>
              <a:rPr lang="fr-FR" sz="4800" dirty="0">
                <a:latin typeface="+mj-lt"/>
              </a:rPr>
              <a:t>graine permet :</a:t>
            </a:r>
          </a:p>
          <a:p>
            <a:endParaRPr lang="fr-FR" sz="4800" dirty="0">
              <a:latin typeface="+mj-lt"/>
            </a:endParaRPr>
          </a:p>
          <a:p>
            <a:pPr lvl="1"/>
            <a:r>
              <a:rPr lang="fr-FR" sz="4800" dirty="0">
                <a:latin typeface="+mj-lt"/>
              </a:rPr>
              <a:t>Le </a:t>
            </a:r>
            <a:r>
              <a:rPr lang="fr-FR" sz="4800" dirty="0" smtClean="0">
                <a:latin typeface="+mj-lt"/>
              </a:rPr>
              <a:t>transport</a:t>
            </a:r>
          </a:p>
          <a:p>
            <a:pPr lvl="1"/>
            <a:r>
              <a:rPr lang="fr-FR" sz="4800" dirty="0">
                <a:latin typeface="+mj-lt"/>
              </a:rPr>
              <a:t>La protection </a:t>
            </a:r>
            <a:endParaRPr lang="fr-FR" sz="4800" dirty="0" smtClean="0">
              <a:latin typeface="+mj-lt"/>
            </a:endParaRPr>
          </a:p>
          <a:p>
            <a:pPr lvl="1"/>
            <a:r>
              <a:rPr lang="fr-FR" sz="4800" dirty="0" smtClean="0">
                <a:latin typeface="+mj-lt"/>
              </a:rPr>
              <a:t>La nutrition</a:t>
            </a:r>
          </a:p>
          <a:p>
            <a:pPr marL="320040" lvl="1" indent="0">
              <a:buNone/>
            </a:pPr>
            <a:endParaRPr lang="fr-FR" sz="4800" dirty="0" smtClean="0">
              <a:latin typeface="+mj-lt"/>
            </a:endParaRPr>
          </a:p>
          <a:p>
            <a:pPr marL="320040" lvl="1" indent="0">
              <a:buNone/>
            </a:pPr>
            <a:r>
              <a:rPr lang="fr-FR" sz="4800" dirty="0" smtClean="0">
                <a:latin typeface="+mj-lt"/>
              </a:rPr>
              <a:t>De l’embryon végétal</a:t>
            </a:r>
            <a:endParaRPr lang="fr-FR" sz="4800" dirty="0">
              <a:latin typeface="+mj-lt"/>
            </a:endParaRPr>
          </a:p>
          <a:p>
            <a:endParaRPr lang="fr-FR" sz="4000" dirty="0"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781800" cy="2880320"/>
          </a:xfrm>
        </p:spPr>
        <p:txBody>
          <a:bodyPr>
            <a:normAutofit fontScale="90000"/>
          </a:bodyPr>
          <a:lstStyle/>
          <a:p>
            <a:r>
              <a:rPr lang="fr-FR" dirty="0"/>
              <a:t>II Structure </a:t>
            </a:r>
            <a:r>
              <a:rPr lang="fr-FR" dirty="0" smtClean="0"/>
              <a:t>du grain de blé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Doc3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4942297" cy="3886200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2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338</TotalTime>
  <Words>1208</Words>
  <Application>Microsoft Office PowerPoint</Application>
  <PresentationFormat>Affichage à l'écran (4:3)</PresentationFormat>
  <Paragraphs>343</Paragraphs>
  <Slides>48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1" baseType="lpstr">
      <vt:lpstr>NewsPrint</vt:lpstr>
      <vt:lpstr>Document</vt:lpstr>
      <vt:lpstr>Diapositive</vt:lpstr>
      <vt:lpstr>TECHNOLOGIE DES BIO-INDUSTRIES LES GRAINES VEGETALES</vt:lpstr>
      <vt:lpstr>PLAN</vt:lpstr>
      <vt:lpstr>Présentation PowerPoint</vt:lpstr>
      <vt:lpstr>OBJECTIFS</vt:lpstr>
      <vt:lpstr>I Qu’est-ce qu’une graine ? Doc 1</vt:lpstr>
      <vt:lpstr>Présentation PowerPoint</vt:lpstr>
      <vt:lpstr>Présentation PowerPoint</vt:lpstr>
      <vt:lpstr>Présentation PowerPoint</vt:lpstr>
      <vt:lpstr>II Structure du grain de blé   Doc3</vt:lpstr>
      <vt:lpstr>Présentation PowerPoint</vt:lpstr>
      <vt:lpstr>Présentation PowerPoint</vt:lpstr>
      <vt:lpstr>III Composition des graines végétales</vt:lpstr>
      <vt:lpstr>Présentation PowerPoint</vt:lpstr>
      <vt:lpstr>Présentation PowerPoint</vt:lpstr>
      <vt:lpstr>Présentation PowerPoint</vt:lpstr>
      <vt:lpstr>2) Composition du grain de blé  Doc 5</vt:lpstr>
      <vt:lpstr>Présentation PowerPoint</vt:lpstr>
      <vt:lpstr>Présentation PowerPoint</vt:lpstr>
      <vt:lpstr>3) Classification des graines végétales</vt:lpstr>
      <vt:lpstr>Présentation PowerPoint</vt:lpstr>
      <vt:lpstr>Présentation PowerPoint</vt:lpstr>
      <vt:lpstr>Présentation PowerPoint</vt:lpstr>
      <vt:lpstr>III Transformations des graines végétales   1)Fabrication de farine.    a. Procédé de fabrication  Doc 7 et 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III 1) b. Les farines  Doc 10  : Trouver  2 critères  de classification  des farines</vt:lpstr>
      <vt:lpstr>Présentation PowerPoint</vt:lpstr>
      <vt:lpstr>Présentation PowerPoint</vt:lpstr>
      <vt:lpstr>III 2) Fabrication des huiles végétales   a. Huile d’olive </vt:lpstr>
      <vt:lpstr>Schéma de principe</vt:lpstr>
      <vt:lpstr>Présentation PowerPoint</vt:lpstr>
      <vt:lpstr>III 2) b. Fabrication d’un carburant  : biodiesel : voir TD</vt:lpstr>
      <vt:lpstr>IV FABRICATION D’UN PRODUIT DE BOULANGERIE : LES BRETZELS </vt:lpstr>
      <vt:lpstr>Doc 12 : pain et Bretzel</vt:lpstr>
      <vt:lpstr>Présentation PowerPoint</vt:lpstr>
      <vt:lpstr>1) Définition des bretzels</vt:lpstr>
      <vt:lpstr>2) Composition de la pâte.</vt:lpstr>
      <vt:lpstr>Présentation PowerPoint</vt:lpstr>
      <vt:lpstr>3) Fabrication des bretzels Doc 13 </vt:lpstr>
      <vt:lpstr>Présentation PowerPoint</vt:lpstr>
      <vt:lpstr>Doc 14 : fermentation alcoolique</vt:lpstr>
      <vt:lpstr>Présentation PowerPoint</vt:lpstr>
      <vt:lpstr>Présentation PowerPoint</vt:lpstr>
      <vt:lpstr>d) La cuisson : Doc15 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DES BIO-INDUSTRIES LES GRAINES VEGETALES</dc:title>
  <dc:creator>bruno oertel</dc:creator>
  <cp:lastModifiedBy>a</cp:lastModifiedBy>
  <cp:revision>39</cp:revision>
  <dcterms:created xsi:type="dcterms:W3CDTF">2013-02-05T14:31:44Z</dcterms:created>
  <dcterms:modified xsi:type="dcterms:W3CDTF">2013-05-13T12:52:22Z</dcterms:modified>
</cp:coreProperties>
</file>