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58" r:id="rId4"/>
    <p:sldId id="259" r:id="rId5"/>
    <p:sldId id="260" r:id="rId6"/>
    <p:sldId id="273" r:id="rId7"/>
    <p:sldId id="261" r:id="rId8"/>
    <p:sldId id="262" r:id="rId9"/>
    <p:sldId id="263" r:id="rId10"/>
    <p:sldId id="265" r:id="rId11"/>
    <p:sldId id="266" r:id="rId12"/>
    <p:sldId id="264" r:id="rId13"/>
    <p:sldId id="274" r:id="rId14"/>
    <p:sldId id="276" r:id="rId15"/>
    <p:sldId id="275" r:id="rId16"/>
    <p:sldId id="267" r:id="rId17"/>
    <p:sldId id="268" r:id="rId18"/>
    <p:sldId id="269" r:id="rId19"/>
    <p:sldId id="270" r:id="rId20"/>
    <p:sldId id="271" r:id="rId21"/>
    <p:sldId id="272" r:id="rId22"/>
    <p:sldId id="27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9" autoAdjust="0"/>
  </p:normalViewPr>
  <p:slideViewPr>
    <p:cSldViewPr>
      <p:cViewPr varScale="1">
        <p:scale>
          <a:sx n="88" d="100"/>
          <a:sy n="88" d="100"/>
        </p:scale>
        <p:origin x="-106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AA72E-F3EF-4D12-B524-CEDFFDBB0B78}" type="datetimeFigureOut">
              <a:rPr lang="fr-FR" smtClean="0"/>
              <a:t>13/05/2013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20D0B-F15C-410E-8391-1F9B81E4A5B2}" type="slidenum">
              <a:rPr lang="fr-FR" smtClean="0"/>
              <a:t>‹N°›</a:t>
            </a:fld>
            <a:endParaRPr lang="fr-FR"/>
          </a:p>
        </p:txBody>
      </p:sp>
    </p:spTree>
    <p:extLst>
      <p:ext uri="{BB962C8B-B14F-4D97-AF65-F5344CB8AC3E}">
        <p14:creationId xmlns:p14="http://schemas.microsoft.com/office/powerpoint/2010/main" val="159469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A520D0B-F15C-410E-8391-1F9B81E4A5B2}" type="slidenum">
              <a:rPr lang="fr-FR" smtClean="0"/>
              <a:t>1</a:t>
            </a:fld>
            <a:endParaRPr lang="fr-FR"/>
          </a:p>
        </p:txBody>
      </p:sp>
    </p:spTree>
    <p:extLst>
      <p:ext uri="{BB962C8B-B14F-4D97-AF65-F5344CB8AC3E}">
        <p14:creationId xmlns:p14="http://schemas.microsoft.com/office/powerpoint/2010/main" val="100989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Modifiez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2355E53F-29C7-45E2-BD18-ADF77BE57DD7}" type="datetime1">
              <a:rPr lang="fr-FR" smtClean="0"/>
              <a:t>13/05/2013</a:t>
            </a:fld>
            <a:endParaRPr lang="fr-FR"/>
          </a:p>
        </p:txBody>
      </p:sp>
      <p:sp>
        <p:nvSpPr>
          <p:cNvPr id="8" name="Espace réservé du pied de page 7"/>
          <p:cNvSpPr>
            <a:spLocks noGrp="1"/>
          </p:cNvSpPr>
          <p:nvPr>
            <p:ph type="ftr" sz="quarter" idx="11"/>
          </p:nvPr>
        </p:nvSpPr>
        <p:spPr/>
        <p:txBody>
          <a:bodyPr/>
          <a:lstStyle>
            <a:extLst/>
          </a:lstStyle>
          <a:p>
            <a:r>
              <a:rPr lang="fr-FR" smtClean="0"/>
              <a:t>document réalisé par Bruno Oertel / 2013</a:t>
            </a:r>
            <a:endParaRPr lang="fr-FR"/>
          </a:p>
        </p:txBody>
      </p:sp>
      <p:sp>
        <p:nvSpPr>
          <p:cNvPr id="11" name="Espace réservé du numéro de diapositive 10"/>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F529202-1A34-4756-B435-D56B8A537096}" type="datetime1">
              <a:rPr lang="fr-FR" smtClean="0"/>
              <a:t>13/05/2013</a:t>
            </a:fld>
            <a:endParaRPr lang="fr-FR"/>
          </a:p>
        </p:txBody>
      </p:sp>
      <p:sp>
        <p:nvSpPr>
          <p:cNvPr id="5" name="Espace réservé du pied de page 4"/>
          <p:cNvSpPr>
            <a:spLocks noGrp="1"/>
          </p:cNvSpPr>
          <p:nvPr>
            <p:ph type="ftr" sz="quarter" idx="11"/>
          </p:nvPr>
        </p:nvSpPr>
        <p:spPr/>
        <p:txBody>
          <a:bodyPr/>
          <a:lstStyle>
            <a:extLst/>
          </a:lstStyle>
          <a:p>
            <a:r>
              <a:rPr lang="fr-FR" smtClean="0"/>
              <a:t>document réalisé par Bruno Oertel / 2013</a:t>
            </a:r>
            <a:endParaRPr lang="fr-FR"/>
          </a:p>
        </p:txBody>
      </p:sp>
      <p:sp>
        <p:nvSpPr>
          <p:cNvPr id="6" name="Espace réservé du numéro de diapositive 5"/>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843577A-E830-4F28-87D3-254B1933283A}" type="datetime1">
              <a:rPr lang="fr-FR" smtClean="0"/>
              <a:t>13/05/2013</a:t>
            </a:fld>
            <a:endParaRPr lang="fr-FR"/>
          </a:p>
        </p:txBody>
      </p:sp>
      <p:sp>
        <p:nvSpPr>
          <p:cNvPr id="5" name="Espace réservé du pied de page 4"/>
          <p:cNvSpPr>
            <a:spLocks noGrp="1"/>
          </p:cNvSpPr>
          <p:nvPr>
            <p:ph type="ftr" sz="quarter" idx="11"/>
          </p:nvPr>
        </p:nvSpPr>
        <p:spPr/>
        <p:txBody>
          <a:bodyPr/>
          <a:lstStyle>
            <a:extLst/>
          </a:lstStyle>
          <a:p>
            <a:r>
              <a:rPr lang="fr-FR" smtClean="0"/>
              <a:t>document réalisé par Bruno Oertel / 2013</a:t>
            </a:r>
            <a:endParaRPr lang="fr-FR"/>
          </a:p>
        </p:txBody>
      </p:sp>
      <p:sp>
        <p:nvSpPr>
          <p:cNvPr id="6" name="Espace réservé du numéro de diapositive 5"/>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55CC473-26E1-4A70-8AE7-F7625A98335D}" type="datetime1">
              <a:rPr lang="fr-FR" smtClean="0"/>
              <a:t>13/05/2013</a:t>
            </a:fld>
            <a:endParaRPr lang="fr-FR"/>
          </a:p>
        </p:txBody>
      </p:sp>
      <p:sp>
        <p:nvSpPr>
          <p:cNvPr id="5" name="Espace réservé du pied de page 4"/>
          <p:cNvSpPr>
            <a:spLocks noGrp="1"/>
          </p:cNvSpPr>
          <p:nvPr>
            <p:ph type="ftr" sz="quarter" idx="11"/>
          </p:nvPr>
        </p:nvSpPr>
        <p:spPr/>
        <p:txBody>
          <a:bodyPr/>
          <a:lstStyle>
            <a:extLst/>
          </a:lstStyle>
          <a:p>
            <a:r>
              <a:rPr lang="fr-FR" smtClean="0"/>
              <a:t>document réalisé par Bruno Oertel / 2013</a:t>
            </a:r>
            <a:endParaRPr lang="fr-FR"/>
          </a:p>
        </p:txBody>
      </p:sp>
      <p:sp>
        <p:nvSpPr>
          <p:cNvPr id="6" name="Espace réservé du numéro de diapositive 5"/>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8CD6E064-89A4-4708-95ED-D7E55E3BD668}" type="datetime1">
              <a:rPr lang="fr-FR" smtClean="0"/>
              <a:t>13/05/2013</a:t>
            </a:fld>
            <a:endParaRPr lang="fr-FR"/>
          </a:p>
        </p:txBody>
      </p:sp>
      <p:sp>
        <p:nvSpPr>
          <p:cNvPr id="5" name="Espace réservé du pied de page 4"/>
          <p:cNvSpPr>
            <a:spLocks noGrp="1"/>
          </p:cNvSpPr>
          <p:nvPr>
            <p:ph type="ftr" sz="quarter" idx="11"/>
          </p:nvPr>
        </p:nvSpPr>
        <p:spPr/>
        <p:txBody>
          <a:bodyPr/>
          <a:lstStyle>
            <a:extLst/>
          </a:lstStyle>
          <a:p>
            <a:r>
              <a:rPr lang="fr-FR" smtClean="0"/>
              <a:t>document réalisé par Bruno Oertel / 2013</a:t>
            </a:r>
            <a:endParaRPr lang="fr-FR"/>
          </a:p>
        </p:txBody>
      </p:sp>
      <p:sp>
        <p:nvSpPr>
          <p:cNvPr id="6" name="Espace réservé du numéro de diapositive 5"/>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2FD082B-5E47-41D4-A0D1-245D401A86E8}" type="datetime1">
              <a:rPr lang="fr-FR" smtClean="0"/>
              <a:t>13/05/2013</a:t>
            </a:fld>
            <a:endParaRPr lang="fr-FR"/>
          </a:p>
        </p:txBody>
      </p:sp>
      <p:sp>
        <p:nvSpPr>
          <p:cNvPr id="6" name="Espace réservé du pied de page 5"/>
          <p:cNvSpPr>
            <a:spLocks noGrp="1"/>
          </p:cNvSpPr>
          <p:nvPr>
            <p:ph type="ftr" sz="quarter" idx="11"/>
          </p:nvPr>
        </p:nvSpPr>
        <p:spPr/>
        <p:txBody>
          <a:bodyPr/>
          <a:lstStyle>
            <a:extLst/>
          </a:lstStyle>
          <a:p>
            <a:r>
              <a:rPr lang="fr-FR" smtClean="0"/>
              <a:t>document réalisé par Bruno Oertel / 2013</a:t>
            </a:r>
            <a:endParaRPr lang="fr-FR"/>
          </a:p>
        </p:txBody>
      </p:sp>
      <p:sp>
        <p:nvSpPr>
          <p:cNvPr id="7" name="Espace réservé du numéro de diapositive 6"/>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B959702-8626-4AC2-B533-7B81B466D0D2}" type="datetime1">
              <a:rPr lang="fr-FR" smtClean="0"/>
              <a:t>13/05/2013</a:t>
            </a:fld>
            <a:endParaRPr lang="fr-FR"/>
          </a:p>
        </p:txBody>
      </p:sp>
      <p:sp>
        <p:nvSpPr>
          <p:cNvPr id="8" name="Espace réservé du pied de page 7"/>
          <p:cNvSpPr>
            <a:spLocks noGrp="1"/>
          </p:cNvSpPr>
          <p:nvPr>
            <p:ph type="ftr" sz="quarter" idx="11"/>
          </p:nvPr>
        </p:nvSpPr>
        <p:spPr/>
        <p:txBody>
          <a:bodyPr/>
          <a:lstStyle>
            <a:extLst/>
          </a:lstStyle>
          <a:p>
            <a:r>
              <a:rPr lang="fr-FR" smtClean="0"/>
              <a:t>document réalisé par Bruno Oertel / 2013</a:t>
            </a:r>
            <a:endParaRPr lang="fr-FR"/>
          </a:p>
        </p:txBody>
      </p:sp>
      <p:sp>
        <p:nvSpPr>
          <p:cNvPr id="9" name="Espace réservé du numéro de diapositive 8"/>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47C8BEEE-3D3E-42FD-9E31-50E8F64C3D26}" type="datetime1">
              <a:rPr lang="fr-FR" smtClean="0"/>
              <a:t>13/05/2013</a:t>
            </a:fld>
            <a:endParaRPr lang="fr-FR"/>
          </a:p>
        </p:txBody>
      </p:sp>
      <p:sp>
        <p:nvSpPr>
          <p:cNvPr id="4" name="Espace réservé du pied de page 3"/>
          <p:cNvSpPr>
            <a:spLocks noGrp="1"/>
          </p:cNvSpPr>
          <p:nvPr>
            <p:ph type="ftr" sz="quarter" idx="11"/>
          </p:nvPr>
        </p:nvSpPr>
        <p:spPr/>
        <p:txBody>
          <a:bodyPr/>
          <a:lstStyle>
            <a:extLst/>
          </a:lstStyle>
          <a:p>
            <a:r>
              <a:rPr lang="fr-FR" smtClean="0"/>
              <a:t>document réalisé par Bruno Oertel / 2013</a:t>
            </a:r>
            <a:endParaRPr lang="fr-FR"/>
          </a:p>
        </p:txBody>
      </p:sp>
      <p:sp>
        <p:nvSpPr>
          <p:cNvPr id="5" name="Espace réservé du numéro de diapositive 4"/>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302FBC5-9ADE-4360-97A3-7919E14F191B}" type="datetime1">
              <a:rPr lang="fr-FR" smtClean="0"/>
              <a:t>13/05/2013</a:t>
            </a:fld>
            <a:endParaRPr lang="fr-FR"/>
          </a:p>
        </p:txBody>
      </p:sp>
      <p:sp>
        <p:nvSpPr>
          <p:cNvPr id="3" name="Espace réservé du pied de page 2"/>
          <p:cNvSpPr>
            <a:spLocks noGrp="1"/>
          </p:cNvSpPr>
          <p:nvPr>
            <p:ph type="ftr" sz="quarter" idx="11"/>
          </p:nvPr>
        </p:nvSpPr>
        <p:spPr/>
        <p:txBody>
          <a:bodyPr/>
          <a:lstStyle>
            <a:extLst/>
          </a:lstStyle>
          <a:p>
            <a:r>
              <a:rPr lang="fr-FR" smtClean="0"/>
              <a:t>document réalisé par Bruno Oertel / 2013</a:t>
            </a:r>
            <a:endParaRPr lang="fr-FR"/>
          </a:p>
        </p:txBody>
      </p:sp>
      <p:sp>
        <p:nvSpPr>
          <p:cNvPr id="4" name="Espace réservé du numéro de diapositive 3"/>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B6424668-A4C4-483B-B2A5-179E822B1295}" type="datetime1">
              <a:rPr lang="fr-FR" smtClean="0"/>
              <a:t>13/05/2013</a:t>
            </a:fld>
            <a:endParaRPr lang="fr-FR"/>
          </a:p>
        </p:txBody>
      </p:sp>
      <p:sp>
        <p:nvSpPr>
          <p:cNvPr id="6" name="Espace réservé du pied de page 5"/>
          <p:cNvSpPr>
            <a:spLocks noGrp="1"/>
          </p:cNvSpPr>
          <p:nvPr>
            <p:ph type="ftr" sz="quarter" idx="11"/>
          </p:nvPr>
        </p:nvSpPr>
        <p:spPr/>
        <p:txBody>
          <a:bodyPr/>
          <a:lstStyle>
            <a:extLst/>
          </a:lstStyle>
          <a:p>
            <a:r>
              <a:rPr lang="fr-FR" smtClean="0"/>
              <a:t>document réalisé par Bruno Oertel / 2013</a:t>
            </a:r>
            <a:endParaRPr lang="fr-FR"/>
          </a:p>
        </p:txBody>
      </p:sp>
      <p:sp>
        <p:nvSpPr>
          <p:cNvPr id="7" name="Espace réservé du numéro de diapositive 6"/>
          <p:cNvSpPr>
            <a:spLocks noGrp="1"/>
          </p:cNvSpPr>
          <p:nvPr>
            <p:ph type="sldNum" sz="quarter" idx="12"/>
          </p:nvPr>
        </p:nvSpPr>
        <p:spPr/>
        <p:txBody>
          <a:bodyPr/>
          <a:lstStyle>
            <a:extLst/>
          </a:lstStyle>
          <a:p>
            <a:fld id="{B1E57EFE-A6C8-447C-B4C1-F5DB7FB2817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Modifiez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CF228B9-1A9D-409A-962D-93F42D92A125}" type="datetime1">
              <a:rPr lang="fr-FR" smtClean="0"/>
              <a:t>13/05/2013</a:t>
            </a:fld>
            <a:endParaRPr lang="fr-FR"/>
          </a:p>
        </p:txBody>
      </p:sp>
      <p:sp>
        <p:nvSpPr>
          <p:cNvPr id="6" name="Espace réservé du pied de page 5"/>
          <p:cNvSpPr>
            <a:spLocks noGrp="1"/>
          </p:cNvSpPr>
          <p:nvPr>
            <p:ph type="ftr" sz="quarter" idx="11"/>
          </p:nvPr>
        </p:nvSpPr>
        <p:spPr/>
        <p:txBody>
          <a:bodyPr/>
          <a:lstStyle>
            <a:extLst/>
          </a:lstStyle>
          <a:p>
            <a:r>
              <a:rPr lang="fr-FR" smtClean="0"/>
              <a:t>document réalisé par Bruno Oertel / 2013</a:t>
            </a:r>
            <a:endParaRPr lang="fr-FR"/>
          </a:p>
        </p:txBody>
      </p:sp>
      <p:sp>
        <p:nvSpPr>
          <p:cNvPr id="7" name="Espace réservé du numéro de diapositive 6"/>
          <p:cNvSpPr>
            <a:spLocks noGrp="1"/>
          </p:cNvSpPr>
          <p:nvPr>
            <p:ph type="sldNum" sz="quarter" idx="12"/>
          </p:nvPr>
        </p:nvSpPr>
        <p:spPr/>
        <p:txBody>
          <a:bodyPr/>
          <a:lstStyle>
            <a:extLst/>
          </a:lstStyle>
          <a:p>
            <a:fld id="{B1E57EFE-A6C8-447C-B4C1-F5DB7FB28176}" type="slidenum">
              <a:rPr lang="fr-FR" smtClean="0"/>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Modifiez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3CD01E-5F96-44DB-99E9-94452EB042CB}" type="datetime1">
              <a:rPr lang="fr-FR" smtClean="0"/>
              <a:t>13/05/2013</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fr-FR" smtClean="0"/>
              <a:t>document réalisé par Bruno Oertel / 2013</a:t>
            </a:r>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E57EFE-A6C8-447C-B4C1-F5DB7FB2817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564904"/>
            <a:ext cx="7772400" cy="2763739"/>
          </a:xfrm>
        </p:spPr>
        <p:txBody>
          <a:bodyPr>
            <a:noAutofit/>
          </a:bodyPr>
          <a:lstStyle/>
          <a:p>
            <a:r>
              <a:rPr lang="fr-FR" sz="6000" dirty="0" smtClean="0"/>
              <a:t/>
            </a:r>
            <a:br>
              <a:rPr lang="fr-FR" sz="6000" dirty="0" smtClean="0"/>
            </a:br>
            <a:r>
              <a:rPr lang="fr-FR" sz="6000" dirty="0"/>
              <a:t/>
            </a:r>
            <a:br>
              <a:rPr lang="fr-FR" sz="6000" dirty="0"/>
            </a:br>
            <a:r>
              <a:rPr lang="fr-FR" sz="6000" dirty="0" smtClean="0"/>
              <a:t/>
            </a:r>
            <a:br>
              <a:rPr lang="fr-FR" sz="6000" dirty="0" smtClean="0"/>
            </a:br>
            <a:r>
              <a:rPr lang="fr-FR" sz="6000" dirty="0" smtClean="0"/>
              <a:t>MICROBIOLOGIE </a:t>
            </a:r>
            <a:r>
              <a:rPr lang="fr-FR" sz="6000" dirty="0"/>
              <a:t>CHAPITRE 4</a:t>
            </a:r>
            <a:br>
              <a:rPr lang="fr-FR" sz="6000" dirty="0"/>
            </a:br>
            <a:r>
              <a:rPr lang="fr-FR" sz="6000" dirty="0"/>
              <a:t>LES VIRUS</a:t>
            </a:r>
            <a:br>
              <a:rPr lang="fr-FR" sz="6000" dirty="0"/>
            </a:br>
            <a:endParaRPr lang="fr-FR" sz="6000" dirty="0"/>
          </a:p>
        </p:txBody>
      </p:sp>
      <p:sp>
        <p:nvSpPr>
          <p:cNvPr id="3" name="Espace réservé du pied de page 2"/>
          <p:cNvSpPr>
            <a:spLocks noGrp="1"/>
          </p:cNvSpPr>
          <p:nvPr>
            <p:ph type="ftr" sz="quarter" idx="11"/>
          </p:nvPr>
        </p:nvSpPr>
        <p:spPr>
          <a:xfrm>
            <a:off x="5364088" y="6111875"/>
            <a:ext cx="2984240" cy="269453"/>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3573590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5202904"/>
          </a:xfrm>
        </p:spPr>
        <p:txBody>
          <a:bodyPr/>
          <a:lstStyle/>
          <a:p>
            <a:r>
              <a:rPr lang="fr-FR" sz="4000" dirty="0"/>
              <a:t>Les virus sont des micro-organismes de </a:t>
            </a:r>
            <a:r>
              <a:rPr lang="fr-FR" sz="4000" u="sng" dirty="0"/>
              <a:t>très petite taille</a:t>
            </a:r>
            <a:r>
              <a:rPr lang="fr-FR" sz="4000" dirty="0"/>
              <a:t> : en général, ils mesurent moins de 1 micromètre</a:t>
            </a:r>
            <a:r>
              <a:rPr lang="fr-FR" sz="4000" dirty="0" smtClean="0"/>
              <a:t>.</a:t>
            </a:r>
          </a:p>
          <a:p>
            <a:endParaRPr lang="fr-FR" sz="4000" dirty="0"/>
          </a:p>
          <a:p>
            <a:endParaRPr lang="fr-FR" dirty="0" smtClean="0"/>
          </a:p>
          <a:p>
            <a:pPr marL="0" indent="0">
              <a:buNone/>
            </a:pPr>
            <a:endParaRPr lang="fr-FR" dirty="0"/>
          </a:p>
          <a:p>
            <a:endParaRPr lang="fr-FR" dirty="0"/>
          </a:p>
        </p:txBody>
      </p:sp>
      <p:pic>
        <p:nvPicPr>
          <p:cNvPr id="5" name="Image 4" descr="bacteriophage"/>
          <p:cNvPicPr/>
          <p:nvPr/>
        </p:nvPicPr>
        <p:blipFill>
          <a:blip r:embed="rId2" cstate="print">
            <a:lum bright="24000" contrast="16000"/>
            <a:extLst>
              <a:ext uri="{28A0092B-C50C-407E-A947-70E740481C1C}">
                <a14:useLocalDpi xmlns:a14="http://schemas.microsoft.com/office/drawing/2010/main" val="0"/>
              </a:ext>
            </a:extLst>
          </a:blip>
          <a:srcRect/>
          <a:stretch>
            <a:fillRect/>
          </a:stretch>
        </p:blipFill>
        <p:spPr bwMode="auto">
          <a:xfrm>
            <a:off x="5076056" y="3284984"/>
            <a:ext cx="2592288" cy="2232248"/>
          </a:xfrm>
          <a:prstGeom prst="rect">
            <a:avLst/>
          </a:prstGeom>
          <a:noFill/>
          <a:ln>
            <a:noFill/>
          </a:ln>
        </p:spPr>
      </p:pic>
      <p:sp>
        <p:nvSpPr>
          <p:cNvPr id="2" name="Espace réservé du pied de page 1"/>
          <p:cNvSpPr>
            <a:spLocks noGrp="1"/>
          </p:cNvSpPr>
          <p:nvPr>
            <p:ph type="ftr" sz="quarter" idx="11"/>
          </p:nvPr>
        </p:nvSpPr>
        <p:spPr>
          <a:xfrm>
            <a:off x="5220072" y="6111875"/>
            <a:ext cx="3128256"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31314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183880" cy="1152128"/>
          </a:xfrm>
        </p:spPr>
        <p:txBody>
          <a:bodyPr>
            <a:normAutofit fontScale="90000"/>
          </a:bodyPr>
          <a:lstStyle/>
          <a:p>
            <a:r>
              <a:rPr lang="fr-FR" dirty="0">
                <a:effectLst/>
              </a:rPr>
              <a:t>III STRUCTURE DES VIRUS</a:t>
            </a:r>
            <a:br>
              <a:rPr lang="fr-FR" dirty="0">
                <a:effectLst/>
              </a:rPr>
            </a:br>
            <a:r>
              <a:rPr lang="fr-FR" dirty="0" smtClean="0">
                <a:effectLst/>
              </a:rPr>
              <a:t> 	1) Les </a:t>
            </a:r>
            <a:r>
              <a:rPr lang="fr-FR" dirty="0">
                <a:effectLst/>
              </a:rPr>
              <a:t>principaux </a:t>
            </a:r>
            <a:r>
              <a:rPr lang="fr-FR" dirty="0" smtClean="0">
                <a:effectLst/>
              </a:rPr>
              <a:t>éléments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4436386"/>
              </p:ext>
            </p:extLst>
          </p:nvPr>
        </p:nvGraphicFramePr>
        <p:xfrm>
          <a:off x="1090990" y="3933056"/>
          <a:ext cx="6929755" cy="1542288"/>
        </p:xfrm>
        <a:graphic>
          <a:graphicData uri="http://schemas.openxmlformats.org/drawingml/2006/table">
            <a:tbl>
              <a:tblPr firstRow="1" firstCol="1" bandRow="1">
                <a:tableStyleId>{5C22544A-7EE6-4342-B048-85BDC9FD1C3A}</a:tableStyleId>
              </a:tblPr>
              <a:tblGrid>
                <a:gridCol w="2309495"/>
                <a:gridCol w="2310130"/>
                <a:gridCol w="2310130"/>
              </a:tblGrid>
              <a:tr h="0">
                <a:tc>
                  <a:txBody>
                    <a:bodyPr/>
                    <a:lstStyle/>
                    <a:p>
                      <a:pPr>
                        <a:lnSpc>
                          <a:spcPct val="115000"/>
                        </a:lnSpc>
                        <a:spcAft>
                          <a:spcPts val="0"/>
                        </a:spcAft>
                      </a:pPr>
                      <a:r>
                        <a:rPr lang="fr-FR" sz="1100" dirty="0">
                          <a:effectLst/>
                        </a:rPr>
                        <a:t> </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Bacille</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Virus</a:t>
                      </a:r>
                      <a:endParaRPr lang="fr-FR"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100">
                          <a:effectLst/>
                        </a:rPr>
                        <a:t>Membrane plasmique</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X</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 </a:t>
                      </a:r>
                      <a:endParaRPr lang="fr-FR"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100" dirty="0">
                          <a:effectLst/>
                        </a:rPr>
                        <a:t>Capside</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 </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X</a:t>
                      </a:r>
                      <a:endParaRPr lang="fr-FR"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100">
                          <a:effectLst/>
                        </a:rPr>
                        <a:t>Capsule</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X</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endParaRPr lang="fr-FR"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100">
                          <a:effectLst/>
                        </a:rPr>
                        <a:t>Cytoplasme</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X</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 </a:t>
                      </a:r>
                      <a:endParaRPr lang="fr-FR"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100">
                          <a:effectLst/>
                        </a:rPr>
                        <a:t>Enveloppe virale</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 </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X</a:t>
                      </a:r>
                      <a:endParaRPr lang="fr-FR"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100">
                          <a:effectLst/>
                        </a:rPr>
                        <a:t>Paroi</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X</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 </a:t>
                      </a:r>
                      <a:endParaRPr lang="fr-FR"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100" dirty="0">
                          <a:effectLst/>
                        </a:rPr>
                        <a:t>Flagelle</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X</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rPr>
                        <a:t> </a:t>
                      </a:r>
                      <a:endParaRPr lang="fr-FR" sz="1100" dirty="0">
                        <a:effectLst/>
                        <a:latin typeface="Calibri"/>
                        <a:ea typeface="Calibri"/>
                        <a:cs typeface="Times New Roman"/>
                      </a:endParaRPr>
                    </a:p>
                  </a:txBody>
                  <a:tcPr marL="68580" marR="68580" marT="0" marB="0"/>
                </a:tc>
              </a:tr>
            </a:tbl>
          </a:graphicData>
        </a:graphic>
      </p:graphicFrame>
      <p:sp>
        <p:nvSpPr>
          <p:cNvPr id="5" name="Rectangle 2"/>
          <p:cNvSpPr>
            <a:spLocks noChangeArrowheads="1"/>
          </p:cNvSpPr>
          <p:nvPr/>
        </p:nvSpPr>
        <p:spPr bwMode="auto">
          <a:xfrm>
            <a:off x="614332" y="1772816"/>
            <a:ext cx="741682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Document 4 : Structure des virus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AutoNum type="arabicPeriod"/>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Etudier les schémas du document 3 : Cocher la case si l’élément est présent :</a:t>
            </a:r>
          </a:p>
          <a:p>
            <a:pPr marL="228600" marR="0" lvl="0" indent="-228600" algn="l" defTabSz="914400" rtl="0" eaLnBrk="0" fontAlgn="base" latinLnBrk="0" hangingPunct="0">
              <a:lnSpc>
                <a:spcPct val="100000"/>
              </a:lnSpc>
              <a:spcBef>
                <a:spcPct val="0"/>
              </a:spcBef>
              <a:spcAft>
                <a:spcPct val="0"/>
              </a:spcAft>
              <a:buClrTx/>
              <a:buSzTx/>
              <a:buAutoNum type="arabicPeriod"/>
              <a:tabLst/>
            </a:pPr>
            <a:r>
              <a:rPr lang="fr-FR" sz="2000" b="1" dirty="0" smtClean="0">
                <a:latin typeface="Calibri" pitchFamily="34" charset="0"/>
                <a:ea typeface="Calibri" pitchFamily="34" charset="0"/>
                <a:cs typeface="Times New Roman" pitchFamily="18" charset="0"/>
              </a:rPr>
              <a:t>Conclusion : un virus ressemble-t-il à une cellule ?</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p:txBody>
      </p:sp>
      <p:pic>
        <p:nvPicPr>
          <p:cNvPr id="2049" name="Image 3" descr="ANd9GcTx3eBZIZtaNd6qOTMxN2lDWuA7lNHK64Ga6ZokjJxLIGFVLvpT"/>
          <p:cNvPicPr>
            <a:picLocks noChangeAspect="1" noChangeArrowheads="1"/>
          </p:cNvPicPr>
          <p:nvPr/>
        </p:nvPicPr>
        <p:blipFill>
          <a:blip r:embed="rId2">
            <a:lum bright="20000" contrast="4000"/>
            <a:extLst>
              <a:ext uri="{28A0092B-C50C-407E-A947-70E740481C1C}">
                <a14:useLocalDpi xmlns:a14="http://schemas.microsoft.com/office/drawing/2010/main" val="0"/>
              </a:ext>
            </a:extLst>
          </a:blip>
          <a:srcRect/>
          <a:stretch>
            <a:fillRect/>
          </a:stretch>
        </p:blipFill>
        <p:spPr bwMode="auto">
          <a:xfrm>
            <a:off x="7380312" y="2943997"/>
            <a:ext cx="1131887" cy="84772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a:xfrm>
            <a:off x="5076056" y="6111875"/>
            <a:ext cx="3272272"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59110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5562944"/>
          </a:xfrm>
        </p:spPr>
        <p:txBody>
          <a:bodyPr>
            <a:normAutofit/>
          </a:bodyPr>
          <a:lstStyle/>
          <a:p>
            <a:endParaRPr lang="fr-FR" sz="5200" dirty="0" smtClean="0"/>
          </a:p>
          <a:p>
            <a:endParaRPr lang="fr-FR" sz="5200" dirty="0"/>
          </a:p>
          <a:p>
            <a:r>
              <a:rPr lang="fr-FR" sz="4000" dirty="0" smtClean="0"/>
              <a:t>Les </a:t>
            </a:r>
            <a:r>
              <a:rPr lang="fr-FR" sz="4000" dirty="0"/>
              <a:t>virus ne </a:t>
            </a:r>
            <a:r>
              <a:rPr lang="fr-FR" sz="4000" dirty="0" smtClean="0"/>
              <a:t>possèdent </a:t>
            </a:r>
            <a:r>
              <a:rPr lang="fr-FR" sz="4000" dirty="0"/>
              <a:t>aucune des structures des cellules de MO : </a:t>
            </a:r>
            <a:r>
              <a:rPr lang="fr-FR" sz="4000" b="1" u="sng" dirty="0"/>
              <a:t>ils sont acellulaires</a:t>
            </a:r>
            <a:r>
              <a:rPr lang="fr-FR" sz="4000" b="1" u="sng" dirty="0" smtClean="0"/>
              <a:t>.</a:t>
            </a:r>
          </a:p>
          <a:p>
            <a:endParaRPr lang="fr-FR" sz="4000" dirty="0"/>
          </a:p>
          <a:p>
            <a:pPr marL="0" lvl="0" indent="0">
              <a:buNone/>
            </a:pPr>
            <a:endParaRPr lang="fr-FR" dirty="0" smtClean="0"/>
          </a:p>
          <a:p>
            <a:pPr marL="0" indent="0">
              <a:buNone/>
            </a:pPr>
            <a:endParaRPr lang="fr-FR" dirty="0"/>
          </a:p>
          <a:p>
            <a:pPr marL="0" indent="0">
              <a:buNone/>
            </a:pPr>
            <a:endParaRPr lang="fr-FR" dirty="0"/>
          </a:p>
        </p:txBody>
      </p:sp>
      <p:sp>
        <p:nvSpPr>
          <p:cNvPr id="2" name="Espace réservé du pied de page 1"/>
          <p:cNvSpPr>
            <a:spLocks noGrp="1"/>
          </p:cNvSpPr>
          <p:nvPr>
            <p:ph type="ftr" sz="quarter" idx="11"/>
          </p:nvPr>
        </p:nvSpPr>
        <p:spPr>
          <a:xfrm>
            <a:off x="5364088" y="6111875"/>
            <a:ext cx="2984240"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39719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4914872"/>
          </a:xfrm>
        </p:spPr>
        <p:txBody>
          <a:bodyPr>
            <a:noAutofit/>
          </a:bodyPr>
          <a:lstStyle/>
          <a:p>
            <a:r>
              <a:rPr lang="fr-FR" sz="4000" dirty="0"/>
              <a:t>La structure des virus est composée de 2 ou 3 éléments : </a:t>
            </a:r>
          </a:p>
          <a:p>
            <a:pPr marL="0" indent="0">
              <a:buNone/>
            </a:pPr>
            <a:endParaRPr lang="fr-FR" sz="4000" dirty="0"/>
          </a:p>
          <a:p>
            <a:pPr marL="0" lvl="0" indent="0">
              <a:buNone/>
            </a:pPr>
            <a:r>
              <a:rPr lang="fr-FR" sz="4000" dirty="0"/>
              <a:t>1- Les gènes du virus : </a:t>
            </a:r>
            <a:r>
              <a:rPr lang="fr-FR" sz="4000" b="1" u="sng" dirty="0"/>
              <a:t>génome</a:t>
            </a:r>
            <a:r>
              <a:rPr lang="fr-FR" sz="4000" dirty="0"/>
              <a:t> </a:t>
            </a:r>
          </a:p>
          <a:p>
            <a:pPr marL="0" indent="0">
              <a:buNone/>
            </a:pPr>
            <a:r>
              <a:rPr lang="fr-FR" sz="4000" dirty="0"/>
              <a:t> </a:t>
            </a:r>
          </a:p>
          <a:p>
            <a:pPr marL="0" indent="0">
              <a:buNone/>
            </a:pPr>
            <a:endParaRPr lang="fr-FR" sz="4000" dirty="0"/>
          </a:p>
        </p:txBody>
      </p:sp>
      <p:sp>
        <p:nvSpPr>
          <p:cNvPr id="2" name="Espace réservé du pied de page 1"/>
          <p:cNvSpPr>
            <a:spLocks noGrp="1"/>
          </p:cNvSpPr>
          <p:nvPr>
            <p:ph type="ftr" sz="quarter" idx="11"/>
          </p:nvPr>
        </p:nvSpPr>
        <p:spPr/>
        <p:txBody>
          <a:bodyPr/>
          <a:lstStyle/>
          <a:p>
            <a:r>
              <a:rPr lang="fr-FR" smtClean="0"/>
              <a:t>document réalisé par Bruno Oertel / 2013</a:t>
            </a:r>
            <a:endParaRPr lang="fr-FR"/>
          </a:p>
        </p:txBody>
      </p:sp>
    </p:spTree>
    <p:extLst>
      <p:ext uri="{BB962C8B-B14F-4D97-AF65-F5344CB8AC3E}">
        <p14:creationId xmlns:p14="http://schemas.microsoft.com/office/powerpoint/2010/main" val="2432129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5202904"/>
          </a:xfrm>
        </p:spPr>
        <p:txBody>
          <a:bodyPr>
            <a:normAutofit/>
          </a:bodyPr>
          <a:lstStyle/>
          <a:p>
            <a:pPr lvl="0"/>
            <a:r>
              <a:rPr lang="fr-FR" sz="4000" dirty="0"/>
              <a:t>2- Une coque rigide : la </a:t>
            </a:r>
            <a:r>
              <a:rPr lang="fr-FR" sz="4000" b="1" u="sng" dirty="0"/>
              <a:t>capside</a:t>
            </a:r>
            <a:r>
              <a:rPr lang="fr-FR" sz="4000" dirty="0"/>
              <a:t> de forme géométrique (polyèdre ou hélice</a:t>
            </a:r>
            <a:r>
              <a:rPr lang="fr-FR" sz="4000" dirty="0" smtClean="0"/>
              <a:t>)</a:t>
            </a:r>
          </a:p>
          <a:p>
            <a:pPr marL="0" lvl="0" indent="0">
              <a:buNone/>
            </a:pPr>
            <a:endParaRPr lang="fr-FR" sz="4000" dirty="0"/>
          </a:p>
          <a:p>
            <a:pPr lvl="0"/>
            <a:r>
              <a:rPr lang="fr-FR" sz="4000" dirty="0"/>
              <a:t>3- Certains virus possèdent en plus une </a:t>
            </a:r>
            <a:r>
              <a:rPr lang="fr-FR" sz="4000" b="1" u="sng" dirty="0"/>
              <a:t>enveloppe</a:t>
            </a:r>
            <a:endParaRPr lang="fr-FR" sz="4000" dirty="0"/>
          </a:p>
          <a:p>
            <a:endParaRPr lang="fr-FR" sz="4000" dirty="0"/>
          </a:p>
        </p:txBody>
      </p:sp>
      <p:sp>
        <p:nvSpPr>
          <p:cNvPr id="2" name="Espace réservé du pied de page 1"/>
          <p:cNvSpPr>
            <a:spLocks noGrp="1"/>
          </p:cNvSpPr>
          <p:nvPr>
            <p:ph type="ftr" sz="quarter" idx="11"/>
          </p:nvPr>
        </p:nvSpPr>
        <p:spPr/>
        <p:txBody>
          <a:bodyPr/>
          <a:lstStyle/>
          <a:p>
            <a:r>
              <a:rPr lang="fr-FR" smtClean="0"/>
              <a:t>document réalisé par Bruno Oertel / 2013</a:t>
            </a:r>
            <a:endParaRPr lang="fr-FR"/>
          </a:p>
        </p:txBody>
      </p:sp>
    </p:spTree>
    <p:extLst>
      <p:ext uri="{BB962C8B-B14F-4D97-AF65-F5344CB8AC3E}">
        <p14:creationId xmlns:p14="http://schemas.microsoft.com/office/powerpoint/2010/main" val="735080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4770856"/>
          </a:xfrm>
        </p:spPr>
        <p:txBody>
          <a:bodyPr>
            <a:normAutofit/>
          </a:bodyPr>
          <a:lstStyle/>
          <a:p>
            <a:pPr marL="0" indent="0">
              <a:buNone/>
            </a:pPr>
            <a:endParaRPr lang="fr-FR" sz="4000" dirty="0" smtClean="0"/>
          </a:p>
          <a:p>
            <a:pPr marL="0" indent="0">
              <a:buNone/>
            </a:pPr>
            <a:r>
              <a:rPr lang="fr-FR" sz="4000" dirty="0" smtClean="0"/>
              <a:t>Les </a:t>
            </a:r>
            <a:r>
              <a:rPr lang="fr-FR" sz="4000" dirty="0"/>
              <a:t>virus formés par 1+2 sont appelés </a:t>
            </a:r>
            <a:r>
              <a:rPr lang="fr-FR" sz="4000" b="1" u="sng" dirty="0"/>
              <a:t>virus nus</a:t>
            </a:r>
          </a:p>
          <a:p>
            <a:pPr marL="0" lvl="0" indent="0">
              <a:buNone/>
            </a:pPr>
            <a:endParaRPr lang="fr-FR" sz="4000" dirty="0"/>
          </a:p>
          <a:p>
            <a:pPr marL="0" indent="0">
              <a:buNone/>
            </a:pPr>
            <a:r>
              <a:rPr lang="fr-FR" sz="4000" dirty="0"/>
              <a:t>Les virus formés par 1+2+3 s’appellent </a:t>
            </a:r>
            <a:r>
              <a:rPr lang="fr-FR" sz="4000" b="1" u="sng" dirty="0"/>
              <a:t>virus enveloppés</a:t>
            </a:r>
            <a:r>
              <a:rPr lang="fr-FR" sz="4000" dirty="0"/>
              <a:t>.</a:t>
            </a:r>
          </a:p>
          <a:p>
            <a:endParaRPr lang="fr-FR" sz="4000" dirty="0"/>
          </a:p>
        </p:txBody>
      </p:sp>
      <p:sp>
        <p:nvSpPr>
          <p:cNvPr id="2" name="Espace réservé du pied de page 1"/>
          <p:cNvSpPr>
            <a:spLocks noGrp="1"/>
          </p:cNvSpPr>
          <p:nvPr>
            <p:ph type="ftr" sz="quarter" idx="11"/>
          </p:nvPr>
        </p:nvSpPr>
        <p:spPr/>
        <p:txBody>
          <a:bodyPr/>
          <a:lstStyle/>
          <a:p>
            <a:r>
              <a:rPr lang="fr-FR" smtClean="0"/>
              <a:t>document réalisé par Bruno Oertel / 2013</a:t>
            </a:r>
            <a:endParaRPr lang="fr-FR"/>
          </a:p>
        </p:txBody>
      </p:sp>
    </p:spTree>
    <p:extLst>
      <p:ext uri="{BB962C8B-B14F-4D97-AF65-F5344CB8AC3E}">
        <p14:creationId xmlns:p14="http://schemas.microsoft.com/office/powerpoint/2010/main" val="2258535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692696"/>
            <a:ext cx="5287903" cy="1944216"/>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618" y="2852936"/>
            <a:ext cx="5454782" cy="2907319"/>
          </a:xfrm>
          <a:prstGeom prst="rect">
            <a:avLst/>
          </a:prstGeom>
        </p:spPr>
      </p:pic>
      <p:sp>
        <p:nvSpPr>
          <p:cNvPr id="2" name="Espace réservé du pied de page 1"/>
          <p:cNvSpPr>
            <a:spLocks noGrp="1"/>
          </p:cNvSpPr>
          <p:nvPr>
            <p:ph type="ftr" sz="quarter" idx="11"/>
          </p:nvPr>
        </p:nvSpPr>
        <p:spPr>
          <a:xfrm>
            <a:off x="5364088" y="6111875"/>
            <a:ext cx="2984240"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10566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1051560"/>
          </a:xfrm>
        </p:spPr>
        <p:txBody>
          <a:bodyPr>
            <a:normAutofit fontScale="90000"/>
          </a:bodyPr>
          <a:lstStyle/>
          <a:p>
            <a:r>
              <a:rPr lang="fr-FR" dirty="0" smtClean="0"/>
              <a:t>(III) 2) Un exemple de virus : le bactériophage</a:t>
            </a:r>
            <a:endParaRPr lang="fr-FR" dirty="0"/>
          </a:p>
        </p:txBody>
      </p:sp>
      <p:sp>
        <p:nvSpPr>
          <p:cNvPr id="3" name="Espace réservé du contenu 2"/>
          <p:cNvSpPr>
            <a:spLocks noGrp="1"/>
          </p:cNvSpPr>
          <p:nvPr>
            <p:ph idx="1"/>
          </p:nvPr>
        </p:nvSpPr>
        <p:spPr>
          <a:xfrm>
            <a:off x="539552" y="1628800"/>
            <a:ext cx="8183880" cy="4104456"/>
          </a:xfrm>
        </p:spPr>
        <p:txBody>
          <a:bodyPr>
            <a:normAutofit/>
          </a:bodyPr>
          <a:lstStyle/>
          <a:p>
            <a:pPr marL="0" indent="0">
              <a:buNone/>
            </a:pPr>
            <a:r>
              <a:rPr lang="fr-FR" sz="2400" b="1" dirty="0" smtClean="0"/>
              <a:t>Document </a:t>
            </a:r>
            <a:r>
              <a:rPr lang="fr-FR" sz="2400" b="1" dirty="0"/>
              <a:t>5 : </a:t>
            </a:r>
            <a:r>
              <a:rPr lang="fr-FR" sz="2400" b="1" dirty="0" smtClean="0"/>
              <a:t>Le </a:t>
            </a:r>
            <a:r>
              <a:rPr lang="fr-FR" sz="2400" b="1" dirty="0"/>
              <a:t>bactériophage</a:t>
            </a:r>
            <a:r>
              <a:rPr lang="fr-FR" sz="2400" dirty="0"/>
              <a:t> </a:t>
            </a: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lvl="0" indent="0">
              <a:buNone/>
            </a:pPr>
            <a:r>
              <a:rPr lang="fr-FR" sz="1400" b="1" dirty="0" smtClean="0"/>
              <a:t>1. Repérer </a:t>
            </a:r>
            <a:r>
              <a:rPr lang="fr-FR" sz="1400" b="1" dirty="0"/>
              <a:t>sur le schéma du bactériophage la capside et le génome</a:t>
            </a:r>
            <a:endParaRPr lang="fr-FR" sz="1400" dirty="0"/>
          </a:p>
          <a:p>
            <a:pPr marL="0" lvl="0" indent="0">
              <a:buNone/>
            </a:pPr>
            <a:r>
              <a:rPr lang="fr-FR" sz="1400" b="1" dirty="0" smtClean="0"/>
              <a:t>2.Décrire </a:t>
            </a:r>
            <a:r>
              <a:rPr lang="fr-FR" sz="1400" b="1" dirty="0"/>
              <a:t>la forme de la capside du bactériophage</a:t>
            </a:r>
            <a:endParaRPr lang="fr-FR" sz="1400" dirty="0"/>
          </a:p>
          <a:p>
            <a:pPr marL="0" lvl="0" indent="0">
              <a:buNone/>
            </a:pPr>
            <a:r>
              <a:rPr lang="fr-FR" sz="1400" b="1" dirty="0" smtClean="0"/>
              <a:t>3. Repérer </a:t>
            </a:r>
            <a:r>
              <a:rPr lang="fr-FR" sz="1400" b="1" dirty="0"/>
              <a:t>en couleur les bactériophages sur la figure 1</a:t>
            </a:r>
            <a:endParaRPr lang="fr-FR" sz="1400" dirty="0"/>
          </a:p>
          <a:p>
            <a:pPr marL="0" lvl="0" indent="0">
              <a:buNone/>
            </a:pPr>
            <a:r>
              <a:rPr lang="fr-FR" sz="1400" b="1" dirty="0" smtClean="0"/>
              <a:t>4. Qu’est-ce-que </a:t>
            </a:r>
            <a:r>
              <a:rPr lang="fr-FR" sz="1400" b="1" dirty="0"/>
              <a:t>le MEB mentionné dans la légende de la figure 2</a:t>
            </a:r>
            <a:endParaRPr lang="fr-FR" sz="1400" dirty="0"/>
          </a:p>
          <a:p>
            <a:pPr marL="0" indent="0">
              <a:buNone/>
            </a:pPr>
            <a:endParaRPr lang="fr-FR" sz="2400" dirty="0" smtClean="0"/>
          </a:p>
          <a:p>
            <a:pPr marL="0" indent="0">
              <a:buNone/>
            </a:pPr>
            <a:endParaRPr lang="fr-FR" sz="2400" dirty="0"/>
          </a:p>
          <a:p>
            <a:pPr marL="0" indent="0">
              <a:buNone/>
            </a:pPr>
            <a:endParaRPr lang="fr-FR" sz="2400" dirty="0"/>
          </a:p>
        </p:txBody>
      </p:sp>
      <p:pic>
        <p:nvPicPr>
          <p:cNvPr id="4" name="Image 3" descr="IMG_7443"/>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5656" y="2302903"/>
            <a:ext cx="2664296" cy="2088232"/>
          </a:xfrm>
          <a:prstGeom prst="rect">
            <a:avLst/>
          </a:prstGeom>
          <a:noFill/>
          <a:ln>
            <a:noFill/>
          </a:ln>
        </p:spPr>
      </p:pic>
      <p:pic>
        <p:nvPicPr>
          <p:cNvPr id="5" name="Image 4" descr="tumblr_l94b71ExOV1qciwy5o1_500"/>
          <p:cNvPicPr/>
          <p:nvPr/>
        </p:nvPicPr>
        <p:blipFill>
          <a:blip r:embed="rId3" cstate="print">
            <a:lum bright="14000"/>
            <a:extLst>
              <a:ext uri="{28A0092B-C50C-407E-A947-70E740481C1C}">
                <a14:useLocalDpi xmlns:a14="http://schemas.microsoft.com/office/drawing/2010/main" val="0"/>
              </a:ext>
            </a:extLst>
          </a:blip>
          <a:srcRect/>
          <a:stretch>
            <a:fillRect/>
          </a:stretch>
        </p:blipFill>
        <p:spPr bwMode="auto">
          <a:xfrm>
            <a:off x="4932040" y="2348880"/>
            <a:ext cx="1422400" cy="1666240"/>
          </a:xfrm>
          <a:prstGeom prst="rect">
            <a:avLst/>
          </a:prstGeom>
          <a:noFill/>
          <a:ln>
            <a:noFill/>
          </a:ln>
        </p:spPr>
      </p:pic>
      <p:pic>
        <p:nvPicPr>
          <p:cNvPr id="6" name="Image 5" descr="bacteriophage"/>
          <p:cNvPicPr/>
          <p:nvPr/>
        </p:nvPicPr>
        <p:blipFill>
          <a:blip r:embed="rId4" cstate="print">
            <a:lum bright="24000" contrast="16000"/>
            <a:extLst>
              <a:ext uri="{28A0092B-C50C-407E-A947-70E740481C1C}">
                <a14:useLocalDpi xmlns:a14="http://schemas.microsoft.com/office/drawing/2010/main" val="0"/>
              </a:ext>
            </a:extLst>
          </a:blip>
          <a:srcRect/>
          <a:stretch>
            <a:fillRect/>
          </a:stretch>
        </p:blipFill>
        <p:spPr bwMode="auto">
          <a:xfrm>
            <a:off x="6732240" y="1412776"/>
            <a:ext cx="1503680" cy="1330960"/>
          </a:xfrm>
          <a:prstGeom prst="rect">
            <a:avLst/>
          </a:prstGeom>
          <a:noFill/>
          <a:ln>
            <a:noFill/>
          </a:ln>
        </p:spPr>
      </p:pic>
      <p:sp>
        <p:nvSpPr>
          <p:cNvPr id="7" name="Espace réservé du pied de page 6"/>
          <p:cNvSpPr>
            <a:spLocks noGrp="1"/>
          </p:cNvSpPr>
          <p:nvPr>
            <p:ph type="ftr" sz="quarter" idx="11"/>
          </p:nvPr>
        </p:nvSpPr>
        <p:spPr>
          <a:xfrm>
            <a:off x="5436096" y="6111875"/>
            <a:ext cx="2912232"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18560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5130896"/>
          </a:xfrm>
        </p:spPr>
        <p:txBody>
          <a:bodyPr/>
          <a:lstStyle/>
          <a:p>
            <a:r>
              <a:rPr lang="fr-FR" sz="4000" dirty="0"/>
              <a:t>Le bactériophage est un virus nu puisqu’il ne possède pas d’enveloppe. Sa </a:t>
            </a:r>
            <a:r>
              <a:rPr lang="fr-FR" sz="4000" b="1" u="sng" dirty="0"/>
              <a:t>capside</a:t>
            </a:r>
            <a:r>
              <a:rPr lang="fr-FR" sz="4000" dirty="0"/>
              <a:t> à une forme de polyèdre. De plus, il possède des fibres qui lui permettent de se fixer sur les bactéries qu’il infecte</a:t>
            </a:r>
          </a:p>
          <a:p>
            <a:pPr marL="0" indent="0">
              <a:buNone/>
            </a:pPr>
            <a:endParaRPr lang="fr-FR" dirty="0"/>
          </a:p>
        </p:txBody>
      </p:sp>
      <p:sp>
        <p:nvSpPr>
          <p:cNvPr id="2" name="Espace réservé du pied de page 1"/>
          <p:cNvSpPr>
            <a:spLocks noGrp="1"/>
          </p:cNvSpPr>
          <p:nvPr>
            <p:ph type="ftr" sz="quarter" idx="11"/>
          </p:nvPr>
        </p:nvSpPr>
        <p:spPr>
          <a:xfrm>
            <a:off x="5076056" y="6111875"/>
            <a:ext cx="3272272"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663547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619512"/>
          </a:xfrm>
        </p:spPr>
        <p:txBody>
          <a:bodyPr>
            <a:normAutofit fontScale="90000"/>
          </a:bodyPr>
          <a:lstStyle/>
          <a:p>
            <a:r>
              <a:rPr lang="fr-FR" dirty="0">
                <a:effectLst/>
              </a:rPr>
              <a:t>IV REPRODUCTION DES </a:t>
            </a:r>
            <a:r>
              <a:rPr lang="fr-FR" dirty="0" smtClean="0">
                <a:effectLst/>
              </a:rPr>
              <a:t>VIRUS</a:t>
            </a:r>
            <a:endParaRPr lang="fr-FR" dirty="0"/>
          </a:p>
        </p:txBody>
      </p:sp>
      <p:sp>
        <p:nvSpPr>
          <p:cNvPr id="3" name="Espace réservé du contenu 2"/>
          <p:cNvSpPr>
            <a:spLocks noGrp="1"/>
          </p:cNvSpPr>
          <p:nvPr>
            <p:ph idx="1"/>
          </p:nvPr>
        </p:nvSpPr>
        <p:spPr>
          <a:xfrm>
            <a:off x="467544" y="1268760"/>
            <a:ext cx="8183880" cy="4187952"/>
          </a:xfrm>
        </p:spPr>
        <p:txBody>
          <a:bodyPr/>
          <a:lstStyle/>
          <a:p>
            <a:r>
              <a:rPr lang="fr-FR" sz="2400" b="1" dirty="0"/>
              <a:t>Document 6 : La reproduction d’un </a:t>
            </a:r>
            <a:r>
              <a:rPr lang="fr-FR" sz="2400" b="1" dirty="0" smtClean="0"/>
              <a:t>virus</a:t>
            </a:r>
          </a:p>
          <a:p>
            <a:endParaRPr lang="fr-FR" sz="2400" b="1" dirty="0"/>
          </a:p>
          <a:p>
            <a:pPr marL="0" indent="0">
              <a:buNone/>
            </a:pPr>
            <a:endParaRPr lang="fr-FR" sz="2400" dirty="0"/>
          </a:p>
          <a:p>
            <a:endParaRPr lang="fr-FR" dirty="0"/>
          </a:p>
        </p:txBody>
      </p:sp>
      <p:pic>
        <p:nvPicPr>
          <p:cNvPr id="4" name="Image 3"/>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3568" y="1916832"/>
            <a:ext cx="7704856" cy="3744416"/>
          </a:xfrm>
          <a:prstGeom prst="rect">
            <a:avLst/>
          </a:prstGeom>
        </p:spPr>
      </p:pic>
      <p:sp>
        <p:nvSpPr>
          <p:cNvPr id="5" name="Espace réservé du pied de page 4"/>
          <p:cNvSpPr>
            <a:spLocks noGrp="1"/>
          </p:cNvSpPr>
          <p:nvPr>
            <p:ph type="ftr" sz="quarter" idx="11"/>
          </p:nvPr>
        </p:nvSpPr>
        <p:spPr>
          <a:xfrm>
            <a:off x="5220072" y="6111875"/>
            <a:ext cx="3128256"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1792901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183880" cy="1051560"/>
          </a:xfrm>
        </p:spPr>
        <p:txBody>
          <a:bodyPr/>
          <a:lstStyle/>
          <a:p>
            <a:r>
              <a:rPr lang="fr-FR" dirty="0" smtClean="0"/>
              <a:t>PLAN DU CHAPITRE</a:t>
            </a:r>
            <a:endParaRPr lang="fr-FR" dirty="0"/>
          </a:p>
        </p:txBody>
      </p:sp>
      <p:sp>
        <p:nvSpPr>
          <p:cNvPr id="3" name="Espace réservé du contenu 2"/>
          <p:cNvSpPr>
            <a:spLocks noGrp="1"/>
          </p:cNvSpPr>
          <p:nvPr>
            <p:ph idx="1"/>
          </p:nvPr>
        </p:nvSpPr>
        <p:spPr>
          <a:xfrm>
            <a:off x="539552" y="1772816"/>
            <a:ext cx="8183880" cy="3611888"/>
          </a:xfrm>
        </p:spPr>
        <p:txBody>
          <a:bodyPr>
            <a:normAutofit fontScale="92500" lnSpcReduction="20000"/>
          </a:bodyPr>
          <a:lstStyle/>
          <a:p>
            <a:pPr marL="0" indent="0">
              <a:buNone/>
            </a:pPr>
            <a:endParaRPr lang="fr-FR" b="1" dirty="0" smtClean="0"/>
          </a:p>
          <a:p>
            <a:r>
              <a:rPr lang="fr-FR" b="1" dirty="0" smtClean="0"/>
              <a:t>I </a:t>
            </a:r>
            <a:r>
              <a:rPr lang="fr-FR" b="1" dirty="0"/>
              <a:t>POURQUOI  S’INTERESSER AUX </a:t>
            </a:r>
            <a:r>
              <a:rPr lang="fr-FR" b="1" dirty="0" smtClean="0"/>
              <a:t>VIRUS</a:t>
            </a:r>
          </a:p>
          <a:p>
            <a:endParaRPr lang="fr-FR" dirty="0"/>
          </a:p>
          <a:p>
            <a:r>
              <a:rPr lang="fr-FR" b="1" dirty="0"/>
              <a:t>II TAILLE DES </a:t>
            </a:r>
            <a:r>
              <a:rPr lang="fr-FR" b="1" dirty="0" smtClean="0"/>
              <a:t>VIRUS</a:t>
            </a:r>
          </a:p>
          <a:p>
            <a:endParaRPr lang="fr-FR" dirty="0"/>
          </a:p>
          <a:p>
            <a:r>
              <a:rPr lang="fr-FR" b="1" dirty="0"/>
              <a:t>III STRUCTURE DES VIRUS</a:t>
            </a:r>
            <a:endParaRPr lang="fr-FR" dirty="0"/>
          </a:p>
          <a:p>
            <a:pPr lvl="1"/>
            <a:r>
              <a:rPr lang="fr-FR" dirty="0" smtClean="0"/>
              <a:t>1)Les </a:t>
            </a:r>
            <a:r>
              <a:rPr lang="fr-FR" dirty="0"/>
              <a:t>principaux </a:t>
            </a:r>
            <a:r>
              <a:rPr lang="fr-FR" dirty="0" smtClean="0"/>
              <a:t>éléments</a:t>
            </a:r>
          </a:p>
          <a:p>
            <a:pPr lvl="1"/>
            <a:r>
              <a:rPr lang="fr-FR" dirty="0" smtClean="0"/>
              <a:t>2)Exemple </a:t>
            </a:r>
            <a:r>
              <a:rPr lang="fr-FR" dirty="0"/>
              <a:t>de virus : le </a:t>
            </a:r>
            <a:r>
              <a:rPr lang="fr-FR" dirty="0" smtClean="0"/>
              <a:t>bactériophage</a:t>
            </a:r>
          </a:p>
          <a:p>
            <a:pPr lvl="1"/>
            <a:endParaRPr lang="fr-FR" dirty="0"/>
          </a:p>
          <a:p>
            <a:r>
              <a:rPr lang="fr-FR" b="1" dirty="0"/>
              <a:t>IV REPRODUCTION DES VIRUS</a:t>
            </a:r>
            <a:endParaRPr lang="fr-FR" dirty="0"/>
          </a:p>
          <a:p>
            <a:endParaRPr lang="fr-FR" dirty="0"/>
          </a:p>
        </p:txBody>
      </p:sp>
      <p:sp>
        <p:nvSpPr>
          <p:cNvPr id="4" name="Espace réservé du pied de page 3"/>
          <p:cNvSpPr>
            <a:spLocks noGrp="1"/>
          </p:cNvSpPr>
          <p:nvPr>
            <p:ph type="ftr" sz="quarter" idx="11"/>
          </p:nvPr>
        </p:nvSpPr>
        <p:spPr>
          <a:xfrm>
            <a:off x="5436096" y="6111875"/>
            <a:ext cx="2912232"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0427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r>
              <a:rPr lang="fr-FR" sz="4000" dirty="0" smtClean="0"/>
              <a:t>Les </a:t>
            </a:r>
            <a:r>
              <a:rPr lang="fr-FR" sz="4000" dirty="0"/>
              <a:t>virus ne peuvent pas se reproduire tout seul. Ils sont obligés d’infecter des cellules : </a:t>
            </a:r>
            <a:r>
              <a:rPr lang="fr-FR" sz="4000" dirty="0">
                <a:effectLst>
                  <a:outerShdw blurRad="38100" dist="38100" dir="2700000" algn="tl">
                    <a:srgbClr val="000000">
                      <a:alpha val="43137"/>
                    </a:srgbClr>
                  </a:outerShdw>
                </a:effectLst>
              </a:rPr>
              <a:t>ce sont donc </a:t>
            </a:r>
            <a:r>
              <a:rPr lang="fr-FR" sz="4000" u="sng" dirty="0">
                <a:effectLst>
                  <a:outerShdw blurRad="38100" dist="38100" dir="2700000" algn="tl">
                    <a:srgbClr val="000000">
                      <a:alpha val="43137"/>
                    </a:srgbClr>
                  </a:outerShdw>
                </a:effectLst>
              </a:rPr>
              <a:t>des parasites</a:t>
            </a:r>
          </a:p>
          <a:p>
            <a:pPr marL="0" indent="0">
              <a:buNone/>
            </a:pPr>
            <a:endParaRPr lang="fr-FR" dirty="0"/>
          </a:p>
        </p:txBody>
      </p:sp>
      <p:sp>
        <p:nvSpPr>
          <p:cNvPr id="2" name="Espace réservé du pied de page 1"/>
          <p:cNvSpPr>
            <a:spLocks noGrp="1"/>
          </p:cNvSpPr>
          <p:nvPr>
            <p:ph type="ftr" sz="quarter" idx="11"/>
          </p:nvPr>
        </p:nvSpPr>
        <p:spPr>
          <a:xfrm>
            <a:off x="5292080" y="6111875"/>
            <a:ext cx="3056248"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9400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5274912"/>
          </a:xfrm>
        </p:spPr>
        <p:txBody>
          <a:bodyPr>
            <a:normAutofit fontScale="77500" lnSpcReduction="20000"/>
          </a:bodyPr>
          <a:lstStyle/>
          <a:p>
            <a:r>
              <a:rPr lang="fr-FR" sz="5200" dirty="0"/>
              <a:t>Les principales étapes du cycle de reproduction d’un virus sont </a:t>
            </a:r>
            <a:r>
              <a:rPr lang="fr-FR" sz="5200" dirty="0" smtClean="0"/>
              <a:t>:</a:t>
            </a:r>
          </a:p>
          <a:p>
            <a:endParaRPr lang="fr-FR" sz="5200" dirty="0"/>
          </a:p>
          <a:p>
            <a:pPr marL="0" lvl="0" indent="0">
              <a:buNone/>
            </a:pPr>
            <a:r>
              <a:rPr lang="fr-FR" sz="5200" b="1" dirty="0" smtClean="0"/>
              <a:t>1- </a:t>
            </a:r>
            <a:r>
              <a:rPr lang="fr-FR" sz="5200" b="1" u="sng" dirty="0" smtClean="0"/>
              <a:t>L’adhésion</a:t>
            </a:r>
            <a:r>
              <a:rPr lang="fr-FR" sz="5200" dirty="0" smtClean="0"/>
              <a:t> </a:t>
            </a:r>
            <a:r>
              <a:rPr lang="fr-FR" sz="5200" dirty="0"/>
              <a:t>du virus sur la </a:t>
            </a:r>
            <a:r>
              <a:rPr lang="fr-FR" sz="5200" dirty="0" smtClean="0"/>
              <a:t>cellule</a:t>
            </a:r>
          </a:p>
          <a:p>
            <a:pPr marL="0" lvl="0" indent="0">
              <a:buNone/>
            </a:pPr>
            <a:endParaRPr lang="fr-FR" sz="5200" dirty="0"/>
          </a:p>
          <a:p>
            <a:pPr marL="0" lvl="0" indent="0">
              <a:buNone/>
            </a:pPr>
            <a:r>
              <a:rPr lang="fr-FR" sz="5200" b="1" dirty="0" smtClean="0"/>
              <a:t>2-</a:t>
            </a:r>
            <a:r>
              <a:rPr lang="fr-FR" sz="5200" dirty="0" smtClean="0"/>
              <a:t>La </a:t>
            </a:r>
            <a:r>
              <a:rPr lang="fr-FR" sz="5200" b="1" u="sng" dirty="0"/>
              <a:t>pénétration du génome</a:t>
            </a:r>
            <a:r>
              <a:rPr lang="fr-FR" sz="5200" dirty="0"/>
              <a:t> viral dans la cellule</a:t>
            </a:r>
            <a:r>
              <a:rPr lang="fr-FR" sz="5200" dirty="0" smtClean="0"/>
              <a:t>.</a:t>
            </a:r>
          </a:p>
          <a:p>
            <a:pPr marL="0" lvl="0" indent="0">
              <a:buNone/>
            </a:pPr>
            <a:endParaRPr lang="fr-FR" dirty="0"/>
          </a:p>
        </p:txBody>
      </p:sp>
      <p:sp>
        <p:nvSpPr>
          <p:cNvPr id="2" name="Espace réservé du pied de page 1"/>
          <p:cNvSpPr>
            <a:spLocks noGrp="1"/>
          </p:cNvSpPr>
          <p:nvPr>
            <p:ph type="ftr" sz="quarter" idx="11"/>
          </p:nvPr>
        </p:nvSpPr>
        <p:spPr>
          <a:xfrm>
            <a:off x="5436096" y="6111875"/>
            <a:ext cx="2912232"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6273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5130896"/>
          </a:xfrm>
        </p:spPr>
        <p:txBody>
          <a:bodyPr/>
          <a:lstStyle/>
          <a:p>
            <a:pPr marL="0" lvl="0" indent="0">
              <a:buNone/>
            </a:pPr>
            <a:r>
              <a:rPr lang="fr-FR" sz="4000" b="1" dirty="0"/>
              <a:t>3-</a:t>
            </a:r>
            <a:r>
              <a:rPr lang="fr-FR" sz="4000" dirty="0"/>
              <a:t>La </a:t>
            </a:r>
            <a:r>
              <a:rPr lang="fr-FR" sz="4000" b="1" u="sng" dirty="0"/>
              <a:t>multiplication</a:t>
            </a:r>
            <a:r>
              <a:rPr lang="fr-FR" sz="4000" dirty="0"/>
              <a:t> du virus dans la cellule.</a:t>
            </a:r>
          </a:p>
          <a:p>
            <a:pPr marL="0" lvl="0" indent="0">
              <a:buNone/>
            </a:pPr>
            <a:endParaRPr lang="fr-FR" sz="4000" dirty="0"/>
          </a:p>
          <a:p>
            <a:pPr marL="0" lvl="0" indent="0">
              <a:buNone/>
            </a:pPr>
            <a:r>
              <a:rPr lang="fr-FR" sz="4000" b="1" dirty="0"/>
              <a:t>4-</a:t>
            </a:r>
            <a:r>
              <a:rPr lang="fr-FR" sz="4000" dirty="0"/>
              <a:t>La </a:t>
            </a:r>
            <a:r>
              <a:rPr lang="fr-FR" sz="4000" b="1" u="sng" dirty="0"/>
              <a:t>libération</a:t>
            </a:r>
            <a:r>
              <a:rPr lang="fr-FR" sz="4000" dirty="0"/>
              <a:t> des nouveaux virus qui s’accompagne parfois par la destruction de la cellule (lyse)</a:t>
            </a:r>
          </a:p>
          <a:p>
            <a:endParaRPr lang="fr-FR" dirty="0"/>
          </a:p>
          <a:p>
            <a:endParaRPr lang="fr-FR" dirty="0"/>
          </a:p>
        </p:txBody>
      </p:sp>
      <p:sp>
        <p:nvSpPr>
          <p:cNvPr id="2" name="Espace réservé du pied de page 1"/>
          <p:cNvSpPr>
            <a:spLocks noGrp="1"/>
          </p:cNvSpPr>
          <p:nvPr>
            <p:ph type="ftr" sz="quarter" idx="11"/>
          </p:nvPr>
        </p:nvSpPr>
        <p:spPr>
          <a:xfrm>
            <a:off x="5364088" y="6111875"/>
            <a:ext cx="2984240"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748375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547504"/>
          </a:xfrm>
        </p:spPr>
        <p:txBody>
          <a:bodyPr>
            <a:normAutofit fontScale="90000"/>
          </a:bodyPr>
          <a:lstStyle/>
          <a:p>
            <a:r>
              <a:rPr lang="fr-FR" dirty="0" smtClean="0"/>
              <a:t>Objectifs</a:t>
            </a:r>
            <a:endParaRPr lang="fr-FR" dirty="0"/>
          </a:p>
        </p:txBody>
      </p:sp>
      <p:sp>
        <p:nvSpPr>
          <p:cNvPr id="3" name="Espace réservé du contenu 2"/>
          <p:cNvSpPr>
            <a:spLocks noGrp="1"/>
          </p:cNvSpPr>
          <p:nvPr>
            <p:ph idx="1"/>
          </p:nvPr>
        </p:nvSpPr>
        <p:spPr>
          <a:xfrm>
            <a:off x="467544" y="1196752"/>
            <a:ext cx="8183880" cy="5112568"/>
          </a:xfrm>
        </p:spPr>
        <p:txBody>
          <a:bodyPr>
            <a:normAutofit fontScale="77500" lnSpcReduction="20000"/>
          </a:bodyPr>
          <a:lstStyle/>
          <a:p>
            <a:pPr marL="0" indent="0">
              <a:buNone/>
            </a:pPr>
            <a:endParaRPr lang="fr-FR" dirty="0"/>
          </a:p>
          <a:p>
            <a:pPr lvl="0"/>
            <a:r>
              <a:rPr lang="fr-FR" dirty="0" smtClean="0"/>
              <a:t>1 EC </a:t>
            </a:r>
            <a:r>
              <a:rPr lang="fr-FR" dirty="0"/>
              <a:t>d’expliquer un effet négatif des virus chez l’homme</a:t>
            </a:r>
          </a:p>
          <a:p>
            <a:pPr lvl="0"/>
            <a:r>
              <a:rPr lang="fr-FR" dirty="0" smtClean="0"/>
              <a:t>2 EC </a:t>
            </a:r>
            <a:r>
              <a:rPr lang="fr-FR" dirty="0"/>
              <a:t>de citer un moyen de lutte contre les virus</a:t>
            </a:r>
          </a:p>
          <a:p>
            <a:pPr lvl="0"/>
            <a:r>
              <a:rPr lang="fr-FR" dirty="0" smtClean="0"/>
              <a:t>3 EC </a:t>
            </a:r>
            <a:r>
              <a:rPr lang="fr-FR" dirty="0"/>
              <a:t>d’expliquer un effet négatif des virus dans les bio-industries</a:t>
            </a:r>
          </a:p>
          <a:p>
            <a:pPr lvl="0"/>
            <a:r>
              <a:rPr lang="fr-FR" dirty="0" smtClean="0"/>
              <a:t>4 EC </a:t>
            </a:r>
            <a:r>
              <a:rPr lang="fr-FR" dirty="0"/>
              <a:t>de donner la taille des virus</a:t>
            </a:r>
          </a:p>
          <a:p>
            <a:pPr lvl="0"/>
            <a:r>
              <a:rPr lang="fr-FR" dirty="0" smtClean="0"/>
              <a:t>5 EC </a:t>
            </a:r>
            <a:r>
              <a:rPr lang="fr-FR" dirty="0"/>
              <a:t>de définir le mot acellulaire</a:t>
            </a:r>
          </a:p>
          <a:p>
            <a:pPr lvl="0"/>
            <a:r>
              <a:rPr lang="fr-FR" dirty="0" smtClean="0"/>
              <a:t>6 EC </a:t>
            </a:r>
            <a:r>
              <a:rPr lang="fr-FR" dirty="0"/>
              <a:t>d’expliquer la structure d’un virus</a:t>
            </a:r>
          </a:p>
          <a:p>
            <a:pPr lvl="0"/>
            <a:r>
              <a:rPr lang="fr-FR" dirty="0" smtClean="0"/>
              <a:t>7 EC </a:t>
            </a:r>
            <a:r>
              <a:rPr lang="fr-FR" dirty="0"/>
              <a:t>de différentier les virus nus des virus enveloppés</a:t>
            </a:r>
          </a:p>
          <a:p>
            <a:pPr lvl="0"/>
            <a:r>
              <a:rPr lang="fr-FR" dirty="0" smtClean="0"/>
              <a:t>8 A </a:t>
            </a:r>
            <a:r>
              <a:rPr lang="fr-FR" dirty="0"/>
              <a:t>partir d’un document, EC de décrire la structure d’un virus</a:t>
            </a:r>
          </a:p>
          <a:p>
            <a:pPr lvl="0"/>
            <a:r>
              <a:rPr lang="fr-FR" dirty="0" smtClean="0"/>
              <a:t>9 EC </a:t>
            </a:r>
            <a:r>
              <a:rPr lang="fr-FR" dirty="0"/>
              <a:t>d’expliquer pourquoi les virus sont qualifiés de parasite.</a:t>
            </a:r>
          </a:p>
          <a:p>
            <a:pPr lvl="0"/>
            <a:r>
              <a:rPr lang="fr-FR" dirty="0" smtClean="0"/>
              <a:t>10 A </a:t>
            </a:r>
            <a:r>
              <a:rPr lang="fr-FR" dirty="0"/>
              <a:t>partir d’un document, EC de reconnaitre les différentes étapes du cycle de reproduction d’un virus</a:t>
            </a:r>
          </a:p>
          <a:p>
            <a:endParaRPr lang="fr-FR" dirty="0"/>
          </a:p>
        </p:txBody>
      </p:sp>
      <p:sp>
        <p:nvSpPr>
          <p:cNvPr id="4" name="Espace réservé du pied de page 3"/>
          <p:cNvSpPr>
            <a:spLocks noGrp="1"/>
          </p:cNvSpPr>
          <p:nvPr>
            <p:ph type="ftr" sz="quarter" idx="11"/>
          </p:nvPr>
        </p:nvSpPr>
        <p:spPr>
          <a:xfrm>
            <a:off x="5364088" y="6111875"/>
            <a:ext cx="2984240"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097359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8183880" cy="1512168"/>
          </a:xfrm>
        </p:spPr>
        <p:txBody>
          <a:bodyPr>
            <a:normAutofit fontScale="90000"/>
          </a:bodyPr>
          <a:lstStyle/>
          <a:p>
            <a:r>
              <a:rPr lang="fr-FR" dirty="0">
                <a:effectLst/>
              </a:rPr>
              <a:t>I POURQUOI S’INTERESSER AUX VIRUS </a:t>
            </a:r>
            <a:r>
              <a:rPr lang="fr-FR" dirty="0" smtClean="0">
                <a:effectLst/>
              </a:rPr>
              <a:t>? Doc 1</a:t>
            </a:r>
            <a:r>
              <a:rPr lang="fr-FR" dirty="0">
                <a:effectLst/>
              </a:rPr>
              <a:t/>
            </a:r>
            <a:br>
              <a:rPr lang="fr-FR" dirty="0">
                <a:effectLst/>
              </a:rPr>
            </a:b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685348"/>
            <a:ext cx="2448272" cy="4022364"/>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124744"/>
            <a:ext cx="3343021" cy="20162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428999"/>
            <a:ext cx="2842478" cy="2821577"/>
          </a:xfrm>
          <a:prstGeom prst="rect">
            <a:avLst/>
          </a:prstGeom>
        </p:spPr>
      </p:pic>
      <p:sp>
        <p:nvSpPr>
          <p:cNvPr id="3" name="Espace réservé du pied de page 2"/>
          <p:cNvSpPr>
            <a:spLocks noGrp="1"/>
          </p:cNvSpPr>
          <p:nvPr>
            <p:ph type="ftr" sz="quarter" idx="11"/>
          </p:nvPr>
        </p:nvSpPr>
        <p:spPr>
          <a:xfrm>
            <a:off x="5436096" y="6111875"/>
            <a:ext cx="2912232"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95656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5130896"/>
          </a:xfrm>
        </p:spPr>
        <p:txBody>
          <a:bodyPr>
            <a:normAutofit/>
          </a:bodyPr>
          <a:lstStyle/>
          <a:p>
            <a:pPr lvl="0"/>
            <a:r>
              <a:rPr lang="fr-FR" sz="4000" b="1" dirty="0"/>
              <a:t>Pour la santé humaine</a:t>
            </a:r>
            <a:r>
              <a:rPr lang="fr-FR" sz="4000" dirty="0"/>
              <a:t> : Les virus causent des maladies chez l’Homme : il faut donc limiter leur propagation et lutter contre les maladies virales (vaccination et médicament antiviraux) </a:t>
            </a:r>
            <a:endParaRPr lang="fr-FR" sz="4000" dirty="0" smtClean="0"/>
          </a:p>
          <a:p>
            <a:pPr marL="0" lvl="0" indent="0">
              <a:buNone/>
            </a:pPr>
            <a:endParaRPr lang="fr-FR" sz="4000" dirty="0"/>
          </a:p>
        </p:txBody>
      </p:sp>
      <p:sp>
        <p:nvSpPr>
          <p:cNvPr id="2" name="Espace réservé du pied de page 1"/>
          <p:cNvSpPr>
            <a:spLocks noGrp="1"/>
          </p:cNvSpPr>
          <p:nvPr>
            <p:ph type="ftr" sz="quarter" idx="11"/>
          </p:nvPr>
        </p:nvSpPr>
        <p:spPr>
          <a:xfrm>
            <a:off x="5220072" y="6111875"/>
            <a:ext cx="3128256"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432736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4000" b="1" dirty="0"/>
              <a:t>Pour l’agriculture et l’élevage</a:t>
            </a:r>
            <a:r>
              <a:rPr lang="fr-FR" sz="4000" dirty="0"/>
              <a:t> : les virus infectent aussi les plantes cultivées et les animaux d’élevages. Il faut limiter leur action</a:t>
            </a:r>
          </a:p>
          <a:p>
            <a:endParaRPr lang="fr-FR" dirty="0"/>
          </a:p>
        </p:txBody>
      </p:sp>
      <p:sp>
        <p:nvSpPr>
          <p:cNvPr id="2" name="Espace réservé du pied de page 1"/>
          <p:cNvSpPr>
            <a:spLocks noGrp="1"/>
          </p:cNvSpPr>
          <p:nvPr>
            <p:ph type="ftr" sz="quarter" idx="11"/>
          </p:nvPr>
        </p:nvSpPr>
        <p:spPr>
          <a:xfrm>
            <a:off x="5436096" y="6111875"/>
            <a:ext cx="2912232"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042173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936104"/>
          </a:xfrm>
        </p:spPr>
        <p:txBody>
          <a:bodyPr>
            <a:normAutofit fontScale="90000"/>
          </a:bodyPr>
          <a:lstStyle/>
          <a:p>
            <a:r>
              <a:rPr lang="fr-FR" dirty="0" smtClean="0">
                <a:effectLst/>
              </a:rPr>
              <a:t/>
            </a:r>
            <a:br>
              <a:rPr lang="fr-FR" dirty="0" smtClean="0">
                <a:effectLst/>
              </a:rPr>
            </a:br>
            <a:r>
              <a:rPr lang="fr-FR" dirty="0" smtClean="0">
                <a:effectLst/>
              </a:rPr>
              <a:t>Document </a:t>
            </a:r>
            <a:r>
              <a:rPr lang="fr-FR" dirty="0">
                <a:effectLst/>
              </a:rPr>
              <a:t>2 : Les bactériophages</a:t>
            </a:r>
            <a:br>
              <a:rPr lang="fr-FR" dirty="0">
                <a:effectLst/>
              </a:rPr>
            </a:br>
            <a:endParaRPr lang="fr-FR" dirty="0"/>
          </a:p>
        </p:txBody>
      </p:sp>
      <p:sp>
        <p:nvSpPr>
          <p:cNvPr id="3" name="Espace réservé du contenu 2"/>
          <p:cNvSpPr>
            <a:spLocks noGrp="1"/>
          </p:cNvSpPr>
          <p:nvPr>
            <p:ph idx="1"/>
          </p:nvPr>
        </p:nvSpPr>
        <p:spPr>
          <a:xfrm>
            <a:off x="539552" y="1700808"/>
            <a:ext cx="8183880" cy="4187952"/>
          </a:xfrm>
        </p:spPr>
        <p:txBody>
          <a:bodyPr>
            <a:normAutofit/>
          </a:bodyPr>
          <a:lstStyle/>
          <a:p>
            <a:r>
              <a:rPr lang="fr-FR" sz="1800" dirty="0"/>
              <a:t>Pour préparer de nombreux produits laitiers, on ajoute au lait des cultures de bactéries (appelées levains).Un des problèmes majeurs de cette industrie laitière est la présence de virus (phages) qui détruisent les levains et empêchent la production de continuer. L’industrie essaie donc de surmonter ce problème en respectant des règles d’hygiène strictes et en utilisant des bactéries résistant aux phages</a:t>
            </a:r>
            <a:r>
              <a:rPr lang="fr-FR" sz="1400" dirty="0" smtClean="0"/>
              <a:t>.</a:t>
            </a:r>
          </a:p>
          <a:p>
            <a:pPr marL="0" indent="0">
              <a:buNone/>
            </a:pPr>
            <a:endParaRPr lang="fr-FR" sz="1400" dirty="0" smtClean="0"/>
          </a:p>
          <a:p>
            <a:pPr marL="0" indent="0">
              <a:buNone/>
            </a:pPr>
            <a:endParaRPr lang="fr-FR" sz="1400" dirty="0"/>
          </a:p>
          <a:p>
            <a:pPr marL="0" indent="0">
              <a:buNone/>
            </a:pPr>
            <a:endParaRPr lang="fr-FR" sz="1400" dirty="0"/>
          </a:p>
          <a:p>
            <a:pPr marL="0" lvl="0" indent="0">
              <a:buNone/>
            </a:pPr>
            <a:r>
              <a:rPr lang="fr-FR" sz="2000" b="1" dirty="0" smtClean="0"/>
              <a:t>1.Donner </a:t>
            </a:r>
            <a:r>
              <a:rPr lang="fr-FR" sz="2000" b="1" dirty="0"/>
              <a:t>le nom des virus </a:t>
            </a:r>
          </a:p>
          <a:p>
            <a:pPr marL="0" lvl="0" indent="0">
              <a:buNone/>
            </a:pPr>
            <a:r>
              <a:rPr lang="fr-FR" sz="2000" b="1" dirty="0" smtClean="0"/>
              <a:t>2.Expliquer </a:t>
            </a:r>
            <a:r>
              <a:rPr lang="fr-FR" sz="2000" b="1" dirty="0"/>
              <a:t>l’action des virus</a:t>
            </a:r>
          </a:p>
          <a:p>
            <a:pPr marL="0" indent="0">
              <a:buNone/>
            </a:pPr>
            <a:endParaRPr lang="fr-FR" dirty="0"/>
          </a:p>
          <a:p>
            <a:pPr marL="0" indent="0">
              <a:buNone/>
            </a:pPr>
            <a:endParaRPr lang="fr-FR" dirty="0" smtClean="0"/>
          </a:p>
          <a:p>
            <a:endParaRPr lang="fr-FR" dirty="0"/>
          </a:p>
          <a:p>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645024"/>
            <a:ext cx="1746806" cy="1882217"/>
          </a:xfrm>
          <a:prstGeom prst="rect">
            <a:avLst/>
          </a:prstGeom>
        </p:spPr>
      </p:pic>
      <p:sp>
        <p:nvSpPr>
          <p:cNvPr id="5" name="Espace réservé du pied de page 4"/>
          <p:cNvSpPr>
            <a:spLocks noGrp="1"/>
          </p:cNvSpPr>
          <p:nvPr>
            <p:ph type="ftr" sz="quarter" idx="11"/>
          </p:nvPr>
        </p:nvSpPr>
        <p:spPr/>
        <p:txBody>
          <a:bodyPr/>
          <a:lstStyle/>
          <a:p>
            <a:r>
              <a:rPr lang="fr-FR" smtClean="0"/>
              <a:t>document réalisé par Bruno Oertel / 2013</a:t>
            </a:r>
            <a:endParaRPr lang="fr-FR"/>
          </a:p>
        </p:txBody>
      </p:sp>
    </p:spTree>
    <p:extLst>
      <p:ext uri="{BB962C8B-B14F-4D97-AF65-F5344CB8AC3E}">
        <p14:creationId xmlns:p14="http://schemas.microsoft.com/office/powerpoint/2010/main" val="367598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183880" cy="4620000"/>
          </a:xfrm>
        </p:spPr>
        <p:txBody>
          <a:bodyPr/>
          <a:lstStyle/>
          <a:p>
            <a:pPr lvl="0"/>
            <a:r>
              <a:rPr lang="fr-FR" sz="4000" b="1" dirty="0"/>
              <a:t>Pour l’industrie</a:t>
            </a:r>
            <a:r>
              <a:rPr lang="fr-FR" sz="4000" dirty="0"/>
              <a:t> : des bactéries utiles à l’industrie peuvent être infectées et détruites par des virus. Il faut pouvoir éviter ces infections</a:t>
            </a:r>
            <a:r>
              <a:rPr lang="fr-FR" dirty="0"/>
              <a:t>.</a:t>
            </a:r>
          </a:p>
          <a:p>
            <a:endParaRPr lang="fr-FR" dirty="0"/>
          </a:p>
        </p:txBody>
      </p:sp>
      <p:sp>
        <p:nvSpPr>
          <p:cNvPr id="2" name="Espace réservé du pied de page 1"/>
          <p:cNvSpPr>
            <a:spLocks noGrp="1"/>
          </p:cNvSpPr>
          <p:nvPr>
            <p:ph type="ftr" sz="quarter" idx="11"/>
          </p:nvPr>
        </p:nvSpPr>
        <p:spPr/>
        <p:txBody>
          <a:bodyPr/>
          <a:lstStyle/>
          <a:p>
            <a:r>
              <a:rPr lang="fr-FR" smtClean="0"/>
              <a:t>document réalisé par Bruno Oertel / 2013</a:t>
            </a:r>
            <a:endParaRPr lang="fr-FR"/>
          </a:p>
        </p:txBody>
      </p:sp>
    </p:spTree>
    <p:extLst>
      <p:ext uri="{BB962C8B-B14F-4D97-AF65-F5344CB8AC3E}">
        <p14:creationId xmlns:p14="http://schemas.microsoft.com/office/powerpoint/2010/main" val="1226072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619512"/>
          </a:xfrm>
        </p:spPr>
        <p:txBody>
          <a:bodyPr>
            <a:normAutofit fontScale="90000"/>
          </a:bodyPr>
          <a:lstStyle/>
          <a:p>
            <a:r>
              <a:rPr lang="fr-FR" dirty="0" smtClean="0"/>
              <a:t>II TAILLE DES VIRUS</a:t>
            </a:r>
            <a:endParaRPr lang="fr-FR" dirty="0"/>
          </a:p>
        </p:txBody>
      </p:sp>
      <p:sp>
        <p:nvSpPr>
          <p:cNvPr id="3" name="Espace réservé du contenu 2"/>
          <p:cNvSpPr>
            <a:spLocks noGrp="1"/>
          </p:cNvSpPr>
          <p:nvPr>
            <p:ph idx="1"/>
          </p:nvPr>
        </p:nvSpPr>
        <p:spPr>
          <a:xfrm>
            <a:off x="467544" y="1196752"/>
            <a:ext cx="8183880" cy="5256584"/>
          </a:xfrm>
        </p:spPr>
        <p:txBody>
          <a:bodyPr>
            <a:normAutofit lnSpcReduction="10000"/>
          </a:bodyPr>
          <a:lstStyle/>
          <a:p>
            <a:r>
              <a:rPr lang="fr-FR" sz="2000" b="1" dirty="0"/>
              <a:t>Document 3 : Virus et </a:t>
            </a:r>
            <a:r>
              <a:rPr lang="fr-FR" sz="2000" b="1" dirty="0" smtClean="0"/>
              <a:t>bactéries </a:t>
            </a:r>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r>
              <a:rPr lang="fr-FR" sz="1200" b="1" dirty="0" smtClean="0"/>
              <a:t>1.Donner la longueur d’un bacille bactérien</a:t>
            </a:r>
          </a:p>
          <a:p>
            <a:pPr marL="0" indent="0">
              <a:buNone/>
            </a:pPr>
            <a:r>
              <a:rPr lang="fr-FR" sz="1200" b="1" dirty="0" smtClean="0"/>
              <a:t>2. Comparer la taille des virus à celle des bactéries </a:t>
            </a:r>
            <a:endParaRPr lang="fr-FR" sz="1200" dirty="0"/>
          </a:p>
          <a:p>
            <a:pPr marL="0" indent="0">
              <a:buNone/>
            </a:pPr>
            <a:endParaRPr lang="fr-FR" sz="1200" dirty="0"/>
          </a:p>
        </p:txBody>
      </p:sp>
      <p:pic>
        <p:nvPicPr>
          <p:cNvPr id="4" name="Image 3"/>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71600" y="1628800"/>
            <a:ext cx="7344816" cy="4104456"/>
          </a:xfrm>
          <a:prstGeom prst="rect">
            <a:avLst/>
          </a:prstGeom>
        </p:spPr>
      </p:pic>
      <p:sp>
        <p:nvSpPr>
          <p:cNvPr id="5" name="Espace réservé du pied de page 4"/>
          <p:cNvSpPr>
            <a:spLocks noGrp="1"/>
          </p:cNvSpPr>
          <p:nvPr>
            <p:ph type="ftr" sz="quarter" idx="11"/>
          </p:nvPr>
        </p:nvSpPr>
        <p:spPr>
          <a:xfrm>
            <a:off x="5436096" y="6111875"/>
            <a:ext cx="2912232" cy="365125"/>
          </a:xfrm>
        </p:spPr>
        <p:txBody>
          <a:bodyPr/>
          <a:lstStyle/>
          <a:p>
            <a:r>
              <a:rPr lang="fr-FR" dirty="0" smtClean="0"/>
              <a:t>document réalisé par Bruno </a:t>
            </a:r>
            <a:r>
              <a:rPr lang="fr-FR" dirty="0" err="1" smtClean="0"/>
              <a:t>Oertel</a:t>
            </a:r>
            <a:r>
              <a:rPr lang="fr-FR" dirty="0" smtClean="0"/>
              <a:t> / 2013</a:t>
            </a:r>
            <a:endParaRPr lang="fr-FR" dirty="0"/>
          </a:p>
        </p:txBody>
      </p:sp>
    </p:spTree>
    <p:extLst>
      <p:ext uri="{BB962C8B-B14F-4D97-AF65-F5344CB8AC3E}">
        <p14:creationId xmlns:p14="http://schemas.microsoft.com/office/powerpoint/2010/main" val="21790709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97</TotalTime>
  <Words>535</Words>
  <Application>Microsoft Office PowerPoint</Application>
  <PresentationFormat>Affichage à l'écran (4:3)</PresentationFormat>
  <Paragraphs>164</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Aspect</vt:lpstr>
      <vt:lpstr>   MICROBIOLOGIE CHAPITRE 4 LES VIRUS </vt:lpstr>
      <vt:lpstr>PLAN DU CHAPITRE</vt:lpstr>
      <vt:lpstr>Objectifs</vt:lpstr>
      <vt:lpstr>I POURQUOI S’INTERESSER AUX VIRUS ? Doc 1 </vt:lpstr>
      <vt:lpstr>Présentation PowerPoint</vt:lpstr>
      <vt:lpstr>Présentation PowerPoint</vt:lpstr>
      <vt:lpstr> Document 2 : Les bactériophages </vt:lpstr>
      <vt:lpstr>Présentation PowerPoint</vt:lpstr>
      <vt:lpstr>II TAILLE DES VIRUS</vt:lpstr>
      <vt:lpstr>Présentation PowerPoint</vt:lpstr>
      <vt:lpstr>III STRUCTURE DES VIRUS   1) Les principaux éléments</vt:lpstr>
      <vt:lpstr>Présentation PowerPoint</vt:lpstr>
      <vt:lpstr>Présentation PowerPoint</vt:lpstr>
      <vt:lpstr>Présentation PowerPoint</vt:lpstr>
      <vt:lpstr>Présentation PowerPoint</vt:lpstr>
      <vt:lpstr>Présentation PowerPoint</vt:lpstr>
      <vt:lpstr>(III) 2) Un exemple de virus : le bactériophage</vt:lpstr>
      <vt:lpstr>Présentation PowerPoint</vt:lpstr>
      <vt:lpstr>IV REPRODUCTION DES VIRUS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MICROBIOLOGIE CHAPITRE 4 LES VIRUS</dc:title>
  <dc:creator>bruno oertel</dc:creator>
  <cp:lastModifiedBy>a</cp:lastModifiedBy>
  <cp:revision>14</cp:revision>
  <dcterms:created xsi:type="dcterms:W3CDTF">2013-01-29T07:53:07Z</dcterms:created>
  <dcterms:modified xsi:type="dcterms:W3CDTF">2013-05-13T12:55:20Z</dcterms:modified>
</cp:coreProperties>
</file>