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5AB07-16E0-43FB-99DC-39C1B4432148}" type="datetimeFigureOut">
              <a:rPr lang="fr-FR" smtClean="0"/>
              <a:t>13/05/2013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1257B-7DCA-4F7A-BF2C-E8FA583972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614C-0CBB-4000-B2B8-BBC77C4FB6FD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91E1-95CD-4158-ACF6-670BBE5941E8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A89D-0859-487F-9E3F-7B5E857F555D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1E42-DDA4-4B93-A2E3-434827A4E795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1712-60CE-44A7-8ED8-C394674F77FE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6FFF-E90D-4866-B5BE-546A6AE7476A}" type="datetime1">
              <a:rPr lang="fr-FR" smtClean="0"/>
              <a:t>13/05/2013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CA04-4240-4871-A330-A37799149884}" type="datetime1">
              <a:rPr lang="fr-FR" smtClean="0"/>
              <a:t>13/05/2013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27B1-0F5F-41F6-AD62-161EB43F5295}" type="datetime1">
              <a:rPr lang="fr-FR" smtClean="0"/>
              <a:t>13/05/2013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3279-CFE9-4DE5-B3FE-F3D066AF38D0}" type="datetime1">
              <a:rPr lang="fr-FR" smtClean="0"/>
              <a:t>13/05/2013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C166-ED42-4DBE-9B62-7CC27CEF8F7B}" type="datetime1">
              <a:rPr lang="fr-FR" smtClean="0"/>
              <a:t>13/05/2013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A4B3-330B-4984-947E-AC013D15C17A}" type="datetime1">
              <a:rPr lang="fr-FR" smtClean="0"/>
              <a:t>13/05/2013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D638CF-327B-4711-85B0-66F5A4226A06}" type="datetime1">
              <a:rPr lang="fr-FR" smtClean="0"/>
              <a:t>13/05/2013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document réalisé par Bruno Oertel /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A97714F-B55F-4392-BF2C-0D2811911C0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140000">
            <a:off x="781894" y="1636207"/>
            <a:ext cx="5648623" cy="1311669"/>
          </a:xfrm>
        </p:spPr>
        <p:txBody>
          <a:bodyPr/>
          <a:lstStyle/>
          <a:p>
            <a:r>
              <a:rPr lang="fr-FR" sz="4400" dirty="0" smtClean="0"/>
              <a:t>Biologie chapitre 5</a:t>
            </a:r>
            <a:br>
              <a:rPr lang="fr-FR" sz="4400" dirty="0" smtClean="0"/>
            </a:br>
            <a:r>
              <a:rPr lang="fr-FR" sz="4400" dirty="0" smtClean="0"/>
              <a:t>L’œil</a:t>
            </a:r>
            <a:endParaRPr lang="fr-FR" sz="4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1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III STRUCTURE DE L’ŒIL 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R"/>
            </a:pPr>
            <a:r>
              <a:rPr lang="fr-FR" sz="4000" dirty="0" smtClean="0"/>
              <a:t> Aspect extérieur de l’œil</a:t>
            </a:r>
            <a:endParaRPr lang="fr-FR" sz="4000" dirty="0"/>
          </a:p>
          <a:p>
            <a:pPr marL="0" indent="0"/>
            <a:r>
              <a:rPr lang="fr-FR" dirty="0" smtClean="0"/>
              <a:t>Document 3</a:t>
            </a:r>
          </a:p>
          <a:p>
            <a:pPr marL="0" indent="0"/>
            <a:endParaRPr lang="fr-FR" dirty="0"/>
          </a:p>
          <a:p>
            <a:pPr marL="0" indent="0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10562"/>
            <a:ext cx="4755976" cy="4224892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7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5400600"/>
          </a:xfrm>
        </p:spPr>
        <p:txBody>
          <a:bodyPr>
            <a:normAutofit/>
          </a:bodyPr>
          <a:lstStyle/>
          <a:p>
            <a:r>
              <a:rPr lang="fr-FR" sz="3600" dirty="0"/>
              <a:t>Les différentes parties visibles de l’extérieur sont : </a:t>
            </a:r>
          </a:p>
          <a:p>
            <a:pPr lvl="0"/>
            <a:r>
              <a:rPr lang="fr-FR" sz="3600" dirty="0" smtClean="0"/>
              <a:t>	- La </a:t>
            </a:r>
            <a:r>
              <a:rPr lang="fr-FR" sz="3600" dirty="0"/>
              <a:t>sclérotique : </a:t>
            </a:r>
            <a:r>
              <a:rPr lang="fr-FR" sz="3600" b="0" dirty="0"/>
              <a:t>blanc de </a:t>
            </a:r>
            <a:r>
              <a:rPr lang="fr-FR" sz="3600" b="0" dirty="0" smtClean="0"/>
              <a:t>l’œil</a:t>
            </a:r>
            <a:endParaRPr lang="fr-FR" sz="3600" b="0" dirty="0"/>
          </a:p>
          <a:p>
            <a:pPr lvl="0"/>
            <a:r>
              <a:rPr lang="fr-FR" sz="3600" dirty="0" smtClean="0"/>
              <a:t>	- L’iris </a:t>
            </a:r>
            <a:r>
              <a:rPr lang="fr-FR" sz="3600" b="0" dirty="0"/>
              <a:t>coloré avec son orifice </a:t>
            </a:r>
            <a:r>
              <a:rPr lang="fr-FR" sz="3600" b="0" dirty="0" smtClean="0"/>
              <a:t>central</a:t>
            </a:r>
            <a:r>
              <a:rPr lang="fr-FR" sz="3600" dirty="0"/>
              <a:t>:</a:t>
            </a:r>
            <a:r>
              <a:rPr lang="fr-FR" sz="3600" dirty="0" smtClean="0"/>
              <a:t> </a:t>
            </a:r>
            <a:r>
              <a:rPr lang="fr-FR" sz="3600" dirty="0"/>
              <a:t>la pupille</a:t>
            </a:r>
          </a:p>
          <a:p>
            <a:pPr lvl="0"/>
            <a:r>
              <a:rPr lang="fr-FR" sz="3600" dirty="0" smtClean="0"/>
              <a:t>	- </a:t>
            </a:r>
            <a:r>
              <a:rPr lang="fr-FR" sz="3600" b="0" dirty="0" smtClean="0"/>
              <a:t>L’œil </a:t>
            </a:r>
            <a:r>
              <a:rPr lang="fr-FR" sz="3600" b="0" dirty="0"/>
              <a:t>brille parce qu’il est recouvert par </a:t>
            </a:r>
            <a:r>
              <a:rPr lang="fr-FR" sz="3600" dirty="0"/>
              <a:t>le liquide lacrymal.</a:t>
            </a:r>
          </a:p>
          <a:p>
            <a:endParaRPr lang="fr-FR" sz="36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2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 </a:t>
            </a:r>
            <a:r>
              <a:rPr lang="fr-FR" b="1" dirty="0" smtClean="0"/>
              <a:t>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48652"/>
          </a:xfrm>
        </p:spPr>
        <p:txBody>
          <a:bodyPr/>
          <a:lstStyle/>
          <a:p>
            <a:r>
              <a:rPr lang="fr-FR" sz="3600" dirty="0" smtClean="0"/>
              <a:t>2) A l’intérieur de l’œil        </a:t>
            </a:r>
            <a:r>
              <a:rPr lang="fr-FR" dirty="0" smtClean="0"/>
              <a:t>Document 4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840855" cy="483616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6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59046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 smtClean="0"/>
              <a:t>2) </a:t>
            </a:r>
            <a:endParaRPr lang="fr-FR" dirty="0"/>
          </a:p>
          <a:p>
            <a:pPr lvl="0"/>
            <a:r>
              <a:rPr lang="fr-FR" dirty="0" smtClean="0"/>
              <a:t>	</a:t>
            </a:r>
            <a:r>
              <a:rPr lang="fr-FR" sz="3200" dirty="0" smtClean="0"/>
              <a:t>a) </a:t>
            </a:r>
            <a:r>
              <a:rPr lang="fr-FR" sz="3200" u="sng" dirty="0" smtClean="0"/>
              <a:t>Les </a:t>
            </a:r>
            <a:r>
              <a:rPr lang="fr-FR" sz="3200" u="sng" dirty="0"/>
              <a:t>trois </a:t>
            </a:r>
            <a:r>
              <a:rPr lang="fr-FR" sz="3200" u="sng" dirty="0" smtClean="0"/>
              <a:t>enveloppes</a:t>
            </a:r>
          </a:p>
          <a:p>
            <a:pPr lvl="0"/>
            <a:endParaRPr lang="fr-FR" sz="3200" dirty="0"/>
          </a:p>
          <a:p>
            <a:r>
              <a:rPr lang="fr-FR" sz="3200" dirty="0"/>
              <a:t>L’œil est un globe limité par trois tissus : </a:t>
            </a:r>
            <a:endParaRPr lang="fr-FR" sz="3200" dirty="0" smtClean="0"/>
          </a:p>
          <a:p>
            <a:endParaRPr lang="fr-FR" sz="3200" dirty="0"/>
          </a:p>
          <a:p>
            <a:pPr lvl="0"/>
            <a:r>
              <a:rPr lang="fr-FR" sz="3200" dirty="0" smtClean="0"/>
              <a:t>	1</a:t>
            </a:r>
            <a:r>
              <a:rPr lang="fr-FR" sz="3200" dirty="0"/>
              <a:t>. </a:t>
            </a:r>
            <a:r>
              <a:rPr lang="fr-FR" sz="3200" u="sng" dirty="0"/>
              <a:t>La sclérotique</a:t>
            </a:r>
            <a:r>
              <a:rPr lang="fr-FR" sz="3200" dirty="0"/>
              <a:t> : </a:t>
            </a:r>
            <a:r>
              <a:rPr lang="fr-FR" sz="3200" dirty="0" smtClean="0"/>
              <a:t>tissu </a:t>
            </a:r>
            <a:r>
              <a:rPr lang="fr-FR" sz="3200" dirty="0"/>
              <a:t>externe </a:t>
            </a:r>
            <a:r>
              <a:rPr lang="fr-FR" sz="3200" dirty="0" smtClean="0"/>
              <a:t>résistant</a:t>
            </a:r>
            <a:endParaRPr lang="fr-FR" sz="3200" dirty="0"/>
          </a:p>
          <a:p>
            <a:pPr lvl="0"/>
            <a:r>
              <a:rPr lang="fr-FR" sz="3200" dirty="0" smtClean="0"/>
              <a:t>	2</a:t>
            </a:r>
            <a:r>
              <a:rPr lang="fr-FR" sz="3200" dirty="0"/>
              <a:t>. </a:t>
            </a:r>
            <a:r>
              <a:rPr lang="fr-FR" sz="3200" u="sng" dirty="0"/>
              <a:t>La choroïde</a:t>
            </a:r>
            <a:r>
              <a:rPr lang="fr-FR" sz="3200" dirty="0"/>
              <a:t> : tissu riche en vaisseaux </a:t>
            </a:r>
            <a:r>
              <a:rPr lang="fr-FR" sz="3200" dirty="0" smtClean="0"/>
              <a:t>sanguins</a:t>
            </a:r>
            <a:endParaRPr lang="fr-FR" sz="3200" dirty="0"/>
          </a:p>
          <a:p>
            <a:pPr lvl="0"/>
            <a:r>
              <a:rPr lang="fr-FR" sz="3200" dirty="0" smtClean="0"/>
              <a:t>	3. </a:t>
            </a:r>
            <a:r>
              <a:rPr lang="fr-FR" sz="3200" u="sng" dirty="0" smtClean="0"/>
              <a:t>La </a:t>
            </a:r>
            <a:r>
              <a:rPr lang="fr-FR" sz="3200" u="sng" dirty="0"/>
              <a:t>rétine</a:t>
            </a:r>
            <a:r>
              <a:rPr lang="fr-FR" sz="3200" dirty="0"/>
              <a:t> : tissu sensible aux rayons lumineux</a:t>
            </a:r>
          </a:p>
          <a:p>
            <a:endParaRPr lang="fr-FR" sz="32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8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260648"/>
            <a:ext cx="7520940" cy="604867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2)</a:t>
            </a:r>
          </a:p>
          <a:p>
            <a:pPr lvl="0"/>
            <a:r>
              <a:rPr lang="fr-FR" sz="3200" dirty="0" smtClean="0"/>
              <a:t>b) </a:t>
            </a:r>
            <a:r>
              <a:rPr lang="fr-FR" sz="3200" u="sng" dirty="0"/>
              <a:t>Le trajet des rayons </a:t>
            </a:r>
            <a:r>
              <a:rPr lang="fr-FR" sz="3200" u="sng" dirty="0" smtClean="0"/>
              <a:t>lumineux</a:t>
            </a:r>
          </a:p>
          <a:p>
            <a:pPr lvl="0"/>
            <a:endParaRPr lang="fr-FR" sz="3200" dirty="0"/>
          </a:p>
          <a:p>
            <a:r>
              <a:rPr lang="fr-FR" sz="3200" dirty="0"/>
              <a:t>Les rayons lumineux traversent successivement : </a:t>
            </a:r>
          </a:p>
          <a:p>
            <a:r>
              <a:rPr lang="fr-FR" sz="3200" dirty="0"/>
              <a:t> </a:t>
            </a:r>
          </a:p>
          <a:p>
            <a:pPr lvl="0"/>
            <a:r>
              <a:rPr lang="fr-FR" sz="3200" dirty="0" smtClean="0"/>
              <a:t>	4</a:t>
            </a:r>
            <a:r>
              <a:rPr lang="fr-FR" sz="3200" dirty="0"/>
              <a:t>. </a:t>
            </a:r>
            <a:r>
              <a:rPr lang="fr-FR" sz="3200" u="sng" dirty="0"/>
              <a:t>la conjonctive</a:t>
            </a:r>
            <a:r>
              <a:rPr lang="fr-FR" sz="3200" dirty="0"/>
              <a:t> : une muqueuse </a:t>
            </a:r>
          </a:p>
          <a:p>
            <a:pPr lvl="0"/>
            <a:r>
              <a:rPr lang="fr-FR" sz="3200" dirty="0" smtClean="0"/>
              <a:t>	5</a:t>
            </a:r>
            <a:r>
              <a:rPr lang="fr-FR" sz="3200" dirty="0"/>
              <a:t>. </a:t>
            </a:r>
            <a:r>
              <a:rPr lang="fr-FR" sz="3200" u="sng" dirty="0"/>
              <a:t>la cornée</a:t>
            </a:r>
          </a:p>
          <a:p>
            <a:pPr lvl="0"/>
            <a:r>
              <a:rPr lang="fr-FR" sz="3200" dirty="0" smtClean="0"/>
              <a:t>	6</a:t>
            </a:r>
            <a:r>
              <a:rPr lang="fr-FR" sz="3200" dirty="0"/>
              <a:t>. </a:t>
            </a:r>
            <a:r>
              <a:rPr lang="fr-FR" sz="3200" u="sng" dirty="0"/>
              <a:t>l’humeur aqueuse</a:t>
            </a:r>
            <a:r>
              <a:rPr lang="fr-FR" sz="3200" dirty="0"/>
              <a:t> : un liquide</a:t>
            </a:r>
          </a:p>
          <a:p>
            <a:pPr lvl="0"/>
            <a:r>
              <a:rPr lang="fr-FR" sz="3200" dirty="0" smtClean="0"/>
              <a:t>	7</a:t>
            </a:r>
            <a:r>
              <a:rPr lang="fr-FR" sz="3200" dirty="0"/>
              <a:t>. </a:t>
            </a:r>
            <a:r>
              <a:rPr lang="fr-FR" sz="3200" u="sng" dirty="0"/>
              <a:t>Le cristallin</a:t>
            </a:r>
          </a:p>
          <a:p>
            <a:pPr lvl="0"/>
            <a:r>
              <a:rPr lang="fr-FR" sz="3200" dirty="0" smtClean="0"/>
              <a:t>	8</a:t>
            </a:r>
            <a:r>
              <a:rPr lang="fr-FR" sz="3200" dirty="0"/>
              <a:t>. </a:t>
            </a:r>
            <a:r>
              <a:rPr lang="fr-FR" sz="3200" u="sng" dirty="0"/>
              <a:t>Le corps vitré</a:t>
            </a:r>
            <a:r>
              <a:rPr lang="fr-FR" sz="3200" dirty="0"/>
              <a:t> : gel</a:t>
            </a:r>
          </a:p>
          <a:p>
            <a:r>
              <a:rPr lang="fr-FR" sz="3200" dirty="0"/>
              <a:t> </a:t>
            </a:r>
          </a:p>
          <a:p>
            <a:endParaRPr lang="fr-FR" sz="2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6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692696"/>
            <a:ext cx="7520940" cy="3987781"/>
          </a:xfrm>
        </p:spPr>
        <p:txBody>
          <a:bodyPr>
            <a:normAutofit/>
          </a:bodyPr>
          <a:lstStyle/>
          <a:p>
            <a:endParaRPr lang="fr-FR" sz="3600" dirty="0" smtClean="0"/>
          </a:p>
          <a:p>
            <a:r>
              <a:rPr lang="fr-FR" sz="3600" dirty="0" smtClean="0"/>
              <a:t>La </a:t>
            </a:r>
            <a:r>
              <a:rPr lang="fr-FR" sz="3600" u="sng" dirty="0"/>
              <a:t>rétine</a:t>
            </a:r>
            <a:r>
              <a:rPr lang="fr-FR" sz="3600" dirty="0"/>
              <a:t> (9.) détecte la lumière et la convertit en signaux nerveux qui sont dirigés vers le cerveau par le nerf optique (10.).</a:t>
            </a:r>
          </a:p>
          <a:p>
            <a:endParaRPr lang="fr-FR" sz="36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IV LES </a:t>
            </a:r>
            <a:r>
              <a:rPr lang="fr-FR" sz="4000" b="1" dirty="0" smtClean="0"/>
              <a:t>COLLYRES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arenR"/>
            </a:pPr>
            <a:r>
              <a:rPr lang="fr-FR" sz="4000" dirty="0" smtClean="0"/>
              <a:t>Voie </a:t>
            </a:r>
            <a:r>
              <a:rPr lang="fr-FR" sz="4000" dirty="0"/>
              <a:t>d’administration des collyres </a:t>
            </a:r>
          </a:p>
          <a:p>
            <a:pPr marL="0" indent="0"/>
            <a:endParaRPr lang="fr-FR" sz="1400" dirty="0" smtClean="0"/>
          </a:p>
          <a:p>
            <a:pPr marL="0" indent="0"/>
            <a:r>
              <a:rPr lang="fr-FR" sz="1400" dirty="0" smtClean="0"/>
              <a:t>Document 5</a:t>
            </a:r>
          </a:p>
          <a:p>
            <a:pPr marL="0" indent="0"/>
            <a:endParaRPr lang="fr-FR" sz="1400" dirty="0" smtClean="0"/>
          </a:p>
          <a:p>
            <a:pPr lvl="0"/>
            <a:r>
              <a:rPr lang="fr-FR" sz="1400" b="0" dirty="0" smtClean="0"/>
              <a:t>	1.Qu’est-ce-que </a:t>
            </a:r>
            <a:r>
              <a:rPr lang="fr-FR" sz="1400" b="0" dirty="0"/>
              <a:t>l’instillation oculaire</a:t>
            </a:r>
          </a:p>
          <a:p>
            <a:pPr lvl="0"/>
            <a:r>
              <a:rPr lang="fr-FR" sz="1400" b="0" dirty="0" smtClean="0"/>
              <a:t>	2.Donner </a:t>
            </a:r>
            <a:r>
              <a:rPr lang="fr-FR" sz="1400" b="0" dirty="0"/>
              <a:t>le nom du liquide qui </a:t>
            </a:r>
            <a:r>
              <a:rPr lang="fr-FR" sz="1400" b="0" dirty="0" smtClean="0"/>
              <a:t>recouvre </a:t>
            </a:r>
            <a:r>
              <a:rPr lang="fr-FR" sz="1400" b="0" dirty="0"/>
              <a:t>l’œil en temps normal</a:t>
            </a:r>
          </a:p>
          <a:p>
            <a:pPr lvl="0"/>
            <a:r>
              <a:rPr lang="fr-FR" sz="1400" b="0" dirty="0" smtClean="0"/>
              <a:t>	3.Rappeler </a:t>
            </a:r>
            <a:r>
              <a:rPr lang="fr-FR" sz="1400" b="0" dirty="0"/>
              <a:t>le nom de la muqueuse de </a:t>
            </a:r>
            <a:r>
              <a:rPr lang="fr-FR" sz="1400" b="0" dirty="0" smtClean="0"/>
              <a:t>l’œil</a:t>
            </a:r>
          </a:p>
          <a:p>
            <a:pPr lvl="0"/>
            <a:endParaRPr lang="fr-FR" sz="1400" b="0" dirty="0"/>
          </a:p>
          <a:p>
            <a:pPr marL="0" indent="0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98290"/>
            <a:ext cx="1872208" cy="2821374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9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4275813"/>
          </a:xfrm>
        </p:spPr>
        <p:txBody>
          <a:bodyPr/>
          <a:lstStyle/>
          <a:p>
            <a:r>
              <a:rPr lang="fr-FR" sz="3600" dirty="0"/>
              <a:t>Les collyres sont des liquides administrés au niveau de l’œil. </a:t>
            </a:r>
            <a:endParaRPr lang="fr-FR" sz="3600" dirty="0" smtClean="0"/>
          </a:p>
          <a:p>
            <a:endParaRPr lang="fr-FR" sz="3600" dirty="0"/>
          </a:p>
          <a:p>
            <a:r>
              <a:rPr lang="fr-FR" sz="3600" dirty="0"/>
              <a:t>Ils se diluent dans le liquide lacrymal qui recouvre la conjonctive qui est une muqueuse. 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8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4131797"/>
          </a:xfrm>
        </p:spPr>
        <p:txBody>
          <a:bodyPr/>
          <a:lstStyle/>
          <a:p>
            <a:endParaRPr lang="fr-FR" sz="4000" dirty="0" smtClean="0"/>
          </a:p>
          <a:p>
            <a:endParaRPr lang="fr-FR" sz="4000" dirty="0"/>
          </a:p>
          <a:p>
            <a:r>
              <a:rPr lang="fr-FR" sz="4000" dirty="0" smtClean="0"/>
              <a:t>Leur </a:t>
            </a:r>
            <a:r>
              <a:rPr lang="fr-FR" sz="4000" dirty="0"/>
              <a:t>voie d’administration est donc la voie transmucosale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 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24716"/>
          </a:xfrm>
        </p:spPr>
        <p:txBody>
          <a:bodyPr/>
          <a:lstStyle/>
          <a:p>
            <a:r>
              <a:rPr lang="fr-FR" sz="2800" dirty="0" smtClean="0"/>
              <a:t>2) </a:t>
            </a:r>
            <a:r>
              <a:rPr lang="fr-FR" sz="2800" dirty="0"/>
              <a:t>Collyres antiseptiques </a:t>
            </a:r>
            <a:r>
              <a:rPr lang="fr-FR" sz="2800" dirty="0" smtClean="0"/>
              <a:t>: Document 6</a:t>
            </a:r>
            <a:endParaRPr lang="fr-FR" dirty="0"/>
          </a:p>
          <a:p>
            <a:pPr lvl="0"/>
            <a:r>
              <a:rPr lang="fr-FR" b="0" dirty="0" smtClean="0"/>
              <a:t>1. Donner </a:t>
            </a:r>
            <a:r>
              <a:rPr lang="fr-FR" b="0" dirty="0"/>
              <a:t>la forme galénique du </a:t>
            </a:r>
            <a:r>
              <a:rPr lang="fr-FR" b="0" dirty="0" err="1"/>
              <a:t>Désomédine</a:t>
            </a:r>
            <a:endParaRPr lang="fr-FR" b="0" dirty="0"/>
          </a:p>
          <a:p>
            <a:pPr lvl="0"/>
            <a:r>
              <a:rPr lang="fr-FR" b="0" dirty="0" smtClean="0"/>
              <a:t>2. Préciser </a:t>
            </a:r>
            <a:r>
              <a:rPr lang="fr-FR" b="0" dirty="0"/>
              <a:t>l’action du </a:t>
            </a:r>
            <a:r>
              <a:rPr lang="fr-FR" b="0" dirty="0" err="1"/>
              <a:t>Désomédine</a:t>
            </a:r>
            <a:r>
              <a:rPr lang="fr-FR" b="0" dirty="0"/>
              <a:t> qui est donnée sur l’étui du </a:t>
            </a:r>
            <a:r>
              <a:rPr lang="fr-FR" b="0" dirty="0" smtClean="0"/>
              <a:t>médicament</a:t>
            </a:r>
          </a:p>
          <a:p>
            <a:pPr lvl="0"/>
            <a:endParaRPr lang="fr-FR" b="0" dirty="0"/>
          </a:p>
          <a:p>
            <a:pPr lvl="0"/>
            <a:endParaRPr lang="fr-FR" b="0" dirty="0" smtClean="0"/>
          </a:p>
          <a:p>
            <a:pPr lvl="0"/>
            <a:endParaRPr lang="fr-FR" b="0" dirty="0"/>
          </a:p>
          <a:p>
            <a:pPr lvl="0"/>
            <a:endParaRPr lang="fr-FR" b="0" dirty="0" smtClean="0"/>
          </a:p>
          <a:p>
            <a:pPr lvl="0"/>
            <a:endParaRPr lang="fr-FR" b="0" dirty="0"/>
          </a:p>
          <a:p>
            <a:pPr lvl="0"/>
            <a:endParaRPr lang="fr-FR" b="0" dirty="0" smtClean="0"/>
          </a:p>
          <a:p>
            <a:pPr lvl="0"/>
            <a:endParaRPr lang="fr-FR" b="0" dirty="0"/>
          </a:p>
          <a:p>
            <a:pPr lvl="0"/>
            <a:endParaRPr lang="fr-FR" b="0" dirty="0" smtClean="0"/>
          </a:p>
          <a:p>
            <a:pPr lvl="0"/>
            <a:endParaRPr lang="fr-FR" b="0" dirty="0" smtClean="0"/>
          </a:p>
          <a:p>
            <a:pPr lvl="0"/>
            <a:endParaRPr lang="fr-FR" b="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98149"/>
            <a:ext cx="4392488" cy="3621941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51825"/>
              </p:ext>
            </p:extLst>
          </p:nvPr>
        </p:nvGraphicFramePr>
        <p:xfrm>
          <a:off x="5436097" y="2852936"/>
          <a:ext cx="2735000" cy="22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000"/>
              </a:tblGrid>
              <a:tr h="45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fr-FR" sz="1150" dirty="0">
                          <a:effectLst/>
                        </a:rPr>
                        <a:t>COMPOSITION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96068"/>
              </p:ext>
            </p:extLst>
          </p:nvPr>
        </p:nvGraphicFramePr>
        <p:xfrm>
          <a:off x="5436097" y="3223634"/>
          <a:ext cx="2730974" cy="126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528"/>
                <a:gridCol w="1536446"/>
              </a:tblGrid>
              <a:tr h="6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Principe actif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Quantité dans un flacon de 0.6mL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Hexamidine (DCI) di-</a:t>
                      </a:r>
                      <a:r>
                        <a:rPr lang="fr-FR" sz="900" dirty="0" err="1">
                          <a:effectLst/>
                        </a:rPr>
                        <a:t>iséthionate</a:t>
                      </a: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0,6 mg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36097" y="4509120"/>
            <a:ext cx="2808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Excipients : 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chlorure de sodium, acide borique, borate de sodium (borax), eau purifiée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9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16216" y="5589240"/>
            <a:ext cx="1228760" cy="54864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260648"/>
            <a:ext cx="7520940" cy="4608512"/>
          </a:xfrm>
        </p:spPr>
        <p:txBody>
          <a:bodyPr>
            <a:noAutofit/>
          </a:bodyPr>
          <a:lstStyle/>
          <a:p>
            <a:r>
              <a:rPr lang="fr-FR" sz="2000" dirty="0"/>
              <a:t>I RAPPEL</a:t>
            </a:r>
          </a:p>
          <a:p>
            <a:r>
              <a:rPr lang="fr-FR" sz="2000" dirty="0"/>
              <a:t>II POURQUOI S’INTERESSER A L’ ŒIL? </a:t>
            </a:r>
          </a:p>
          <a:p>
            <a:r>
              <a:rPr lang="fr-FR" sz="2000" dirty="0"/>
              <a:t>III STRUCTURE DE L’ŒIL</a:t>
            </a:r>
          </a:p>
          <a:p>
            <a:r>
              <a:rPr lang="fr-FR" sz="2000" dirty="0"/>
              <a:t> </a:t>
            </a:r>
            <a:r>
              <a:rPr lang="fr-FR" sz="2000" dirty="0" smtClean="0"/>
              <a:t>	1) Aspect </a:t>
            </a:r>
            <a:r>
              <a:rPr lang="fr-FR" sz="2000" dirty="0"/>
              <a:t>extérieur</a:t>
            </a:r>
          </a:p>
          <a:p>
            <a:pPr lvl="0"/>
            <a:r>
              <a:rPr lang="fr-FR" sz="2000" dirty="0" smtClean="0"/>
              <a:t>	2) A </a:t>
            </a:r>
            <a:r>
              <a:rPr lang="fr-FR" sz="2000" dirty="0"/>
              <a:t>l’intérieur de </a:t>
            </a:r>
            <a:r>
              <a:rPr lang="fr-FR" sz="2000" dirty="0" smtClean="0"/>
              <a:t>l’œil</a:t>
            </a:r>
          </a:p>
          <a:p>
            <a:pPr marL="466344" lvl="3" indent="0">
              <a:buNone/>
            </a:pPr>
            <a:r>
              <a:rPr lang="fr-FR" sz="2000" dirty="0" smtClean="0"/>
              <a:t>	a)Les trois enveloppes</a:t>
            </a:r>
          </a:p>
          <a:p>
            <a:pPr marL="0" lvl="1" indent="0">
              <a:buNone/>
            </a:pPr>
            <a:r>
              <a:rPr lang="fr-FR" sz="2000" dirty="0" smtClean="0"/>
              <a:t>	b)Le </a:t>
            </a:r>
            <a:r>
              <a:rPr lang="fr-FR" sz="2000" dirty="0"/>
              <a:t>trajet des rayons lumineux</a:t>
            </a:r>
          </a:p>
          <a:p>
            <a:r>
              <a:rPr lang="fr-FR" sz="2000" dirty="0"/>
              <a:t>IV LES COLLYRES</a:t>
            </a:r>
          </a:p>
          <a:p>
            <a:pPr lvl="0"/>
            <a:r>
              <a:rPr lang="fr-FR" sz="2000" dirty="0" smtClean="0"/>
              <a:t>	1) Voie </a:t>
            </a:r>
            <a:r>
              <a:rPr lang="fr-FR" sz="2000" dirty="0"/>
              <a:t>d’administration des collyres</a:t>
            </a:r>
          </a:p>
          <a:p>
            <a:pPr lvl="0"/>
            <a:r>
              <a:rPr lang="fr-FR" sz="2000" dirty="0" smtClean="0"/>
              <a:t>	2)Collyres </a:t>
            </a:r>
            <a:r>
              <a:rPr lang="fr-FR" sz="2000" dirty="0"/>
              <a:t>antiseptiques</a:t>
            </a:r>
          </a:p>
          <a:p>
            <a:pPr lvl="0"/>
            <a:r>
              <a:rPr lang="fr-FR" sz="2000" dirty="0" smtClean="0"/>
              <a:t>	3)Collyre </a:t>
            </a:r>
            <a:r>
              <a:rPr lang="fr-FR" sz="2000" dirty="0"/>
              <a:t>mydriatiques</a:t>
            </a:r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7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4275813"/>
          </a:xfrm>
        </p:spPr>
        <p:txBody>
          <a:bodyPr>
            <a:normAutofit/>
          </a:bodyPr>
          <a:lstStyle/>
          <a:p>
            <a:endParaRPr lang="fr-FR" sz="3600" dirty="0" smtClean="0"/>
          </a:p>
          <a:p>
            <a:r>
              <a:rPr lang="fr-FR" sz="4400" dirty="0" smtClean="0"/>
              <a:t>Les collyres antiseptiques </a:t>
            </a:r>
            <a:r>
              <a:rPr lang="fr-FR" sz="4400" dirty="0"/>
              <a:t>agissent en </a:t>
            </a:r>
            <a:r>
              <a:rPr lang="fr-FR" sz="4400" u="sng" dirty="0"/>
              <a:t>surface</a:t>
            </a:r>
            <a:r>
              <a:rPr lang="fr-FR" sz="4400" dirty="0"/>
              <a:t> sur la </a:t>
            </a:r>
            <a:r>
              <a:rPr lang="fr-FR" sz="4400" u="sng" dirty="0"/>
              <a:t>conjonctive</a:t>
            </a:r>
            <a:r>
              <a:rPr lang="fr-FR" sz="4400" dirty="0"/>
              <a:t> en combattant l’infection appelée conjonctivite</a:t>
            </a:r>
          </a:p>
          <a:p>
            <a:endParaRPr lang="fr-FR" sz="36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2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858987"/>
            <a:ext cx="7520940" cy="3579849"/>
          </a:xfrm>
        </p:spPr>
        <p:txBody>
          <a:bodyPr/>
          <a:lstStyle/>
          <a:p>
            <a:r>
              <a:rPr lang="fr-FR" sz="4000" dirty="0" smtClean="0"/>
              <a:t>3) </a:t>
            </a:r>
            <a:r>
              <a:rPr lang="fr-FR" sz="4000" dirty="0"/>
              <a:t>Les collyres mydriatiques </a:t>
            </a:r>
            <a:endParaRPr lang="fr-FR" sz="4000" dirty="0" smtClean="0"/>
          </a:p>
          <a:p>
            <a:r>
              <a:rPr lang="fr-FR" dirty="0" smtClean="0"/>
              <a:t>Document 7 : Atropine </a:t>
            </a:r>
            <a:r>
              <a:rPr lang="fr-FR" dirty="0" err="1" smtClean="0"/>
              <a:t>Alcon</a:t>
            </a:r>
            <a:endParaRPr lang="fr-FR" dirty="0" smtClean="0"/>
          </a:p>
          <a:p>
            <a:pPr lvl="0"/>
            <a:r>
              <a:rPr lang="fr-FR" sz="1200" b="0" dirty="0" smtClean="0"/>
              <a:t>1. Annoter </a:t>
            </a:r>
            <a:r>
              <a:rPr lang="fr-FR" sz="1200" b="0" dirty="0"/>
              <a:t>la photo ci-dessous : Sclérotique, Iris, Pupille</a:t>
            </a:r>
          </a:p>
          <a:p>
            <a:pPr lvl="0"/>
            <a:r>
              <a:rPr lang="fr-FR" sz="1200" b="0" dirty="0" smtClean="0"/>
              <a:t>2. Décrire </a:t>
            </a:r>
            <a:r>
              <a:rPr lang="fr-FR" sz="1200" b="0" dirty="0"/>
              <a:t>l’effet du collyre « Atropine </a:t>
            </a:r>
            <a:r>
              <a:rPr lang="fr-FR" sz="1200" b="0" dirty="0" err="1"/>
              <a:t>Alcon</a:t>
            </a:r>
            <a:r>
              <a:rPr lang="fr-FR" sz="1200" b="0" dirty="0"/>
              <a:t> 0,5% »</a:t>
            </a:r>
          </a:p>
          <a:p>
            <a:endParaRPr lang="fr-FR" b="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2381250" cy="2381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944"/>
            <a:ext cx="3189119" cy="2307704"/>
          </a:xfrm>
          <a:prstGeom prst="rect">
            <a:avLst/>
          </a:prstGeom>
        </p:spPr>
      </p:pic>
      <p:sp>
        <p:nvSpPr>
          <p:cNvPr id="6" name="Zone de texte 5"/>
          <p:cNvSpPr txBox="1"/>
          <p:nvPr/>
        </p:nvSpPr>
        <p:spPr>
          <a:xfrm>
            <a:off x="4280655" y="5301208"/>
            <a:ext cx="3192432" cy="830997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fr-FR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rPr>
              <a:t>Figure 1 Effet de l'instillation de quelques gouttes du collyre "Atropine </a:t>
            </a:r>
            <a:r>
              <a:rPr lang="fr-FR" b="1" dirty="0" err="1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rPr>
              <a:t>Alcon</a:t>
            </a:r>
            <a:r>
              <a:rPr lang="fr-FR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rPr>
              <a:t>"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6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Ces collyres traversent </a:t>
            </a:r>
            <a:r>
              <a:rPr lang="fr-FR" sz="4000" dirty="0"/>
              <a:t>la </a:t>
            </a:r>
            <a:r>
              <a:rPr lang="fr-FR" sz="4000" u="sng" dirty="0"/>
              <a:t>conjonctive</a:t>
            </a:r>
            <a:r>
              <a:rPr lang="fr-FR" sz="4000" dirty="0"/>
              <a:t> et la </a:t>
            </a:r>
            <a:r>
              <a:rPr lang="fr-FR" sz="4000" u="sng" dirty="0"/>
              <a:t>cornée</a:t>
            </a:r>
            <a:r>
              <a:rPr lang="fr-FR" sz="4000" dirty="0"/>
              <a:t> et agissent  l’intérieur de l’œil et provoquent la dilatation de la pupille (mydriase).</a:t>
            </a:r>
          </a:p>
          <a:p>
            <a:endParaRPr lang="fr-FR" sz="4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5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2120" y="5661248"/>
            <a:ext cx="1948840" cy="54864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/>
          <a:lstStyle/>
          <a:p>
            <a:r>
              <a:rPr lang="fr-FR" sz="2800" dirty="0">
                <a:sym typeface="Wingdings"/>
              </a:rPr>
              <a:t></a:t>
            </a:r>
            <a:r>
              <a:rPr lang="fr-FR" sz="2800" dirty="0"/>
              <a:t>Ce qu’il faut connaître avant de commencer  </a:t>
            </a:r>
          </a:p>
          <a:p>
            <a:r>
              <a:rPr lang="fr-FR" sz="2800" b="0" dirty="0"/>
              <a:t>❶ Définition d’un organe   </a:t>
            </a:r>
            <a:endParaRPr lang="fr-FR" sz="2800" b="0" dirty="0" smtClean="0"/>
          </a:p>
          <a:p>
            <a:r>
              <a:rPr lang="fr-FR" sz="2800" b="0" dirty="0" smtClean="0"/>
              <a:t>❷ </a:t>
            </a:r>
            <a:r>
              <a:rPr lang="fr-FR" sz="2800" b="0" dirty="0"/>
              <a:t>Définition d’un tissu </a:t>
            </a:r>
            <a:endParaRPr lang="fr-FR" sz="2800" b="0" dirty="0" smtClean="0"/>
          </a:p>
          <a:p>
            <a:r>
              <a:rPr lang="fr-FR" sz="2800" b="0" dirty="0" smtClean="0"/>
              <a:t>❸</a:t>
            </a:r>
            <a:r>
              <a:rPr lang="fr-FR" sz="2800" b="0" dirty="0"/>
              <a:t>Les 4 types de tissus   </a:t>
            </a:r>
            <a:endParaRPr lang="fr-FR" sz="2800" b="0" dirty="0" smtClean="0"/>
          </a:p>
          <a:p>
            <a:r>
              <a:rPr lang="fr-FR" sz="2800" b="0" dirty="0" smtClean="0"/>
              <a:t>❹ </a:t>
            </a:r>
            <a:r>
              <a:rPr lang="fr-FR" sz="2800" b="0" dirty="0"/>
              <a:t>Les différentes voies d’administration des médicaments   </a:t>
            </a:r>
            <a:endParaRPr lang="fr-FR" sz="2800" b="0" dirty="0" smtClean="0"/>
          </a:p>
          <a:p>
            <a:r>
              <a:rPr lang="fr-FR" sz="2800" b="0" dirty="0" smtClean="0"/>
              <a:t>❺</a:t>
            </a:r>
            <a:r>
              <a:rPr lang="fr-FR" sz="2800" b="0" dirty="0"/>
              <a:t>Définition de la voie transmucosale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2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/>
          <a:lstStyle/>
          <a:p>
            <a:pPr>
              <a:buFont typeface="Wingdings"/>
              <a:buChar char="F"/>
            </a:pPr>
            <a:r>
              <a:rPr lang="fr-FR" sz="2400" dirty="0" smtClean="0"/>
              <a:t>Les </a:t>
            </a:r>
            <a:r>
              <a:rPr lang="fr-FR" sz="2400" dirty="0"/>
              <a:t>définitions à apprendre   </a:t>
            </a:r>
            <a:r>
              <a:rPr lang="fr-FR" sz="2400" b="0" dirty="0"/>
              <a:t>❻L’œil   ❼Les collyres  ❽Instiller </a:t>
            </a:r>
            <a:endParaRPr lang="fr-FR" sz="2400" b="0" dirty="0" smtClean="0"/>
          </a:p>
          <a:p>
            <a:pPr>
              <a:buFont typeface="Wingdings"/>
              <a:buChar char="F"/>
            </a:pPr>
            <a:endParaRPr lang="fr-FR" sz="2400" dirty="0"/>
          </a:p>
          <a:p>
            <a:pPr>
              <a:buFont typeface="Wingdings"/>
              <a:buChar char="F"/>
            </a:pPr>
            <a:r>
              <a:rPr lang="fr-FR" sz="2400" dirty="0" smtClean="0"/>
              <a:t>Les </a:t>
            </a:r>
            <a:r>
              <a:rPr lang="fr-FR" sz="2400" dirty="0"/>
              <a:t>schémas à annoter </a:t>
            </a:r>
            <a:r>
              <a:rPr lang="fr-FR" sz="2400" b="0" dirty="0"/>
              <a:t>: ❾ Extérieur de l’œil ❿Intérieur de l’œil  </a:t>
            </a:r>
            <a:endParaRPr lang="fr-FR" sz="2400" b="0" dirty="0" smtClean="0"/>
          </a:p>
          <a:p>
            <a:pPr>
              <a:buFont typeface="Wingdings"/>
              <a:buChar char="F"/>
            </a:pPr>
            <a:endParaRPr lang="fr-FR" sz="2400" dirty="0"/>
          </a:p>
          <a:p>
            <a:pPr marL="285750" indent="-285750">
              <a:buFont typeface="Wingdings"/>
              <a:buChar char="F"/>
            </a:pPr>
            <a:r>
              <a:rPr lang="fr-FR" sz="2400" dirty="0" smtClean="0"/>
              <a:t>Savoir </a:t>
            </a:r>
            <a:r>
              <a:rPr lang="fr-FR" sz="2400" dirty="0"/>
              <a:t>expliquer : </a:t>
            </a:r>
            <a:r>
              <a:rPr lang="fr-FR" sz="2400" b="0" dirty="0"/>
              <a:t>⓫Le rôle de la rétine  ⓬ Le mode d’action des collyres antiseptiques ⓭Le mode d’action des collyres mydriatiques </a:t>
            </a:r>
            <a:endParaRPr lang="fr-FR" sz="2400" b="0" dirty="0" smtClean="0"/>
          </a:p>
          <a:p>
            <a:pPr marL="0" indent="0"/>
            <a:endParaRPr lang="fr-FR" dirty="0"/>
          </a:p>
          <a:p>
            <a:pPr>
              <a:buFont typeface="Wingdings"/>
              <a:buChar char="F"/>
            </a:pP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652120" y="5661248"/>
            <a:ext cx="1948840" cy="54864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2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I rappel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80700"/>
          </a:xfrm>
        </p:spPr>
        <p:txBody>
          <a:bodyPr/>
          <a:lstStyle/>
          <a:p>
            <a:r>
              <a:rPr lang="fr-FR" dirty="0" smtClean="0"/>
              <a:t>Document 1 </a:t>
            </a:r>
            <a:r>
              <a:rPr lang="fr-FR" b="0" dirty="0" smtClean="0"/>
              <a:t> : Les principaux systèmes du corps humain</a:t>
            </a:r>
          </a:p>
          <a:p>
            <a:endParaRPr lang="fr-FR" b="0" dirty="0"/>
          </a:p>
          <a:p>
            <a:endParaRPr lang="fr-FR" b="0" dirty="0" smtClean="0"/>
          </a:p>
          <a:p>
            <a:endParaRPr lang="fr-FR" b="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7509"/>
            <a:ext cx="2150814" cy="50131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17509"/>
            <a:ext cx="2768919" cy="4941168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7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5904656"/>
          </a:xfrm>
        </p:spPr>
        <p:txBody>
          <a:bodyPr/>
          <a:lstStyle/>
          <a:p>
            <a:r>
              <a:rPr lang="fr-FR" dirty="0" smtClean="0"/>
              <a:t>Doc 1 (suite)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16022"/>
            <a:ext cx="2955218" cy="5229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90" y="1484040"/>
            <a:ext cx="1923235" cy="49654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82" y="1408517"/>
            <a:ext cx="2930511" cy="5036705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5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4131797"/>
          </a:xfrm>
        </p:spPr>
        <p:txBody>
          <a:bodyPr>
            <a:noAutofit/>
          </a:bodyPr>
          <a:lstStyle/>
          <a:p>
            <a:r>
              <a:rPr lang="fr-FR" sz="3600" dirty="0"/>
              <a:t>Le </a:t>
            </a:r>
            <a:r>
              <a:rPr lang="fr-FR" sz="3600" u="sng" dirty="0"/>
              <a:t>système nerveux</a:t>
            </a:r>
            <a:r>
              <a:rPr lang="fr-FR" sz="3600" dirty="0"/>
              <a:t> nous permet de réagir aux changements internes et externes</a:t>
            </a:r>
            <a:r>
              <a:rPr lang="fr-FR" sz="3600" dirty="0" smtClean="0"/>
              <a:t>.</a:t>
            </a:r>
          </a:p>
          <a:p>
            <a:endParaRPr lang="fr-FR" sz="3600" dirty="0"/>
          </a:p>
          <a:p>
            <a:r>
              <a:rPr lang="fr-FR" sz="3600" dirty="0"/>
              <a:t>L’</a:t>
            </a:r>
            <a:r>
              <a:rPr lang="fr-FR" sz="3600" u="sng" dirty="0"/>
              <a:t>œil</a:t>
            </a:r>
            <a:r>
              <a:rPr lang="fr-FR" sz="3600" dirty="0"/>
              <a:t> est un organe du système nerveux. Plus précisément c’est un </a:t>
            </a:r>
            <a:r>
              <a:rPr lang="fr-FR" sz="3600" u="sng" dirty="0"/>
              <a:t>organe sensoriel </a:t>
            </a:r>
            <a:r>
              <a:rPr lang="fr-FR" sz="3600" dirty="0"/>
              <a:t>: il nous permet de voir le monde extérieur.</a:t>
            </a:r>
          </a:p>
          <a:p>
            <a:endParaRPr lang="fr-FR" sz="36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5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/>
              <a:t>II POURQUOI S’INTERESSER A L’ŒIL</a:t>
            </a:r>
            <a:r>
              <a:rPr lang="fr-FR" sz="36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064676"/>
          </a:xfrm>
        </p:spPr>
        <p:txBody>
          <a:bodyPr/>
          <a:lstStyle/>
          <a:p>
            <a:r>
              <a:rPr lang="fr-FR" dirty="0"/>
              <a:t>Document 2 : Les </a:t>
            </a:r>
            <a:r>
              <a:rPr lang="fr-FR" dirty="0" smtClean="0"/>
              <a:t>collyres</a:t>
            </a:r>
          </a:p>
          <a:p>
            <a:endParaRPr lang="fr-FR" dirty="0" smtClean="0"/>
          </a:p>
          <a:p>
            <a:pPr lvl="0">
              <a:buAutoNum type="arabicParenR"/>
            </a:pPr>
            <a:r>
              <a:rPr lang="fr-FR" b="0" dirty="0" smtClean="0"/>
              <a:t>Préciser </a:t>
            </a:r>
            <a:r>
              <a:rPr lang="fr-FR" b="0" dirty="0"/>
              <a:t>la forme galénique d’un </a:t>
            </a:r>
            <a:r>
              <a:rPr lang="fr-FR" b="0" dirty="0" smtClean="0"/>
              <a:t>collyre</a:t>
            </a:r>
          </a:p>
          <a:p>
            <a:pPr lvl="0">
              <a:buAutoNum type="arabicParenR"/>
            </a:pPr>
            <a:r>
              <a:rPr lang="fr-FR" b="0" dirty="0" smtClean="0"/>
              <a:t> </a:t>
            </a:r>
            <a:r>
              <a:rPr lang="fr-FR" b="0" dirty="0"/>
              <a:t>Décrire la façon d’utiliser un collyre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2730500" cy="41148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6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4275813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Les collyres sont des médicaments administrés au niveau de l’œil par instillation. </a:t>
            </a:r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Définition Instiller </a:t>
            </a:r>
            <a:r>
              <a:rPr lang="fr-FR" sz="2800" dirty="0"/>
              <a:t>= verser goutte à </a:t>
            </a:r>
            <a:r>
              <a:rPr lang="fr-FR" sz="2800" dirty="0" smtClean="0"/>
              <a:t>goutte</a:t>
            </a:r>
          </a:p>
          <a:p>
            <a:endParaRPr lang="fr-FR" sz="2800" dirty="0"/>
          </a:p>
          <a:p>
            <a:r>
              <a:rPr lang="fr-FR" sz="2800" dirty="0"/>
              <a:t>On va chercher à comprendre la composition des collyres et leur mode d’action.</a:t>
            </a: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document réalisé par Bruno Oertel /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5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94</TotalTime>
  <Words>522</Words>
  <Application>Microsoft Office PowerPoint</Application>
  <PresentationFormat>Affichage à l'écran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Angles</vt:lpstr>
      <vt:lpstr>Biologie chapitre 5 L’œil</vt:lpstr>
      <vt:lpstr>plan</vt:lpstr>
      <vt:lpstr>OBJECTIFS</vt:lpstr>
      <vt:lpstr>OBJECTIFS</vt:lpstr>
      <vt:lpstr>I rappel</vt:lpstr>
      <vt:lpstr>Présentation PowerPoint</vt:lpstr>
      <vt:lpstr>Présentation PowerPoint</vt:lpstr>
      <vt:lpstr>II POURQUOI S’INTERESSER A L’ŒIL </vt:lpstr>
      <vt:lpstr>Présentation PowerPoint</vt:lpstr>
      <vt:lpstr>III STRUCTURE DE L’ŒIL  </vt:lpstr>
      <vt:lpstr>Présentation PowerPoint</vt:lpstr>
      <vt:lpstr>III  (suite)</vt:lpstr>
      <vt:lpstr>Présentation PowerPoint</vt:lpstr>
      <vt:lpstr>Présentation PowerPoint</vt:lpstr>
      <vt:lpstr>Présentation PowerPoint</vt:lpstr>
      <vt:lpstr>IV LES COLLYRES</vt:lpstr>
      <vt:lpstr>Présentation PowerPoint</vt:lpstr>
      <vt:lpstr>Présentation PowerPoint</vt:lpstr>
      <vt:lpstr>Iv suite</vt:lpstr>
      <vt:lpstr>Présentation PowerPoint</vt:lpstr>
      <vt:lpstr>IV (SUITE)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chapitre 5 L’œil</dc:title>
  <dc:creator>bruno oertel</dc:creator>
  <cp:lastModifiedBy>a</cp:lastModifiedBy>
  <cp:revision>12</cp:revision>
  <dcterms:created xsi:type="dcterms:W3CDTF">2013-03-15T08:28:18Z</dcterms:created>
  <dcterms:modified xsi:type="dcterms:W3CDTF">2013-05-13T12:56:04Z</dcterms:modified>
</cp:coreProperties>
</file>