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9" r:id="rId2"/>
    <p:sldId id="256" r:id="rId3"/>
    <p:sldId id="257" r:id="rId4"/>
    <p:sldId id="263" r:id="rId5"/>
    <p:sldId id="258" r:id="rId6"/>
    <p:sldId id="267" r:id="rId7"/>
    <p:sldId id="269" r:id="rId8"/>
    <p:sldId id="262" r:id="rId9"/>
    <p:sldId id="268" r:id="rId10"/>
    <p:sldId id="260" r:id="rId11"/>
    <p:sldId id="265" r:id="rId12"/>
    <p:sldId id="266"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02"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98CE8-EB58-4F1E-9BF8-AE7354BD5D02}" type="datetimeFigureOut">
              <a:rPr lang="fr-FR" smtClean="0"/>
              <a:t>25/03/2014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B9572-37A7-40BF-A9B9-5758361470D5}" type="slidenum">
              <a:rPr lang="fr-FR" smtClean="0"/>
              <a:t>‹N°›</a:t>
            </a:fld>
            <a:endParaRPr lang="fr-FR"/>
          </a:p>
        </p:txBody>
      </p:sp>
    </p:spTree>
    <p:extLst>
      <p:ext uri="{BB962C8B-B14F-4D97-AF65-F5344CB8AC3E}">
        <p14:creationId xmlns:p14="http://schemas.microsoft.com/office/powerpoint/2010/main" val="236274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9DB9572-37A7-40BF-A9B9-5758361470D5}" type="slidenum">
              <a:rPr lang="fr-FR" smtClean="0"/>
              <a:t>1</a:t>
            </a:fld>
            <a:endParaRPr lang="fr-FR"/>
          </a:p>
        </p:txBody>
      </p:sp>
    </p:spTree>
    <p:extLst>
      <p:ext uri="{BB962C8B-B14F-4D97-AF65-F5344CB8AC3E}">
        <p14:creationId xmlns:p14="http://schemas.microsoft.com/office/powerpoint/2010/main" val="3204862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D48EB82-DD87-4C58-8C82-6888349B9BDF}" type="datetimeFigureOut">
              <a:rPr lang="fr-FR" smtClean="0"/>
              <a:t>25/03/2014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2084F1-E926-4EB8-BC6A-E378EBC9B324}" type="slidenum">
              <a:rPr lang="fr-FR" smtClean="0"/>
              <a:t>‹N°›</a:t>
            </a:fld>
            <a:endParaRPr lang="fr-FR"/>
          </a:p>
        </p:txBody>
      </p:sp>
    </p:spTree>
    <p:extLst>
      <p:ext uri="{BB962C8B-B14F-4D97-AF65-F5344CB8AC3E}">
        <p14:creationId xmlns:p14="http://schemas.microsoft.com/office/powerpoint/2010/main" val="37525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48EB82-DD87-4C58-8C82-6888349B9BDF}" type="datetimeFigureOut">
              <a:rPr lang="fr-FR" smtClean="0"/>
              <a:t>25/03/2014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2084F1-E926-4EB8-BC6A-E378EBC9B324}" type="slidenum">
              <a:rPr lang="fr-FR" smtClean="0"/>
              <a:t>‹N°›</a:t>
            </a:fld>
            <a:endParaRPr lang="fr-FR"/>
          </a:p>
        </p:txBody>
      </p:sp>
    </p:spTree>
    <p:extLst>
      <p:ext uri="{BB962C8B-B14F-4D97-AF65-F5344CB8AC3E}">
        <p14:creationId xmlns:p14="http://schemas.microsoft.com/office/powerpoint/2010/main" val="101014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48EB82-DD87-4C58-8C82-6888349B9BDF}" type="datetimeFigureOut">
              <a:rPr lang="fr-FR" smtClean="0"/>
              <a:t>25/03/2014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2084F1-E926-4EB8-BC6A-E378EBC9B324}" type="slidenum">
              <a:rPr lang="fr-FR" smtClean="0"/>
              <a:t>‹N°›</a:t>
            </a:fld>
            <a:endParaRPr lang="fr-FR"/>
          </a:p>
        </p:txBody>
      </p:sp>
    </p:spTree>
    <p:extLst>
      <p:ext uri="{BB962C8B-B14F-4D97-AF65-F5344CB8AC3E}">
        <p14:creationId xmlns:p14="http://schemas.microsoft.com/office/powerpoint/2010/main" val="394793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48EB82-DD87-4C58-8C82-6888349B9BDF}" type="datetimeFigureOut">
              <a:rPr lang="fr-FR" smtClean="0"/>
              <a:t>25/03/2014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2084F1-E926-4EB8-BC6A-E378EBC9B324}" type="slidenum">
              <a:rPr lang="fr-FR" smtClean="0"/>
              <a:t>‹N°›</a:t>
            </a:fld>
            <a:endParaRPr lang="fr-FR"/>
          </a:p>
        </p:txBody>
      </p:sp>
    </p:spTree>
    <p:extLst>
      <p:ext uri="{BB962C8B-B14F-4D97-AF65-F5344CB8AC3E}">
        <p14:creationId xmlns:p14="http://schemas.microsoft.com/office/powerpoint/2010/main" val="375063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D48EB82-DD87-4C58-8C82-6888349B9BDF}" type="datetimeFigureOut">
              <a:rPr lang="fr-FR" smtClean="0"/>
              <a:t>25/03/2014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2084F1-E926-4EB8-BC6A-E378EBC9B324}" type="slidenum">
              <a:rPr lang="fr-FR" smtClean="0"/>
              <a:t>‹N°›</a:t>
            </a:fld>
            <a:endParaRPr lang="fr-FR"/>
          </a:p>
        </p:txBody>
      </p:sp>
    </p:spTree>
    <p:extLst>
      <p:ext uri="{BB962C8B-B14F-4D97-AF65-F5344CB8AC3E}">
        <p14:creationId xmlns:p14="http://schemas.microsoft.com/office/powerpoint/2010/main" val="31601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D48EB82-DD87-4C58-8C82-6888349B9BDF}" type="datetimeFigureOut">
              <a:rPr lang="fr-FR" smtClean="0"/>
              <a:t>25/03/2014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2084F1-E926-4EB8-BC6A-E378EBC9B324}" type="slidenum">
              <a:rPr lang="fr-FR" smtClean="0"/>
              <a:t>‹N°›</a:t>
            </a:fld>
            <a:endParaRPr lang="fr-FR"/>
          </a:p>
        </p:txBody>
      </p:sp>
    </p:spTree>
    <p:extLst>
      <p:ext uri="{BB962C8B-B14F-4D97-AF65-F5344CB8AC3E}">
        <p14:creationId xmlns:p14="http://schemas.microsoft.com/office/powerpoint/2010/main" val="318113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D48EB82-DD87-4C58-8C82-6888349B9BDF}" type="datetimeFigureOut">
              <a:rPr lang="fr-FR" smtClean="0"/>
              <a:t>25/03/2014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62084F1-E926-4EB8-BC6A-E378EBC9B324}" type="slidenum">
              <a:rPr lang="fr-FR" smtClean="0"/>
              <a:t>‹N°›</a:t>
            </a:fld>
            <a:endParaRPr lang="fr-FR"/>
          </a:p>
        </p:txBody>
      </p:sp>
    </p:spTree>
    <p:extLst>
      <p:ext uri="{BB962C8B-B14F-4D97-AF65-F5344CB8AC3E}">
        <p14:creationId xmlns:p14="http://schemas.microsoft.com/office/powerpoint/2010/main" val="201711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D48EB82-DD87-4C58-8C82-6888349B9BDF}" type="datetimeFigureOut">
              <a:rPr lang="fr-FR" smtClean="0"/>
              <a:t>25/03/2014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62084F1-E926-4EB8-BC6A-E378EBC9B324}" type="slidenum">
              <a:rPr lang="fr-FR" smtClean="0"/>
              <a:t>‹N°›</a:t>
            </a:fld>
            <a:endParaRPr lang="fr-FR"/>
          </a:p>
        </p:txBody>
      </p:sp>
    </p:spTree>
    <p:extLst>
      <p:ext uri="{BB962C8B-B14F-4D97-AF65-F5344CB8AC3E}">
        <p14:creationId xmlns:p14="http://schemas.microsoft.com/office/powerpoint/2010/main" val="336092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D48EB82-DD87-4C58-8C82-6888349B9BDF}" type="datetimeFigureOut">
              <a:rPr lang="fr-FR" smtClean="0"/>
              <a:t>25/03/2014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62084F1-E926-4EB8-BC6A-E378EBC9B324}" type="slidenum">
              <a:rPr lang="fr-FR" smtClean="0"/>
              <a:t>‹N°›</a:t>
            </a:fld>
            <a:endParaRPr lang="fr-FR"/>
          </a:p>
        </p:txBody>
      </p:sp>
    </p:spTree>
    <p:extLst>
      <p:ext uri="{BB962C8B-B14F-4D97-AF65-F5344CB8AC3E}">
        <p14:creationId xmlns:p14="http://schemas.microsoft.com/office/powerpoint/2010/main" val="143960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D48EB82-DD87-4C58-8C82-6888349B9BDF}" type="datetimeFigureOut">
              <a:rPr lang="fr-FR" smtClean="0"/>
              <a:t>25/03/2014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2084F1-E926-4EB8-BC6A-E378EBC9B324}" type="slidenum">
              <a:rPr lang="fr-FR" smtClean="0"/>
              <a:t>‹N°›</a:t>
            </a:fld>
            <a:endParaRPr lang="fr-FR"/>
          </a:p>
        </p:txBody>
      </p:sp>
    </p:spTree>
    <p:extLst>
      <p:ext uri="{BB962C8B-B14F-4D97-AF65-F5344CB8AC3E}">
        <p14:creationId xmlns:p14="http://schemas.microsoft.com/office/powerpoint/2010/main" val="111085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D48EB82-DD87-4C58-8C82-6888349B9BDF}" type="datetimeFigureOut">
              <a:rPr lang="fr-FR" smtClean="0"/>
              <a:t>25/03/2014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2084F1-E926-4EB8-BC6A-E378EBC9B324}" type="slidenum">
              <a:rPr lang="fr-FR" smtClean="0"/>
              <a:t>‹N°›</a:t>
            </a:fld>
            <a:endParaRPr lang="fr-FR"/>
          </a:p>
        </p:txBody>
      </p:sp>
    </p:spTree>
    <p:extLst>
      <p:ext uri="{BB962C8B-B14F-4D97-AF65-F5344CB8AC3E}">
        <p14:creationId xmlns:p14="http://schemas.microsoft.com/office/powerpoint/2010/main" val="196942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alpha val="7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8EB82-DD87-4C58-8C82-6888349B9BDF}" type="datetimeFigureOut">
              <a:rPr lang="fr-FR" smtClean="0"/>
              <a:t>25/03/2014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084F1-E926-4EB8-BC6A-E378EBC9B324}" type="slidenum">
              <a:rPr lang="fr-FR" smtClean="0"/>
              <a:t>‹N°›</a:t>
            </a:fld>
            <a:endParaRPr lang="fr-FR"/>
          </a:p>
        </p:txBody>
      </p:sp>
    </p:spTree>
    <p:extLst>
      <p:ext uri="{BB962C8B-B14F-4D97-AF65-F5344CB8AC3E}">
        <p14:creationId xmlns:p14="http://schemas.microsoft.com/office/powerpoint/2010/main" val="138739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772816"/>
            <a:ext cx="8229600" cy="1143000"/>
          </a:xfrm>
        </p:spPr>
        <p:txBody>
          <a:bodyPr>
            <a:noAutofit/>
          </a:bodyPr>
          <a:lstStyle/>
          <a:p>
            <a:r>
              <a:rPr lang="fr-FR" sz="3600" dirty="0" smtClean="0"/>
              <a:t/>
            </a:r>
            <a:br>
              <a:rPr lang="fr-FR" sz="3600" dirty="0" smtClean="0"/>
            </a:br>
            <a:r>
              <a:rPr lang="fr-FR" sz="3600" b="1" dirty="0" smtClean="0"/>
              <a:t>Sujet : Art et guerre froide </a:t>
            </a:r>
            <a:r>
              <a:rPr lang="fr-FR" sz="3600" dirty="0" smtClean="0"/>
              <a:t/>
            </a:r>
            <a:br>
              <a:rPr lang="fr-FR" sz="3600" dirty="0" smtClean="0"/>
            </a:br>
            <a:r>
              <a:rPr lang="fr-FR" sz="3600" dirty="0" smtClean="0"/>
              <a:t/>
            </a:r>
            <a:br>
              <a:rPr lang="fr-FR" sz="3600" dirty="0" smtClean="0"/>
            </a:br>
            <a:r>
              <a:rPr lang="fr-FR" sz="3200" dirty="0" smtClean="0"/>
              <a:t>Exercice d’ entraînement à l’analyse de document(s) d’Histoire</a:t>
            </a:r>
            <a:br>
              <a:rPr lang="fr-FR" sz="3200" dirty="0" smtClean="0"/>
            </a:br>
            <a:r>
              <a:rPr lang="fr-FR" sz="3200" dirty="0" smtClean="0"/>
              <a:t/>
            </a:r>
            <a:br>
              <a:rPr lang="fr-FR" sz="3200" dirty="0" smtClean="0"/>
            </a:br>
            <a:r>
              <a:rPr lang="fr-FR" sz="3200" dirty="0"/>
              <a:t/>
            </a:r>
            <a:br>
              <a:rPr lang="fr-FR" sz="3200" dirty="0"/>
            </a:br>
            <a:r>
              <a:rPr lang="fr-FR" sz="3600" dirty="0" smtClean="0"/>
              <a:t/>
            </a:r>
            <a:br>
              <a:rPr lang="fr-FR" sz="3600" dirty="0" smtClean="0"/>
            </a:br>
            <a:endParaRPr lang="fr-FR" sz="2800" dirty="0"/>
          </a:p>
        </p:txBody>
      </p:sp>
      <p:sp>
        <p:nvSpPr>
          <p:cNvPr id="6" name="ZoneTexte 5"/>
          <p:cNvSpPr txBox="1"/>
          <p:nvPr/>
        </p:nvSpPr>
        <p:spPr>
          <a:xfrm>
            <a:off x="611560" y="3645024"/>
            <a:ext cx="8136904" cy="1477328"/>
          </a:xfrm>
          <a:prstGeom prst="rect">
            <a:avLst/>
          </a:prstGeom>
          <a:noFill/>
        </p:spPr>
        <p:txBody>
          <a:bodyPr wrap="square" rtlCol="0">
            <a:spAutoFit/>
          </a:bodyPr>
          <a:lstStyle/>
          <a:p>
            <a:pPr algn="ctr"/>
            <a:r>
              <a:rPr lang="fr-FR" sz="2400" b="1" dirty="0">
                <a:solidFill>
                  <a:prstClr val="black"/>
                </a:solidFill>
                <a:ea typeface="+mj-ea"/>
                <a:cs typeface="+mj-cs"/>
              </a:rPr>
              <a:t>Consigne : « </a:t>
            </a:r>
            <a:r>
              <a:rPr lang="fr-FR" sz="2400" b="1" dirty="0">
                <a:solidFill>
                  <a:schemeClr val="bg1"/>
                </a:solidFill>
                <a:ea typeface="+mj-ea"/>
                <a:cs typeface="+mj-cs"/>
              </a:rPr>
              <a:t>Après avoir présenté et décrit les documents, vous rappellerez le contexte de l’époque et analyserez le message  qu’a voulu transmettre l’auteur </a:t>
            </a:r>
            <a:r>
              <a:rPr lang="fr-FR" sz="2400" dirty="0">
                <a:solidFill>
                  <a:prstClr val="black"/>
                </a:solidFill>
                <a:ea typeface="+mj-ea"/>
                <a:cs typeface="+mj-cs"/>
              </a:rPr>
              <a:t>»</a:t>
            </a:r>
            <a:br>
              <a:rPr lang="fr-FR" sz="2400" dirty="0">
                <a:solidFill>
                  <a:prstClr val="black"/>
                </a:solidFill>
                <a:ea typeface="+mj-ea"/>
                <a:cs typeface="+mj-cs"/>
              </a:rPr>
            </a:br>
            <a:endParaRPr lang="fr-FR" dirty="0"/>
          </a:p>
        </p:txBody>
      </p:sp>
    </p:spTree>
    <p:extLst>
      <p:ext uri="{BB962C8B-B14F-4D97-AF65-F5344CB8AC3E}">
        <p14:creationId xmlns:p14="http://schemas.microsoft.com/office/powerpoint/2010/main" val="78066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67544" y="332656"/>
            <a:ext cx="8229600" cy="6192688"/>
          </a:xfrm>
        </p:spPr>
        <p:txBody>
          <a:bodyPr>
            <a:normAutofit fontScale="92500" lnSpcReduction="20000"/>
          </a:bodyPr>
          <a:lstStyle/>
          <a:p>
            <a:r>
              <a:rPr lang="fr-FR" sz="2200" b="1" u="sng" dirty="0" smtClean="0"/>
              <a:t>1</a:t>
            </a:r>
            <a:r>
              <a:rPr lang="fr-FR" sz="2200" b="1" u="sng" baseline="30000" dirty="0" smtClean="0"/>
              <a:t>er</a:t>
            </a:r>
            <a:r>
              <a:rPr lang="fr-FR" sz="2200" b="1" u="sng" dirty="0" smtClean="0"/>
              <a:t> § : thème : les documents dans leur époque</a:t>
            </a:r>
          </a:p>
          <a:p>
            <a:pPr marL="0" indent="0">
              <a:buNone/>
            </a:pPr>
            <a:endParaRPr lang="fr-FR" sz="900" b="1" u="sng" dirty="0" smtClean="0"/>
          </a:p>
          <a:p>
            <a:pPr marL="0" indent="0">
              <a:buNone/>
            </a:pPr>
            <a:r>
              <a:rPr lang="fr-FR" sz="2200" b="1" u="sng" dirty="0" smtClean="0"/>
              <a:t>Eléments que l’on peut utiliser :</a:t>
            </a:r>
          </a:p>
          <a:p>
            <a:pPr marL="0" indent="0">
              <a:buNone/>
            </a:pPr>
            <a:endParaRPr lang="fr-FR" sz="900" b="1" u="sng" dirty="0" smtClean="0"/>
          </a:p>
          <a:p>
            <a:pPr algn="just">
              <a:buFontTx/>
              <a:buChar char="-"/>
            </a:pPr>
            <a:r>
              <a:rPr lang="fr-FR" sz="1800" b="1" u="sng" dirty="0" smtClean="0"/>
              <a:t>Contexte général </a:t>
            </a:r>
            <a:r>
              <a:rPr lang="fr-FR" sz="1800" dirty="0" smtClean="0"/>
              <a:t>: la </a:t>
            </a:r>
            <a:r>
              <a:rPr lang="fr-FR" sz="1800" dirty="0" smtClean="0">
                <a:solidFill>
                  <a:schemeClr val="bg1"/>
                </a:solidFill>
              </a:rPr>
              <a:t>Guerre froide</a:t>
            </a:r>
            <a:r>
              <a:rPr lang="fr-FR" sz="1800" dirty="0" smtClean="0"/>
              <a:t>. Conflit planétaire, idéologique, politique, technologique,..., amorcé en </a:t>
            </a:r>
            <a:r>
              <a:rPr lang="fr-FR" sz="1800" dirty="0" smtClean="0">
                <a:solidFill>
                  <a:schemeClr val="bg1"/>
                </a:solidFill>
              </a:rPr>
              <a:t>1947</a:t>
            </a:r>
            <a:r>
              <a:rPr lang="fr-FR" sz="1800" dirty="0" smtClean="0"/>
              <a:t> entre le « monde libre » organisé en bloc de l’Ouest par les USA et le monde communiste sous le contrôle de l’URSS (bloc de l’Est). Malgré la mort de Staline en 1953, les débuts de la coexistence pacifique proposée par N. Khrouchtchev, n’ éloignent pas le risque de MAD (</a:t>
            </a:r>
            <a:r>
              <a:rPr lang="fr-FR" sz="1600" i="1" dirty="0" err="1" smtClean="0"/>
              <a:t>Mutually</a:t>
            </a:r>
            <a:r>
              <a:rPr lang="fr-FR" sz="1600" i="1" dirty="0" smtClean="0"/>
              <a:t> </a:t>
            </a:r>
            <a:r>
              <a:rPr lang="fr-FR" sz="1600" i="1" dirty="0" err="1" smtClean="0"/>
              <a:t>Assured</a:t>
            </a:r>
            <a:r>
              <a:rPr lang="fr-FR" sz="1600" i="1" dirty="0" smtClean="0"/>
              <a:t> Destruction</a:t>
            </a:r>
            <a:r>
              <a:rPr lang="fr-FR" sz="1800" dirty="0" smtClean="0"/>
              <a:t>).</a:t>
            </a:r>
          </a:p>
          <a:p>
            <a:pPr marL="0" indent="0" algn="just">
              <a:buNone/>
            </a:pPr>
            <a:endParaRPr lang="fr-FR" sz="900" dirty="0" smtClean="0"/>
          </a:p>
          <a:p>
            <a:pPr algn="just">
              <a:buFontTx/>
              <a:buChar char="-"/>
            </a:pPr>
            <a:r>
              <a:rPr lang="fr-FR" sz="1800" b="1" u="sng" dirty="0" smtClean="0">
                <a:solidFill>
                  <a:schemeClr val="bg1"/>
                </a:solidFill>
              </a:rPr>
              <a:t>1955</a:t>
            </a:r>
            <a:r>
              <a:rPr lang="fr-FR" sz="1800" dirty="0" smtClean="0">
                <a:solidFill>
                  <a:schemeClr val="bg1"/>
                </a:solidFill>
              </a:rPr>
              <a:t> </a:t>
            </a:r>
            <a:r>
              <a:rPr lang="fr-FR" sz="1800" dirty="0" smtClean="0"/>
              <a:t>(doc.1. : </a:t>
            </a:r>
            <a:r>
              <a:rPr lang="fr-FR" sz="1500" i="1" dirty="0" smtClean="0"/>
              <a:t>Description rapide </a:t>
            </a:r>
            <a:r>
              <a:rPr lang="fr-FR" sz="1800" dirty="0" smtClean="0"/>
              <a:t>: </a:t>
            </a:r>
            <a:r>
              <a:rPr lang="fr-FR" sz="1800" dirty="0" smtClean="0">
                <a:solidFill>
                  <a:schemeClr val="bg1"/>
                </a:solidFill>
              </a:rPr>
              <a:t>Explosion atomique en mer</a:t>
            </a:r>
            <a:r>
              <a:rPr lang="fr-FR" sz="1800" dirty="0" smtClean="0"/>
              <a:t>). Allusion aux danger d’une guerre nucléaire qui paraît possible à l’époque. Les 2 grands sont alors en pleine </a:t>
            </a:r>
            <a:r>
              <a:rPr lang="fr-FR" sz="1800" dirty="0" smtClean="0">
                <a:solidFill>
                  <a:schemeClr val="bg1"/>
                </a:solidFill>
              </a:rPr>
              <a:t>course aux armements nucléaires </a:t>
            </a:r>
            <a:r>
              <a:rPr lang="fr-FR" sz="1800" dirty="0" smtClean="0"/>
              <a:t>(Les 2 « grands » disposent de l’arme atomique de puis 1945 (USA) et 1949 (URSS), de la bombe H depuis 1952 (USA) et 1953 (URSS), de SNLE depuis 1954, la technologie des missiles est quasiment au point dans les 2 camps, les essais nucléaires se multiplient... A plusieurs reprises l’utilisation de l’arme atomique a été envisagée (Corée en 1951, Indochine en 1954,..). 1955 est aussi l’année de la signature du </a:t>
            </a:r>
            <a:r>
              <a:rPr lang="fr-FR" sz="1800" dirty="0" smtClean="0">
                <a:solidFill>
                  <a:schemeClr val="bg1"/>
                </a:solidFill>
              </a:rPr>
              <a:t>Pacte de Varsovie </a:t>
            </a:r>
            <a:r>
              <a:rPr lang="fr-FR" sz="1800" dirty="0" smtClean="0"/>
              <a:t>: la menace soviétique sur l’Europe de l’Ouest paraît toujours aussi intense...</a:t>
            </a:r>
          </a:p>
          <a:p>
            <a:pPr marL="0" indent="0" algn="just">
              <a:buNone/>
            </a:pPr>
            <a:endParaRPr lang="fr-FR" sz="900" dirty="0" smtClean="0"/>
          </a:p>
          <a:p>
            <a:pPr algn="just">
              <a:buFontTx/>
              <a:buChar char="-"/>
            </a:pPr>
            <a:r>
              <a:rPr lang="fr-FR" sz="1800" b="1" u="sng" dirty="0" smtClean="0">
                <a:solidFill>
                  <a:schemeClr val="bg1"/>
                </a:solidFill>
              </a:rPr>
              <a:t>1961</a:t>
            </a:r>
            <a:r>
              <a:rPr lang="fr-FR" sz="1800" dirty="0" smtClean="0">
                <a:solidFill>
                  <a:schemeClr val="bg1"/>
                </a:solidFill>
              </a:rPr>
              <a:t> </a:t>
            </a:r>
            <a:r>
              <a:rPr lang="fr-FR" sz="1800" dirty="0" smtClean="0"/>
              <a:t>(doc.2 : </a:t>
            </a:r>
            <a:r>
              <a:rPr lang="fr-FR" sz="1500" i="1" dirty="0">
                <a:solidFill>
                  <a:prstClr val="black"/>
                </a:solidFill>
              </a:rPr>
              <a:t>Description rapide </a:t>
            </a:r>
            <a:r>
              <a:rPr lang="fr-FR" sz="1800" dirty="0" smtClean="0">
                <a:solidFill>
                  <a:prstClr val="black"/>
                </a:solidFill>
              </a:rPr>
              <a:t>: </a:t>
            </a:r>
            <a:r>
              <a:rPr lang="fr-FR" sz="1800" dirty="0" smtClean="0">
                <a:solidFill>
                  <a:schemeClr val="bg1"/>
                </a:solidFill>
              </a:rPr>
              <a:t>Le Mur de Berlin et tentatives d’évasions</a:t>
            </a:r>
            <a:r>
              <a:rPr lang="fr-FR" sz="1800" dirty="0" smtClean="0"/>
              <a:t>.) Allemagne et Europe  coupée en 2 depuis la fin de la 2GM (« </a:t>
            </a:r>
            <a:r>
              <a:rPr lang="fr-FR" sz="1800" dirty="0" smtClean="0">
                <a:solidFill>
                  <a:schemeClr val="bg1"/>
                </a:solidFill>
              </a:rPr>
              <a:t>rideau de fer</a:t>
            </a:r>
            <a:r>
              <a:rPr lang="fr-FR" sz="1800" dirty="0" smtClean="0"/>
              <a:t> » évoqué par Churchill dès 45/46) et surtout depuis le </a:t>
            </a:r>
            <a:r>
              <a:rPr lang="fr-FR" sz="1800" dirty="0" smtClean="0">
                <a:solidFill>
                  <a:schemeClr val="bg1"/>
                </a:solidFill>
              </a:rPr>
              <a:t>blocus de Berlin en 1948-49 </a:t>
            </a:r>
            <a:r>
              <a:rPr lang="fr-FR" sz="1800" dirty="0" smtClean="0"/>
              <a:t>qui a entraîné l’apparition de 2 Allemagnes : la RFA ancrée à l’Ouest et la RDA intégrée au bloc de l’Est. Rappeler les origines de la construction du mur (</a:t>
            </a:r>
            <a:r>
              <a:rPr lang="fr-FR" sz="1800" dirty="0" smtClean="0">
                <a:solidFill>
                  <a:schemeClr val="bg1"/>
                </a:solidFill>
              </a:rPr>
              <a:t>exode massif vers l’Ouest</a:t>
            </a:r>
            <a:r>
              <a:rPr lang="fr-FR" sz="1800" dirty="0" smtClean="0"/>
              <a:t>), la date (nuit du </a:t>
            </a:r>
            <a:r>
              <a:rPr lang="fr-FR" sz="1800" dirty="0" smtClean="0">
                <a:solidFill>
                  <a:schemeClr val="bg1"/>
                </a:solidFill>
              </a:rPr>
              <a:t>12 au 13 août 1961</a:t>
            </a:r>
            <a:r>
              <a:rPr lang="fr-FR" sz="1800" dirty="0" smtClean="0"/>
              <a:t>), l’importance symbolique de celui-ci : Citer la phrase de Kennedy sur place en 1963 « </a:t>
            </a:r>
            <a:r>
              <a:rPr lang="fr-FR" sz="1800" i="1" dirty="0" err="1" smtClean="0"/>
              <a:t>Ich</a:t>
            </a:r>
            <a:r>
              <a:rPr lang="fr-FR" sz="1800" i="1" dirty="0" smtClean="0"/>
              <a:t> bin ...... </a:t>
            </a:r>
            <a:r>
              <a:rPr lang="fr-FR" sz="1800" dirty="0" smtClean="0"/>
              <a:t>»). Passage vers l’Ouest désormais illégal (bas du tableau)</a:t>
            </a:r>
          </a:p>
          <a:p>
            <a:pPr marL="0" indent="0" algn="just">
              <a:buNone/>
            </a:pPr>
            <a:r>
              <a:rPr lang="fr-FR" sz="1800" dirty="0" smtClean="0"/>
              <a:t>      </a:t>
            </a:r>
          </a:p>
        </p:txBody>
      </p:sp>
    </p:spTree>
    <p:extLst>
      <p:ext uri="{BB962C8B-B14F-4D97-AF65-F5344CB8AC3E}">
        <p14:creationId xmlns:p14="http://schemas.microsoft.com/office/powerpoint/2010/main" val="57842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 calcmode="lin" valueType="num">
                                      <p:cBhvr additive="base">
                                        <p:cTn id="1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67544" y="332656"/>
            <a:ext cx="8229600" cy="6120680"/>
          </a:xfrm>
        </p:spPr>
        <p:txBody>
          <a:bodyPr>
            <a:normAutofit fontScale="85000" lnSpcReduction="20000"/>
          </a:bodyPr>
          <a:lstStyle/>
          <a:p>
            <a:r>
              <a:rPr lang="fr-FR" sz="2200" b="1" u="sng" dirty="0" smtClean="0"/>
              <a:t>2</a:t>
            </a:r>
            <a:r>
              <a:rPr lang="fr-FR" sz="1500" b="1" u="sng" dirty="0" smtClean="0"/>
              <a:t>eme</a:t>
            </a:r>
            <a:r>
              <a:rPr lang="fr-FR" sz="2200" b="1" u="sng" dirty="0" smtClean="0"/>
              <a:t> § : thème : le message : une dénonciation de la GF</a:t>
            </a:r>
          </a:p>
          <a:p>
            <a:pPr marL="0" indent="0">
              <a:buNone/>
            </a:pPr>
            <a:endParaRPr lang="fr-FR" sz="2200" b="1" u="sng" dirty="0" smtClean="0"/>
          </a:p>
          <a:p>
            <a:pPr algn="just">
              <a:buFontTx/>
              <a:buChar char="-"/>
            </a:pPr>
            <a:r>
              <a:rPr lang="fr-FR" sz="1800" b="1" dirty="0" smtClean="0">
                <a:solidFill>
                  <a:schemeClr val="bg1"/>
                </a:solidFill>
              </a:rPr>
              <a:t>Les 2 documents dénoncent clairement deux réalités de l’époque : la menace nucléaire et la séparation de l’Allemagne en 2.</a:t>
            </a:r>
          </a:p>
          <a:p>
            <a:pPr marL="0" indent="0" algn="just">
              <a:buNone/>
            </a:pPr>
            <a:endParaRPr lang="fr-FR" sz="1100" dirty="0"/>
          </a:p>
          <a:p>
            <a:pPr algn="just">
              <a:buFontTx/>
              <a:buChar char="-"/>
            </a:pPr>
            <a:r>
              <a:rPr lang="fr-FR" sz="1800" dirty="0" smtClean="0">
                <a:solidFill>
                  <a:schemeClr val="bg1"/>
                </a:solidFill>
              </a:rPr>
              <a:t>Doc.1</a:t>
            </a:r>
            <a:r>
              <a:rPr lang="fr-FR" sz="1800" dirty="0" smtClean="0"/>
              <a:t> : Sur l’aquarelle, l’ </a:t>
            </a:r>
            <a:r>
              <a:rPr lang="fr-FR" sz="1800" dirty="0" smtClean="0">
                <a:solidFill>
                  <a:schemeClr val="bg1"/>
                </a:solidFill>
              </a:rPr>
              <a:t>explosion</a:t>
            </a:r>
            <a:r>
              <a:rPr lang="fr-FR" sz="1800" dirty="0" smtClean="0">
                <a:solidFill>
                  <a:srgbClr val="FF0000"/>
                </a:solidFill>
              </a:rPr>
              <a:t> </a:t>
            </a:r>
            <a:r>
              <a:rPr lang="fr-FR" sz="1800" dirty="0" smtClean="0">
                <a:solidFill>
                  <a:schemeClr val="bg1"/>
                </a:solidFill>
              </a:rPr>
              <a:t>nucléaire</a:t>
            </a:r>
            <a:r>
              <a:rPr lang="fr-FR" sz="1800" dirty="0" smtClean="0">
                <a:solidFill>
                  <a:srgbClr val="FF0000"/>
                </a:solidFill>
              </a:rPr>
              <a:t> </a:t>
            </a:r>
            <a:r>
              <a:rPr lang="fr-FR" sz="1800" dirty="0" smtClean="0"/>
              <a:t>génère une vague (tsunami) qui semble </a:t>
            </a:r>
          </a:p>
          <a:p>
            <a:pPr marL="0" indent="0" algn="just">
              <a:buNone/>
            </a:pPr>
            <a:r>
              <a:rPr lang="fr-FR" sz="1800" dirty="0" smtClean="0"/>
              <a:t>       déferler sur l’inscription « </a:t>
            </a:r>
            <a:r>
              <a:rPr lang="fr-FR" sz="1800" i="1" dirty="0" smtClean="0"/>
              <a:t>1955 »</a:t>
            </a:r>
            <a:r>
              <a:rPr lang="fr-FR" sz="1800" dirty="0" smtClean="0"/>
              <a:t> : Grass semble redouter que l’année en cours verra se </a:t>
            </a:r>
          </a:p>
          <a:p>
            <a:pPr marL="0" indent="0" algn="just">
              <a:buNone/>
            </a:pPr>
            <a:r>
              <a:rPr lang="fr-FR" sz="1800" dirty="0"/>
              <a:t> </a:t>
            </a:r>
            <a:r>
              <a:rPr lang="fr-FR" sz="1800" dirty="0" smtClean="0"/>
              <a:t>      déclencher une guerre nucléaire. Nous avons vu dans le § ci-dessous que cette     </a:t>
            </a:r>
          </a:p>
          <a:p>
            <a:pPr marL="0" indent="0" algn="just">
              <a:buNone/>
            </a:pPr>
            <a:r>
              <a:rPr lang="fr-FR" sz="1800" dirty="0"/>
              <a:t> </a:t>
            </a:r>
            <a:r>
              <a:rPr lang="fr-FR" sz="1800" dirty="0" smtClean="0"/>
              <a:t>      inquiétude est justifiée par les tensions Est-Ouest et partagée par beaucoup...</a:t>
            </a:r>
          </a:p>
          <a:p>
            <a:pPr marL="0" indent="0" algn="just">
              <a:buNone/>
            </a:pPr>
            <a:r>
              <a:rPr lang="fr-FR" sz="1800" dirty="0"/>
              <a:t> </a:t>
            </a:r>
            <a:r>
              <a:rPr lang="fr-FR" sz="1800" dirty="0" smtClean="0"/>
              <a:t>      Le </a:t>
            </a:r>
            <a:r>
              <a:rPr lang="fr-FR" sz="1800" dirty="0" smtClean="0">
                <a:solidFill>
                  <a:schemeClr val="bg1"/>
                </a:solidFill>
              </a:rPr>
              <a:t>champignon nucléaire </a:t>
            </a:r>
            <a:r>
              <a:rPr lang="fr-FR" sz="1800" dirty="0" smtClean="0"/>
              <a:t>apparaît inquiétant et ressemble même un peu à une   </a:t>
            </a:r>
          </a:p>
          <a:p>
            <a:pPr marL="0" indent="0" algn="just">
              <a:buNone/>
            </a:pPr>
            <a:r>
              <a:rPr lang="fr-FR" sz="1800" dirty="0"/>
              <a:t> </a:t>
            </a:r>
            <a:r>
              <a:rPr lang="fr-FR" sz="1800" dirty="0" smtClean="0"/>
              <a:t>      tête de mort.  On ne sait pas si l’explosion est due aux soviétiques ou aux américains  </a:t>
            </a:r>
          </a:p>
          <a:p>
            <a:pPr marL="0" indent="0" algn="just">
              <a:buNone/>
            </a:pPr>
            <a:r>
              <a:rPr lang="fr-FR" sz="1800" dirty="0"/>
              <a:t> </a:t>
            </a:r>
            <a:r>
              <a:rPr lang="fr-FR" sz="1800" dirty="0" smtClean="0"/>
              <a:t>      mais cela n’a pas d’importance.  Clairement G. Grass dénonce la « nucléarisation » du </a:t>
            </a:r>
          </a:p>
          <a:p>
            <a:pPr marL="0" indent="0" algn="just">
              <a:buNone/>
            </a:pPr>
            <a:r>
              <a:rPr lang="fr-FR" sz="1800" dirty="0"/>
              <a:t> </a:t>
            </a:r>
            <a:r>
              <a:rPr lang="fr-FR" sz="1800" dirty="0" smtClean="0"/>
              <a:t>      monde et les </a:t>
            </a:r>
            <a:r>
              <a:rPr lang="fr-FR" sz="1800" dirty="0" smtClean="0">
                <a:solidFill>
                  <a:schemeClr val="bg1"/>
                </a:solidFill>
              </a:rPr>
              <a:t>risques insensés </a:t>
            </a:r>
            <a:r>
              <a:rPr lang="fr-FR" sz="1800" dirty="0" smtClean="0"/>
              <a:t>que celle-ci fait courir à l’humanité. Peut être aussi </a:t>
            </a:r>
          </a:p>
          <a:p>
            <a:pPr marL="0" indent="0" algn="just">
              <a:buNone/>
            </a:pPr>
            <a:r>
              <a:rPr lang="fr-FR" sz="1800" dirty="0"/>
              <a:t> </a:t>
            </a:r>
            <a:r>
              <a:rPr lang="fr-FR" sz="1800" dirty="0" smtClean="0"/>
              <a:t>      dénonce-t-il  également la multiplication des essais nucléaires qui, même s’il se </a:t>
            </a:r>
          </a:p>
          <a:p>
            <a:pPr marL="0" indent="0" algn="just">
              <a:buNone/>
            </a:pPr>
            <a:r>
              <a:rPr lang="fr-FR" sz="1800" dirty="0"/>
              <a:t> </a:t>
            </a:r>
            <a:r>
              <a:rPr lang="fr-FR" sz="1800" dirty="0" smtClean="0"/>
              <a:t>      déroulent loin (mer) sont une menace pour tous les hommes : le spectateur voit la </a:t>
            </a:r>
          </a:p>
          <a:p>
            <a:pPr marL="0" indent="0" algn="just">
              <a:buNone/>
            </a:pPr>
            <a:r>
              <a:rPr lang="fr-FR" sz="1800" dirty="0"/>
              <a:t> </a:t>
            </a:r>
            <a:r>
              <a:rPr lang="fr-FR" sz="1800" dirty="0" smtClean="0"/>
              <a:t>      vague avancer vers lui . </a:t>
            </a:r>
          </a:p>
          <a:p>
            <a:pPr marL="0" indent="0" algn="just">
              <a:buNone/>
            </a:pPr>
            <a:endParaRPr lang="fr-FR" sz="1100" dirty="0"/>
          </a:p>
          <a:p>
            <a:pPr algn="just">
              <a:buFontTx/>
              <a:buChar char="-"/>
            </a:pPr>
            <a:r>
              <a:rPr lang="fr-FR" sz="1800" dirty="0" smtClean="0">
                <a:solidFill>
                  <a:schemeClr val="bg1"/>
                </a:solidFill>
              </a:rPr>
              <a:t>Doc. 2 </a:t>
            </a:r>
            <a:r>
              <a:rPr lang="fr-FR" sz="1800" dirty="0" smtClean="0"/>
              <a:t>: Le tableau est coupé en 2 par le mur comme Berlin depuis le 13 août 1961    </a:t>
            </a:r>
          </a:p>
          <a:p>
            <a:pPr marL="0" indent="0" algn="just">
              <a:buNone/>
            </a:pPr>
            <a:r>
              <a:rPr lang="fr-FR" sz="1800" dirty="0"/>
              <a:t> </a:t>
            </a:r>
            <a:r>
              <a:rPr lang="fr-FR" sz="1800" dirty="0" smtClean="0"/>
              <a:t>      mais aussi comme l’Allemagne.  A droite : l’Ouest et la RFA.  A gauche : la RDA </a:t>
            </a:r>
          </a:p>
          <a:p>
            <a:pPr marL="0" indent="0" algn="just">
              <a:buNone/>
            </a:pPr>
            <a:r>
              <a:rPr lang="fr-FR" sz="1800" dirty="0"/>
              <a:t> </a:t>
            </a:r>
            <a:r>
              <a:rPr lang="fr-FR" sz="1800" dirty="0" smtClean="0"/>
              <a:t>      communiste qui </a:t>
            </a:r>
            <a:r>
              <a:rPr lang="fr-FR" sz="1800" dirty="0" smtClean="0">
                <a:solidFill>
                  <a:schemeClr val="bg1"/>
                </a:solidFill>
              </a:rPr>
              <a:t>enferme ses propres habitants </a:t>
            </a:r>
            <a:r>
              <a:rPr lang="fr-FR" sz="1800" dirty="0" smtClean="0"/>
              <a:t>(barbelés tournés vers l’intérieur !)</a:t>
            </a:r>
          </a:p>
          <a:p>
            <a:pPr marL="0" indent="0" algn="just">
              <a:buNone/>
            </a:pPr>
            <a:r>
              <a:rPr lang="fr-FR" sz="1800" dirty="0"/>
              <a:t> </a:t>
            </a:r>
            <a:r>
              <a:rPr lang="fr-FR" sz="1800" dirty="0" smtClean="0"/>
              <a:t>      Sous le mur, des hommes,  des femmes et même des enfants (</a:t>
            </a:r>
            <a:r>
              <a:rPr lang="fr-FR" sz="1600" i="1" dirty="0" smtClean="0"/>
              <a:t>en bas à droite</a:t>
            </a:r>
            <a:r>
              <a:rPr lang="fr-FR" sz="1800" dirty="0" smtClean="0"/>
              <a:t>) fuient   </a:t>
            </a:r>
          </a:p>
          <a:p>
            <a:pPr marL="0" indent="0" algn="just">
              <a:buNone/>
            </a:pPr>
            <a:r>
              <a:rPr lang="fr-FR" sz="1800" dirty="0"/>
              <a:t> </a:t>
            </a:r>
            <a:r>
              <a:rPr lang="fr-FR" sz="1800" dirty="0" smtClean="0"/>
              <a:t>      de l’Est vers l’Ouest : pour Grass, malgré le mur, la volonté de liberté sera toujours </a:t>
            </a:r>
          </a:p>
          <a:p>
            <a:pPr marL="0" indent="0" algn="just">
              <a:buNone/>
            </a:pPr>
            <a:r>
              <a:rPr lang="fr-FR" sz="1800" dirty="0"/>
              <a:t> </a:t>
            </a:r>
            <a:r>
              <a:rPr lang="fr-FR" sz="1800" dirty="0" smtClean="0"/>
              <a:t>      la plus forte... On peut aussi y voir un message de soutien aux fuyards ou un  </a:t>
            </a:r>
          </a:p>
          <a:p>
            <a:pPr marL="0" indent="0" algn="just">
              <a:buNone/>
            </a:pPr>
            <a:r>
              <a:rPr lang="fr-FR" sz="1800" dirty="0"/>
              <a:t> </a:t>
            </a:r>
            <a:r>
              <a:rPr lang="fr-FR" sz="1800" dirty="0" smtClean="0"/>
              <a:t>      hommage à leur courage (</a:t>
            </a:r>
            <a:r>
              <a:rPr lang="fr-FR" sz="1500" i="1" dirty="0" smtClean="0"/>
              <a:t>rappelons qu’ils risquent leur vie</a:t>
            </a:r>
            <a:r>
              <a:rPr lang="fr-FR" sz="1800" dirty="0" smtClean="0"/>
              <a:t>). Plus largement le tableau peut aussi </a:t>
            </a:r>
          </a:p>
          <a:p>
            <a:pPr marL="0" indent="0" algn="just">
              <a:buNone/>
            </a:pPr>
            <a:r>
              <a:rPr lang="fr-FR" sz="1800" dirty="0"/>
              <a:t> </a:t>
            </a:r>
            <a:r>
              <a:rPr lang="fr-FR" sz="1800" dirty="0" smtClean="0"/>
              <a:t>      apparaître comme une dénonciation de la logique bipolaire..</a:t>
            </a:r>
            <a:endParaRPr lang="fr-FR" sz="1800" dirty="0"/>
          </a:p>
          <a:p>
            <a:pPr marL="0" indent="0" algn="just">
              <a:buNone/>
            </a:pPr>
            <a:endParaRPr lang="fr-FR" sz="1800" dirty="0" smtClean="0"/>
          </a:p>
        </p:txBody>
      </p:sp>
    </p:spTree>
    <p:extLst>
      <p:ext uri="{BB962C8B-B14F-4D97-AF65-F5344CB8AC3E}">
        <p14:creationId xmlns:p14="http://schemas.microsoft.com/office/powerpoint/2010/main" val="156131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 calcmode="lin" valueType="num">
                                      <p:cBhvr additive="base">
                                        <p:cTn id="3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 calcmode="lin" valueType="num">
                                      <p:cBhvr additive="base">
                                        <p:cTn id="4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anim calcmode="lin" valueType="num">
                                      <p:cBhvr additive="base">
                                        <p:cTn id="4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 calcmode="lin" valueType="num">
                                      <p:cBhvr additive="base">
                                        <p:cTn id="4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4" end="14"/>
                                            </p:txEl>
                                          </p:spTgt>
                                        </p:tgtEl>
                                        <p:attrNameLst>
                                          <p:attrName>style.visibility</p:attrName>
                                        </p:attrNameLst>
                                      </p:cBhvr>
                                      <p:to>
                                        <p:strVal val="visible"/>
                                      </p:to>
                                    </p:set>
                                    <p:anim calcmode="lin" valueType="num">
                                      <p:cBhvr additive="base">
                                        <p:cTn id="53"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16" end="16"/>
                                            </p:txEl>
                                          </p:spTgt>
                                        </p:tgtEl>
                                        <p:attrNameLst>
                                          <p:attrName>style.visibility</p:attrName>
                                        </p:attrNameLst>
                                      </p:cBhvr>
                                      <p:to>
                                        <p:strVal val="visible"/>
                                      </p:to>
                                    </p:set>
                                    <p:anim calcmode="lin" valueType="num">
                                      <p:cBhvr additive="base">
                                        <p:cTn id="59"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17" end="17"/>
                                            </p:txEl>
                                          </p:spTgt>
                                        </p:tgtEl>
                                        <p:attrNameLst>
                                          <p:attrName>style.visibility</p:attrName>
                                        </p:attrNameLst>
                                      </p:cBhvr>
                                      <p:to>
                                        <p:strVal val="visible"/>
                                      </p:to>
                                    </p:set>
                                    <p:anim calcmode="lin" valueType="num">
                                      <p:cBhvr additive="base">
                                        <p:cTn id="63"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7" end="17"/>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18" end="18"/>
                                            </p:txEl>
                                          </p:spTgt>
                                        </p:tgtEl>
                                        <p:attrNameLst>
                                          <p:attrName>style.visibility</p:attrName>
                                        </p:attrNameLst>
                                      </p:cBhvr>
                                      <p:to>
                                        <p:strVal val="visible"/>
                                      </p:to>
                                    </p:set>
                                    <p:anim calcmode="lin" valueType="num">
                                      <p:cBhvr additive="base">
                                        <p:cTn id="67" dur="500" fill="hold"/>
                                        <p:tgtEl>
                                          <p:spTgt spid="4">
                                            <p:txEl>
                                              <p:pRg st="18" end="1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8" end="18"/>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19" end="19"/>
                                            </p:txEl>
                                          </p:spTgt>
                                        </p:tgtEl>
                                        <p:attrNameLst>
                                          <p:attrName>style.visibility</p:attrName>
                                        </p:attrNameLst>
                                      </p:cBhvr>
                                      <p:to>
                                        <p:strVal val="visible"/>
                                      </p:to>
                                    </p:set>
                                    <p:anim calcmode="lin" valueType="num">
                                      <p:cBhvr additive="base">
                                        <p:cTn id="71" dur="500" fill="hold"/>
                                        <p:tgtEl>
                                          <p:spTgt spid="4">
                                            <p:txEl>
                                              <p:pRg st="19" end="1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9" end="19"/>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
                                            <p:txEl>
                                              <p:pRg st="20" end="20"/>
                                            </p:txEl>
                                          </p:spTgt>
                                        </p:tgtEl>
                                        <p:attrNameLst>
                                          <p:attrName>style.visibility</p:attrName>
                                        </p:attrNameLst>
                                      </p:cBhvr>
                                      <p:to>
                                        <p:strVal val="visible"/>
                                      </p:to>
                                    </p:set>
                                    <p:anim calcmode="lin" valueType="num">
                                      <p:cBhvr additive="base">
                                        <p:cTn id="75" dur="500" fill="hold"/>
                                        <p:tgtEl>
                                          <p:spTgt spid="4">
                                            <p:txEl>
                                              <p:pRg st="20" end="2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20" end="20"/>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
                                            <p:txEl>
                                              <p:pRg st="21" end="21"/>
                                            </p:txEl>
                                          </p:spTgt>
                                        </p:tgtEl>
                                        <p:attrNameLst>
                                          <p:attrName>style.visibility</p:attrName>
                                        </p:attrNameLst>
                                      </p:cBhvr>
                                      <p:to>
                                        <p:strVal val="visible"/>
                                      </p:to>
                                    </p:set>
                                    <p:anim calcmode="lin" valueType="num">
                                      <p:cBhvr additive="base">
                                        <p:cTn id="79" dur="500" fill="hold"/>
                                        <p:tgtEl>
                                          <p:spTgt spid="4">
                                            <p:txEl>
                                              <p:pRg st="21" end="2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21" end="21"/>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
                                            <p:txEl>
                                              <p:pRg st="22" end="22"/>
                                            </p:txEl>
                                          </p:spTgt>
                                        </p:tgtEl>
                                        <p:attrNameLst>
                                          <p:attrName>style.visibility</p:attrName>
                                        </p:attrNameLst>
                                      </p:cBhvr>
                                      <p:to>
                                        <p:strVal val="visible"/>
                                      </p:to>
                                    </p:set>
                                    <p:anim calcmode="lin" valueType="num">
                                      <p:cBhvr additive="base">
                                        <p:cTn id="83" dur="500" fill="hold"/>
                                        <p:tgtEl>
                                          <p:spTgt spid="4">
                                            <p:txEl>
                                              <p:pRg st="22" end="2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txEl>
                                              <p:pRg st="22" end="22"/>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
                                            <p:txEl>
                                              <p:pRg st="23" end="23"/>
                                            </p:txEl>
                                          </p:spTgt>
                                        </p:tgtEl>
                                        <p:attrNameLst>
                                          <p:attrName>style.visibility</p:attrName>
                                        </p:attrNameLst>
                                      </p:cBhvr>
                                      <p:to>
                                        <p:strVal val="visible"/>
                                      </p:to>
                                    </p:set>
                                    <p:anim calcmode="lin" valueType="num">
                                      <p:cBhvr additive="base">
                                        <p:cTn id="87" dur="500" fill="hold"/>
                                        <p:tgtEl>
                                          <p:spTgt spid="4">
                                            <p:txEl>
                                              <p:pRg st="23" end="2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txEl>
                                              <p:pRg st="23" end="2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692696"/>
            <a:ext cx="8229600" cy="4525963"/>
          </a:xfrm>
        </p:spPr>
        <p:txBody>
          <a:bodyPr>
            <a:normAutofit fontScale="92500" lnSpcReduction="20000"/>
          </a:bodyPr>
          <a:lstStyle/>
          <a:p>
            <a:pPr marL="0" lvl="0" indent="0">
              <a:buNone/>
            </a:pPr>
            <a:r>
              <a:rPr lang="fr-FR" sz="1800" b="1" u="sng" dirty="0" smtClean="0">
                <a:solidFill>
                  <a:prstClr val="black"/>
                </a:solidFill>
              </a:rPr>
              <a:t>Conclusion</a:t>
            </a:r>
            <a:r>
              <a:rPr lang="fr-FR" sz="1800" dirty="0" smtClean="0">
                <a:solidFill>
                  <a:prstClr val="black"/>
                </a:solidFill>
              </a:rPr>
              <a:t>        (</a:t>
            </a:r>
            <a:r>
              <a:rPr lang="fr-FR" sz="1800" i="1" dirty="0" smtClean="0">
                <a:solidFill>
                  <a:prstClr val="black"/>
                </a:solidFill>
              </a:rPr>
              <a:t>Bilan + ouverture</a:t>
            </a:r>
            <a:r>
              <a:rPr lang="fr-FR" sz="1800" dirty="0" smtClean="0">
                <a:solidFill>
                  <a:prstClr val="black"/>
                </a:solidFill>
              </a:rPr>
              <a:t>)</a:t>
            </a:r>
            <a:r>
              <a:rPr lang="fr-FR" sz="1800" i="1" dirty="0" smtClean="0">
                <a:solidFill>
                  <a:prstClr val="black"/>
                </a:solidFill>
              </a:rPr>
              <a:t>                                                           (8/10 </a:t>
            </a:r>
            <a:r>
              <a:rPr lang="fr-FR" sz="1800" i="1" dirty="0">
                <a:solidFill>
                  <a:prstClr val="black"/>
                </a:solidFill>
              </a:rPr>
              <a:t>lignes max.)</a:t>
            </a:r>
          </a:p>
          <a:p>
            <a:pPr marL="0" lvl="0" indent="0">
              <a:buNone/>
            </a:pPr>
            <a:endParaRPr lang="fr-FR" sz="1200" dirty="0">
              <a:solidFill>
                <a:prstClr val="black"/>
              </a:solidFill>
            </a:endParaRPr>
          </a:p>
          <a:p>
            <a:pPr marL="0" lvl="0" indent="0">
              <a:buNone/>
            </a:pPr>
            <a:endParaRPr lang="fr-FR" sz="1200" dirty="0">
              <a:solidFill>
                <a:prstClr val="black"/>
              </a:solidFill>
            </a:endParaRPr>
          </a:p>
          <a:p>
            <a:pPr marL="0" lvl="0" indent="0">
              <a:buNone/>
            </a:pPr>
            <a:r>
              <a:rPr lang="fr-FR" sz="1800" u="sng" dirty="0">
                <a:solidFill>
                  <a:prstClr val="black"/>
                </a:solidFill>
              </a:rPr>
              <a:t>Eléments à retenir </a:t>
            </a:r>
            <a:r>
              <a:rPr lang="fr-FR" sz="1800" dirty="0" smtClean="0">
                <a:solidFill>
                  <a:prstClr val="black"/>
                </a:solidFill>
              </a:rPr>
              <a:t>:</a:t>
            </a:r>
          </a:p>
          <a:p>
            <a:pPr marL="0" lvl="0" indent="0">
              <a:buNone/>
            </a:pPr>
            <a:endParaRPr lang="fr-FR" sz="1800" dirty="0">
              <a:solidFill>
                <a:prstClr val="black"/>
              </a:solidFill>
            </a:endParaRPr>
          </a:p>
          <a:p>
            <a:pPr marL="0" lvl="0" indent="0">
              <a:buNone/>
            </a:pPr>
            <a:endParaRPr lang="fr-FR" sz="900" dirty="0">
              <a:solidFill>
                <a:prstClr val="black"/>
              </a:solidFill>
            </a:endParaRPr>
          </a:p>
          <a:p>
            <a:pPr lvl="0" algn="just">
              <a:buFont typeface="Arial" charset="0"/>
              <a:buChar char="•"/>
            </a:pPr>
            <a:r>
              <a:rPr lang="fr-FR" sz="1800" b="1" u="sng" dirty="0" smtClean="0">
                <a:solidFill>
                  <a:prstClr val="black"/>
                </a:solidFill>
              </a:rPr>
              <a:t>Bilan</a:t>
            </a:r>
            <a:r>
              <a:rPr lang="fr-FR" sz="1800" dirty="0" smtClean="0">
                <a:solidFill>
                  <a:prstClr val="black"/>
                </a:solidFill>
              </a:rPr>
              <a:t> : Ces 2 œuvres très parlantes, sont bien </a:t>
            </a:r>
            <a:r>
              <a:rPr lang="fr-FR" sz="1800" dirty="0" smtClean="0">
                <a:solidFill>
                  <a:schemeClr val="bg1"/>
                </a:solidFill>
              </a:rPr>
              <a:t>représentatives du climat d’inquiétude </a:t>
            </a:r>
            <a:r>
              <a:rPr lang="fr-FR" sz="1800" dirty="0" smtClean="0">
                <a:solidFill>
                  <a:prstClr val="black"/>
                </a:solidFill>
              </a:rPr>
              <a:t>dans lequel vivent les contemporains et plus spécialement les Allemands de l’époque (</a:t>
            </a:r>
            <a:r>
              <a:rPr lang="fr-FR" sz="1400" i="1" dirty="0" smtClean="0">
                <a:solidFill>
                  <a:prstClr val="black"/>
                </a:solidFill>
              </a:rPr>
              <a:t>Rappelons qu’ils seraient en première ligne en cas de guerre Est-Ouest</a:t>
            </a:r>
            <a:r>
              <a:rPr lang="fr-FR" sz="1800" dirty="0" smtClean="0">
                <a:solidFill>
                  <a:prstClr val="black"/>
                </a:solidFill>
              </a:rPr>
              <a:t>). </a:t>
            </a:r>
          </a:p>
          <a:p>
            <a:pPr marL="0" lvl="0" indent="0" algn="just">
              <a:buNone/>
            </a:pPr>
            <a:r>
              <a:rPr lang="fr-FR" sz="1800" dirty="0" smtClean="0">
                <a:solidFill>
                  <a:prstClr val="black"/>
                </a:solidFill>
              </a:rPr>
              <a:t>       L’ </a:t>
            </a:r>
            <a:r>
              <a:rPr lang="fr-FR" sz="1800" dirty="0" smtClean="0">
                <a:solidFill>
                  <a:schemeClr val="bg1"/>
                </a:solidFill>
              </a:rPr>
              <a:t>Art pictural </a:t>
            </a:r>
            <a:r>
              <a:rPr lang="fr-FR" sz="1800" dirty="0" smtClean="0">
                <a:solidFill>
                  <a:prstClr val="black"/>
                </a:solidFill>
              </a:rPr>
              <a:t>permet ici de comprendre un contexte complexe tout en permettant </a:t>
            </a:r>
          </a:p>
          <a:p>
            <a:pPr marL="0" lvl="0" indent="0" algn="just">
              <a:buNone/>
            </a:pPr>
            <a:r>
              <a:rPr lang="fr-FR" sz="1800" dirty="0">
                <a:solidFill>
                  <a:prstClr val="black"/>
                </a:solidFill>
              </a:rPr>
              <a:t> </a:t>
            </a:r>
            <a:r>
              <a:rPr lang="fr-FR" sz="1800" dirty="0" smtClean="0">
                <a:solidFill>
                  <a:prstClr val="black"/>
                </a:solidFill>
              </a:rPr>
              <a:t>      à l’auteur de faire passer des messages que beaucoup de contemporains partagent  </a:t>
            </a:r>
          </a:p>
          <a:p>
            <a:pPr marL="0" lvl="0" indent="0" algn="just">
              <a:buNone/>
            </a:pPr>
            <a:r>
              <a:rPr lang="fr-FR" sz="1800">
                <a:solidFill>
                  <a:prstClr val="black"/>
                </a:solidFill>
              </a:rPr>
              <a:t> </a:t>
            </a:r>
            <a:r>
              <a:rPr lang="fr-FR" sz="1800" smtClean="0">
                <a:solidFill>
                  <a:prstClr val="black"/>
                </a:solidFill>
              </a:rPr>
              <a:t>      </a:t>
            </a:r>
            <a:r>
              <a:rPr lang="fr-FR" sz="1800" dirty="0" smtClean="0">
                <a:solidFill>
                  <a:prstClr val="black"/>
                </a:solidFill>
              </a:rPr>
              <a:t>à l ’époque. </a:t>
            </a:r>
          </a:p>
          <a:p>
            <a:pPr marL="0" lvl="0" indent="0">
              <a:buNone/>
            </a:pPr>
            <a:endParaRPr lang="fr-FR" sz="1800" dirty="0" smtClean="0">
              <a:solidFill>
                <a:prstClr val="black"/>
              </a:solidFill>
            </a:endParaRPr>
          </a:p>
          <a:p>
            <a:pPr marL="0" lvl="0" indent="0">
              <a:buNone/>
            </a:pPr>
            <a:endParaRPr lang="fr-FR" sz="1800" dirty="0" smtClean="0">
              <a:solidFill>
                <a:prstClr val="black"/>
              </a:solidFill>
            </a:endParaRPr>
          </a:p>
          <a:p>
            <a:pPr lvl="0" algn="just">
              <a:buFont typeface="Arial" charset="0"/>
              <a:buChar char="•"/>
            </a:pPr>
            <a:r>
              <a:rPr lang="fr-FR" sz="1800" b="1" u="sng" dirty="0" smtClean="0">
                <a:solidFill>
                  <a:prstClr val="black"/>
                </a:solidFill>
              </a:rPr>
              <a:t>Ouverture</a:t>
            </a:r>
            <a:r>
              <a:rPr lang="fr-FR" sz="1800" dirty="0" smtClean="0">
                <a:solidFill>
                  <a:prstClr val="black"/>
                </a:solidFill>
              </a:rPr>
              <a:t> : Il faudra attendre la fin de 1962 et de la très grave crise de Cuba pour que les débuts de la Détente entre les 2 superpuissances fassent diminuer la peur d’un engrenage nucléaire... Mais l’Allemagne de G. Grass reste </a:t>
            </a:r>
            <a:r>
              <a:rPr lang="fr-FR" sz="1800" dirty="0">
                <a:solidFill>
                  <a:prstClr val="black"/>
                </a:solidFill>
              </a:rPr>
              <a:t>divisée jusqu’à la chute du Mur en </a:t>
            </a:r>
            <a:r>
              <a:rPr lang="fr-FR" sz="1800" dirty="0" smtClean="0">
                <a:solidFill>
                  <a:prstClr val="black"/>
                </a:solidFill>
              </a:rPr>
              <a:t>1989</a:t>
            </a:r>
            <a:r>
              <a:rPr lang="fr-FR" sz="1800" dirty="0">
                <a:solidFill>
                  <a:prstClr val="black"/>
                </a:solidFill>
              </a:rPr>
              <a:t> </a:t>
            </a:r>
            <a:r>
              <a:rPr lang="fr-FR" sz="1800" dirty="0" smtClean="0">
                <a:solidFill>
                  <a:prstClr val="black"/>
                </a:solidFill>
              </a:rPr>
              <a:t>et à l’unification du pays en 1990.</a:t>
            </a:r>
            <a:endParaRPr lang="fr-FR" sz="1800" dirty="0">
              <a:solidFill>
                <a:prstClr val="black"/>
              </a:solidFill>
            </a:endParaRPr>
          </a:p>
        </p:txBody>
      </p:sp>
    </p:spTree>
    <p:extLst>
      <p:ext uri="{BB962C8B-B14F-4D97-AF65-F5344CB8AC3E}">
        <p14:creationId xmlns:p14="http://schemas.microsoft.com/office/powerpoint/2010/main" val="217957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 calcmode="lin" valueType="num">
                                      <p:cBhvr additive="base">
                                        <p:cTn id="2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4" name="Image 3"/>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ZoneTexte 4"/>
          <p:cNvSpPr txBox="1"/>
          <p:nvPr/>
        </p:nvSpPr>
        <p:spPr>
          <a:xfrm>
            <a:off x="5468035" y="4005064"/>
            <a:ext cx="3672408" cy="646331"/>
          </a:xfrm>
          <a:prstGeom prst="rect">
            <a:avLst/>
          </a:prstGeom>
          <a:noFill/>
        </p:spPr>
        <p:txBody>
          <a:bodyPr wrap="square" rtlCol="0">
            <a:spAutoFit/>
          </a:bodyPr>
          <a:lstStyle/>
          <a:p>
            <a:pPr algn="ctr"/>
            <a:r>
              <a:rPr lang="fr-FR" b="1" dirty="0" smtClean="0"/>
              <a:t> «</a:t>
            </a:r>
            <a:r>
              <a:rPr lang="fr-FR" b="1" dirty="0"/>
              <a:t> Guerre froide ». </a:t>
            </a:r>
            <a:r>
              <a:rPr lang="fr-FR" b="1" dirty="0" smtClean="0"/>
              <a:t>Günter Grass. </a:t>
            </a:r>
          </a:p>
          <a:p>
            <a:pPr algn="ctr"/>
            <a:r>
              <a:rPr lang="fr-FR" b="1" i="1" dirty="0" smtClean="0"/>
              <a:t>Mon siècle</a:t>
            </a:r>
            <a:r>
              <a:rPr lang="fr-FR" b="1" dirty="0" smtClean="0"/>
              <a:t>. 1955. </a:t>
            </a:r>
            <a:endParaRPr lang="fr-FR" dirty="0"/>
          </a:p>
        </p:txBody>
      </p:sp>
    </p:spTree>
    <p:extLst>
      <p:ext uri="{BB962C8B-B14F-4D97-AF65-F5344CB8AC3E}">
        <p14:creationId xmlns:p14="http://schemas.microsoft.com/office/powerpoint/2010/main" val="974938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Eric\Desktop\1961.jp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p:spPr>
      </p:pic>
      <p:sp>
        <p:nvSpPr>
          <p:cNvPr id="3" name="ZoneTexte 2"/>
          <p:cNvSpPr txBox="1"/>
          <p:nvPr/>
        </p:nvSpPr>
        <p:spPr>
          <a:xfrm>
            <a:off x="5724128" y="2967334"/>
            <a:ext cx="3240360" cy="923330"/>
          </a:xfrm>
          <a:prstGeom prst="rect">
            <a:avLst/>
          </a:prstGeom>
          <a:noFill/>
        </p:spPr>
        <p:txBody>
          <a:bodyPr wrap="square" rtlCol="0">
            <a:spAutoFit/>
          </a:bodyPr>
          <a:lstStyle/>
          <a:p>
            <a:pPr algn="ctr"/>
            <a:r>
              <a:rPr lang="fr-FR" b="1" dirty="0" smtClean="0"/>
              <a:t>« Construction du mur de Berlin », Günter Grass. </a:t>
            </a:r>
          </a:p>
          <a:p>
            <a:pPr algn="ctr"/>
            <a:r>
              <a:rPr lang="fr-FR" b="1" i="1" dirty="0" smtClean="0"/>
              <a:t>Mon </a:t>
            </a:r>
            <a:r>
              <a:rPr lang="fr-FR" b="1" i="1" dirty="0"/>
              <a:t>siècle.</a:t>
            </a:r>
            <a:r>
              <a:rPr lang="fr-FR" b="1" dirty="0"/>
              <a:t> 1961. </a:t>
            </a:r>
            <a:endParaRPr lang="fr-FR" dirty="0"/>
          </a:p>
        </p:txBody>
      </p:sp>
    </p:spTree>
    <p:extLst>
      <p:ext uri="{BB962C8B-B14F-4D97-AF65-F5344CB8AC3E}">
        <p14:creationId xmlns:p14="http://schemas.microsoft.com/office/powerpoint/2010/main" val="3859444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0"/>
            <a:ext cx="4582953" cy="343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88640"/>
            <a:ext cx="36703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997" y="5589240"/>
            <a:ext cx="32432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787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a:bodyPr>
          <a:lstStyle/>
          <a:p>
            <a:r>
              <a:rPr lang="fr-FR" sz="2400" b="1" dirty="0" smtClean="0"/>
              <a:t>Plan détaillé du devoir </a:t>
            </a:r>
            <a:endParaRPr lang="fr-FR" sz="2400" b="1" dirty="0"/>
          </a:p>
        </p:txBody>
      </p:sp>
      <p:sp>
        <p:nvSpPr>
          <p:cNvPr id="4" name="ZoneTexte 3"/>
          <p:cNvSpPr txBox="1"/>
          <p:nvPr/>
        </p:nvSpPr>
        <p:spPr>
          <a:xfrm>
            <a:off x="179512" y="836712"/>
            <a:ext cx="5040560" cy="2862322"/>
          </a:xfrm>
          <a:prstGeom prst="rect">
            <a:avLst/>
          </a:prstGeom>
          <a:noFill/>
        </p:spPr>
        <p:txBody>
          <a:bodyPr wrap="square" rtlCol="0">
            <a:spAutoFit/>
          </a:bodyPr>
          <a:lstStyle/>
          <a:p>
            <a:pPr algn="just"/>
            <a:r>
              <a:rPr lang="fr-FR" b="1" u="sng" dirty="0" smtClean="0"/>
              <a:t>Rappels</a:t>
            </a:r>
            <a:r>
              <a:rPr lang="fr-FR" dirty="0" smtClean="0"/>
              <a:t> :  </a:t>
            </a:r>
            <a:r>
              <a:rPr lang="fr-FR" sz="2000" dirty="0" smtClean="0"/>
              <a:t>L’ exercice consiste en une </a:t>
            </a:r>
            <a:r>
              <a:rPr lang="fr-FR" sz="2000" dirty="0" smtClean="0">
                <a:solidFill>
                  <a:schemeClr val="bg1"/>
                </a:solidFill>
              </a:rPr>
              <a:t>analyse</a:t>
            </a:r>
            <a:r>
              <a:rPr lang="fr-FR" sz="2000" dirty="0" smtClean="0"/>
              <a:t>  du ou des document(s) en une page et demi / 2 pages environ.  On attend du candidat qu’il montre sa </a:t>
            </a:r>
            <a:r>
              <a:rPr lang="fr-FR" sz="2000" dirty="0" smtClean="0">
                <a:solidFill>
                  <a:schemeClr val="bg1"/>
                </a:solidFill>
              </a:rPr>
              <a:t>compréhension du contenu</a:t>
            </a:r>
            <a:r>
              <a:rPr lang="fr-FR" sz="2000" dirty="0" smtClean="0"/>
              <a:t>, du sens général du ou des document(s), qu’il le (les) replace(nt) dans son (leur) </a:t>
            </a:r>
            <a:r>
              <a:rPr lang="fr-FR" sz="2000" dirty="0" smtClean="0">
                <a:solidFill>
                  <a:schemeClr val="bg1"/>
                </a:solidFill>
              </a:rPr>
              <a:t>contexte</a:t>
            </a:r>
            <a:r>
              <a:rPr lang="fr-FR" sz="2000" dirty="0" smtClean="0"/>
              <a:t>(s). Si 2 documents sont proposés, on attend aussi une </a:t>
            </a:r>
            <a:r>
              <a:rPr lang="fr-FR" sz="2000" dirty="0" smtClean="0">
                <a:solidFill>
                  <a:schemeClr val="bg1"/>
                </a:solidFill>
              </a:rPr>
              <a:t>mise en relation </a:t>
            </a:r>
            <a:r>
              <a:rPr lang="fr-FR" sz="2000" dirty="0" smtClean="0"/>
              <a:t>montrant l’intérêt de la confrontation de ceux-ci.</a:t>
            </a:r>
            <a:endParaRPr lang="fr-FR" sz="2000" dirty="0"/>
          </a:p>
        </p:txBody>
      </p:sp>
      <p:sp>
        <p:nvSpPr>
          <p:cNvPr id="5" name="Espace réservé du contenu 4"/>
          <p:cNvSpPr>
            <a:spLocks noGrp="1"/>
          </p:cNvSpPr>
          <p:nvPr>
            <p:ph idx="1"/>
          </p:nvPr>
        </p:nvSpPr>
        <p:spPr>
          <a:xfrm>
            <a:off x="31830" y="4149080"/>
            <a:ext cx="5620290" cy="587334"/>
          </a:xfrm>
        </p:spPr>
        <p:txBody>
          <a:bodyPr>
            <a:normAutofit fontScale="92500"/>
          </a:bodyPr>
          <a:lstStyle/>
          <a:p>
            <a:pPr marL="0" indent="0" algn="ctr">
              <a:buNone/>
            </a:pPr>
            <a:r>
              <a:rPr lang="fr-FR" dirty="0" smtClean="0"/>
              <a:t>Prenons une feuille de brouillon ...</a:t>
            </a:r>
            <a:endParaRPr lang="fr-FR" dirty="0"/>
          </a:p>
        </p:txBody>
      </p:sp>
      <p:sp>
        <p:nvSpPr>
          <p:cNvPr id="6" name="ZoneTexte 5"/>
          <p:cNvSpPr txBox="1"/>
          <p:nvPr/>
        </p:nvSpPr>
        <p:spPr>
          <a:xfrm>
            <a:off x="179512" y="5220489"/>
            <a:ext cx="4464496" cy="553998"/>
          </a:xfrm>
          <a:prstGeom prst="rect">
            <a:avLst/>
          </a:prstGeom>
          <a:noFill/>
        </p:spPr>
        <p:txBody>
          <a:bodyPr wrap="square" rtlCol="0">
            <a:spAutoFit/>
          </a:bodyPr>
          <a:lstStyle/>
          <a:p>
            <a:r>
              <a:rPr lang="fr-FR" sz="3000" dirty="0" smtClean="0"/>
              <a:t>Organisons le brouillon...</a:t>
            </a:r>
            <a:endParaRPr lang="fr-FR" sz="3000" dirty="0"/>
          </a:p>
        </p:txBody>
      </p:sp>
      <p:pic>
        <p:nvPicPr>
          <p:cNvPr id="4099" name="Picture 3" descr="C:\Users\Eric\Desktop\brouillon GG 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36877" y="821686"/>
            <a:ext cx="3470956" cy="53642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Eric\Desktop\brouillon GG 001.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636877" y="809176"/>
            <a:ext cx="3470956" cy="536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29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additive="base">
                                        <p:cTn id="25" dur="500" fill="hold"/>
                                        <p:tgtEl>
                                          <p:spTgt spid="4099"/>
                                        </p:tgtEl>
                                        <p:attrNameLst>
                                          <p:attrName>ppt_x</p:attrName>
                                        </p:attrNameLst>
                                      </p:cBhvr>
                                      <p:tavLst>
                                        <p:tav tm="0">
                                          <p:val>
                                            <p:strVal val="#ppt_x"/>
                                          </p:val>
                                        </p:tav>
                                        <p:tav tm="100000">
                                          <p:val>
                                            <p:strVal val="#ppt_x"/>
                                          </p:val>
                                        </p:tav>
                                      </p:tavLst>
                                    </p:anim>
                                    <p:anim calcmode="lin" valueType="num">
                                      <p:cBhvr additive="base">
                                        <p:cTn id="26" dur="500" fill="hold"/>
                                        <p:tgtEl>
                                          <p:spTgt spid="409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dirty="0" smtClean="0"/>
              <a:t>A vous de jouer ....</a:t>
            </a:r>
            <a:endParaRPr lang="fr-FR" dirty="0"/>
          </a:p>
        </p:txBody>
      </p:sp>
      <p:sp>
        <p:nvSpPr>
          <p:cNvPr id="3" name="Espace réservé du contenu 2"/>
          <p:cNvSpPr>
            <a:spLocks noGrp="1"/>
          </p:cNvSpPr>
          <p:nvPr>
            <p:ph idx="1"/>
          </p:nvPr>
        </p:nvSpPr>
        <p:spPr>
          <a:xfrm>
            <a:off x="215008" y="1556792"/>
            <a:ext cx="8928992" cy="4525963"/>
          </a:xfrm>
        </p:spPr>
        <p:txBody>
          <a:bodyPr>
            <a:normAutofit fontScale="62500" lnSpcReduction="20000"/>
          </a:bodyPr>
          <a:lstStyle/>
          <a:p>
            <a:r>
              <a:rPr lang="fr-FR" dirty="0" smtClean="0">
                <a:solidFill>
                  <a:schemeClr val="bg1"/>
                </a:solidFill>
              </a:rPr>
              <a:t>Lire la consigne </a:t>
            </a:r>
            <a:r>
              <a:rPr lang="fr-FR" dirty="0" smtClean="0"/>
              <a:t>et observation des documents  (</a:t>
            </a:r>
            <a:r>
              <a:rPr lang="fr-FR" sz="2800" i="1" dirty="0" smtClean="0"/>
              <a:t>premières impressions en commun</a:t>
            </a:r>
            <a:r>
              <a:rPr lang="fr-FR" dirty="0" smtClean="0"/>
              <a:t>)    	                                                                                                                    5 à 10 mn</a:t>
            </a:r>
          </a:p>
          <a:p>
            <a:endParaRPr lang="fr-FR" sz="1800" dirty="0" smtClean="0"/>
          </a:p>
          <a:p>
            <a:r>
              <a:rPr lang="fr-FR" dirty="0" smtClean="0"/>
              <a:t>Trouver les éléments nécessaires pour l’introduction.</a:t>
            </a:r>
            <a:r>
              <a:rPr lang="fr-FR" dirty="0" smtClean="0">
                <a:solidFill>
                  <a:prstClr val="black"/>
                </a:solidFill>
              </a:rPr>
              <a:t> Restitution </a:t>
            </a:r>
            <a:r>
              <a:rPr lang="fr-FR" dirty="0">
                <a:solidFill>
                  <a:prstClr val="black"/>
                </a:solidFill>
              </a:rPr>
              <a:t>et mise en commun (</a:t>
            </a:r>
            <a:r>
              <a:rPr lang="fr-FR" sz="2800" i="1" dirty="0">
                <a:solidFill>
                  <a:prstClr val="black"/>
                </a:solidFill>
              </a:rPr>
              <a:t>compléter le brouillon si nécessaire</a:t>
            </a:r>
            <a:r>
              <a:rPr lang="fr-FR" dirty="0" smtClean="0">
                <a:solidFill>
                  <a:prstClr val="black"/>
                </a:solidFill>
              </a:rPr>
              <a:t>)                                                  5 </a:t>
            </a:r>
            <a:r>
              <a:rPr lang="fr-FR" dirty="0">
                <a:solidFill>
                  <a:prstClr val="black"/>
                </a:solidFill>
              </a:rPr>
              <a:t>à 10 mn</a:t>
            </a:r>
            <a:endParaRPr lang="fr-FR" dirty="0" smtClean="0"/>
          </a:p>
          <a:p>
            <a:pPr marL="0" indent="0">
              <a:buNone/>
            </a:pPr>
            <a:endParaRPr lang="fr-FR" sz="1400" dirty="0" smtClean="0"/>
          </a:p>
          <a:p>
            <a:pPr algn="just"/>
            <a:r>
              <a:rPr lang="fr-FR" dirty="0" smtClean="0"/>
              <a:t>Trouver les </a:t>
            </a:r>
            <a:r>
              <a:rPr lang="fr-FR" dirty="0" smtClean="0">
                <a:solidFill>
                  <a:schemeClr val="bg1"/>
                </a:solidFill>
              </a:rPr>
              <a:t>éléments</a:t>
            </a:r>
            <a:r>
              <a:rPr lang="fr-FR" dirty="0" smtClean="0"/>
              <a:t> nécessaires pour détailler le </a:t>
            </a:r>
            <a:r>
              <a:rPr lang="fr-FR" dirty="0" smtClean="0">
                <a:solidFill>
                  <a:schemeClr val="bg1"/>
                </a:solidFill>
              </a:rPr>
              <a:t>plan</a:t>
            </a:r>
            <a:r>
              <a:rPr lang="fr-FR" dirty="0" smtClean="0"/>
              <a:t> au brouillon (</a:t>
            </a:r>
            <a:r>
              <a:rPr lang="fr-FR" sz="2800" i="1" dirty="0" smtClean="0"/>
              <a:t>travail par 2 possible</a:t>
            </a:r>
            <a:r>
              <a:rPr lang="fr-FR" dirty="0" smtClean="0"/>
              <a:t>). Restitution et mise en commun (</a:t>
            </a:r>
            <a:r>
              <a:rPr lang="fr-FR" sz="2800" i="1" dirty="0" smtClean="0"/>
              <a:t>compléter le brouillon si nécessaire</a:t>
            </a:r>
            <a:r>
              <a:rPr lang="fr-FR" dirty="0" smtClean="0"/>
              <a:t>)     	                                                                                                       Environ 20/25 mn</a:t>
            </a:r>
          </a:p>
          <a:p>
            <a:pPr marL="0" indent="0">
              <a:buNone/>
            </a:pPr>
            <a:endParaRPr lang="fr-FR" sz="1800" dirty="0" smtClean="0"/>
          </a:p>
          <a:p>
            <a:pPr lvl="0"/>
            <a:r>
              <a:rPr lang="fr-FR" dirty="0">
                <a:solidFill>
                  <a:prstClr val="black"/>
                </a:solidFill>
              </a:rPr>
              <a:t>Trouver les éléments nécessaires pour </a:t>
            </a:r>
            <a:r>
              <a:rPr lang="fr-FR" dirty="0" smtClean="0">
                <a:solidFill>
                  <a:prstClr val="black"/>
                </a:solidFill>
              </a:rPr>
              <a:t>la conclusion. Restitution </a:t>
            </a:r>
            <a:r>
              <a:rPr lang="fr-FR" dirty="0">
                <a:solidFill>
                  <a:prstClr val="black"/>
                </a:solidFill>
              </a:rPr>
              <a:t>et mise en commun (</a:t>
            </a:r>
            <a:r>
              <a:rPr lang="fr-FR" i="1" dirty="0">
                <a:solidFill>
                  <a:prstClr val="black"/>
                </a:solidFill>
              </a:rPr>
              <a:t>compléter le brouillon si nécessaire</a:t>
            </a:r>
            <a:r>
              <a:rPr lang="fr-FR" dirty="0" smtClean="0">
                <a:solidFill>
                  <a:prstClr val="black"/>
                </a:solidFill>
              </a:rPr>
              <a:t>)</a:t>
            </a:r>
            <a:r>
              <a:rPr lang="fr-FR" dirty="0">
                <a:solidFill>
                  <a:prstClr val="black"/>
                </a:solidFill>
              </a:rPr>
              <a:t> </a:t>
            </a:r>
            <a:r>
              <a:rPr lang="fr-FR" dirty="0" smtClean="0">
                <a:solidFill>
                  <a:prstClr val="black"/>
                </a:solidFill>
              </a:rPr>
              <a:t>                                            5 </a:t>
            </a:r>
            <a:r>
              <a:rPr lang="fr-FR" dirty="0">
                <a:solidFill>
                  <a:prstClr val="black"/>
                </a:solidFill>
              </a:rPr>
              <a:t>à 10 mn</a:t>
            </a:r>
          </a:p>
          <a:p>
            <a:pPr lvl="0"/>
            <a:endParaRPr lang="fr-FR" dirty="0" smtClean="0"/>
          </a:p>
          <a:p>
            <a:pPr marL="0" indent="0">
              <a:buNone/>
            </a:pPr>
            <a:r>
              <a:rPr lang="fr-FR" dirty="0" smtClean="0"/>
              <a:t>    Les </a:t>
            </a:r>
            <a:r>
              <a:rPr lang="fr-FR" dirty="0" smtClean="0">
                <a:solidFill>
                  <a:schemeClr val="bg1"/>
                </a:solidFill>
              </a:rPr>
              <a:t>volontaires</a:t>
            </a:r>
            <a:r>
              <a:rPr lang="fr-FR" dirty="0" smtClean="0"/>
              <a:t> pourront rédiger le devoir à la maison et le rendre avant samedi  </a:t>
            </a:r>
          </a:p>
          <a:p>
            <a:pPr marL="0" indent="0">
              <a:buNone/>
            </a:pPr>
            <a:r>
              <a:rPr lang="fr-FR" dirty="0"/>
              <a:t> </a:t>
            </a:r>
            <a:r>
              <a:rPr lang="fr-FR" dirty="0" smtClean="0"/>
              <a:t>                                                                                                             (</a:t>
            </a:r>
            <a:r>
              <a:rPr lang="fr-FR" sz="2800" i="1" dirty="0" smtClean="0"/>
              <a:t>arrêt des notes oblige !</a:t>
            </a:r>
            <a:r>
              <a:rPr lang="fr-FR" dirty="0" smtClean="0"/>
              <a:t>)</a:t>
            </a:r>
          </a:p>
          <a:p>
            <a:pPr marL="0" indent="0">
              <a:buNone/>
            </a:pPr>
            <a:endParaRPr lang="fr-FR" dirty="0"/>
          </a:p>
        </p:txBody>
      </p:sp>
    </p:spTree>
    <p:extLst>
      <p:ext uri="{BB962C8B-B14F-4D97-AF65-F5344CB8AC3E}">
        <p14:creationId xmlns:p14="http://schemas.microsoft.com/office/powerpoint/2010/main" val="261785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3284984"/>
            <a:ext cx="8229600" cy="92211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Eléments de corrigé ....</a:t>
            </a:r>
            <a:endParaRPr lang="fr-FR" dirty="0"/>
          </a:p>
        </p:txBody>
      </p:sp>
    </p:spTree>
    <p:extLst>
      <p:ext uri="{BB962C8B-B14F-4D97-AF65-F5344CB8AC3E}">
        <p14:creationId xmlns:p14="http://schemas.microsoft.com/office/powerpoint/2010/main" val="1551320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971600" y="332656"/>
            <a:ext cx="7992888" cy="6048672"/>
          </a:xfrm>
        </p:spPr>
        <p:txBody>
          <a:bodyPr>
            <a:normAutofit fontScale="55000" lnSpcReduction="20000"/>
          </a:bodyPr>
          <a:lstStyle/>
          <a:p>
            <a:pPr marL="0" indent="0">
              <a:buNone/>
            </a:pPr>
            <a:r>
              <a:rPr lang="fr-FR" b="1" u="sng" dirty="0" smtClean="0"/>
              <a:t>Introduction</a:t>
            </a:r>
            <a:r>
              <a:rPr lang="fr-FR" dirty="0" smtClean="0"/>
              <a:t>        (</a:t>
            </a:r>
            <a:r>
              <a:rPr lang="fr-FR" i="1" dirty="0" smtClean="0"/>
              <a:t>ANDI</a:t>
            </a:r>
            <a:r>
              <a:rPr lang="fr-FR" dirty="0" smtClean="0"/>
              <a:t> + rappel des consignes d’analyse)</a:t>
            </a:r>
            <a:r>
              <a:rPr lang="fr-FR" i="1" dirty="0" smtClean="0"/>
              <a:t>       (10/12 lignes max.)</a:t>
            </a:r>
          </a:p>
          <a:p>
            <a:pPr marL="0" indent="0">
              <a:buNone/>
            </a:pPr>
            <a:endParaRPr lang="fr-FR" sz="2200" dirty="0" smtClean="0"/>
          </a:p>
          <a:p>
            <a:pPr marL="0" indent="0">
              <a:buNone/>
            </a:pPr>
            <a:endParaRPr lang="fr-FR" sz="2200" dirty="0" smtClean="0"/>
          </a:p>
          <a:p>
            <a:pPr marL="0" indent="0">
              <a:buNone/>
            </a:pPr>
            <a:r>
              <a:rPr lang="fr-FR" u="sng" dirty="0" smtClean="0"/>
              <a:t>Eléments à retenir </a:t>
            </a:r>
            <a:r>
              <a:rPr lang="fr-FR" dirty="0" smtClean="0"/>
              <a:t>:</a:t>
            </a:r>
          </a:p>
          <a:p>
            <a:pPr marL="0" indent="0">
              <a:buNone/>
            </a:pPr>
            <a:endParaRPr lang="fr-FR" sz="1600" dirty="0" smtClean="0"/>
          </a:p>
          <a:p>
            <a:pPr marL="0" indent="0">
              <a:buNone/>
            </a:pPr>
            <a:endParaRPr lang="fr-FR" sz="1600" dirty="0" smtClean="0"/>
          </a:p>
          <a:p>
            <a:pPr marL="0" indent="0">
              <a:buNone/>
            </a:pPr>
            <a:r>
              <a:rPr lang="fr-FR" sz="3800" dirty="0" smtClean="0"/>
              <a:t>- </a:t>
            </a:r>
            <a:r>
              <a:rPr lang="fr-FR" sz="3800" b="1" dirty="0" smtClean="0"/>
              <a:t>A.N.D.I.</a:t>
            </a:r>
          </a:p>
          <a:p>
            <a:pPr marL="0" indent="0">
              <a:buNone/>
            </a:pPr>
            <a:r>
              <a:rPr lang="fr-FR" dirty="0" smtClean="0"/>
              <a:t> </a:t>
            </a:r>
            <a:r>
              <a:rPr lang="fr-FR" i="1" dirty="0" smtClean="0">
                <a:solidFill>
                  <a:schemeClr val="bg1"/>
                </a:solidFill>
              </a:rPr>
              <a:t>G. Grass est un auteur allemand  contemporain des évènements décrits.  Prix   </a:t>
            </a:r>
          </a:p>
          <a:p>
            <a:pPr marL="0" indent="0">
              <a:buNone/>
            </a:pPr>
            <a:r>
              <a:rPr lang="fr-FR" i="1" dirty="0">
                <a:solidFill>
                  <a:schemeClr val="bg1"/>
                </a:solidFill>
              </a:rPr>
              <a:t> </a:t>
            </a:r>
            <a:r>
              <a:rPr lang="fr-FR" i="1" dirty="0" smtClean="0">
                <a:solidFill>
                  <a:schemeClr val="bg1"/>
                </a:solidFill>
              </a:rPr>
              <a:t>Nobel de littérature en 1999.</a:t>
            </a:r>
          </a:p>
          <a:p>
            <a:pPr marL="0" indent="0">
              <a:buNone/>
            </a:pPr>
            <a:r>
              <a:rPr lang="fr-FR" sz="900" dirty="0">
                <a:solidFill>
                  <a:srgbClr val="FF0000"/>
                </a:solidFill>
              </a:rPr>
              <a:t> </a:t>
            </a:r>
            <a:r>
              <a:rPr lang="fr-FR" sz="900" dirty="0" smtClean="0">
                <a:solidFill>
                  <a:srgbClr val="FF0000"/>
                </a:solidFill>
              </a:rPr>
              <a:t>   </a:t>
            </a:r>
          </a:p>
          <a:p>
            <a:pPr marL="0" indent="0">
              <a:buNone/>
            </a:pPr>
            <a:r>
              <a:rPr lang="fr-FR" i="1" dirty="0" smtClean="0">
                <a:solidFill>
                  <a:schemeClr val="bg1"/>
                </a:solidFill>
              </a:rPr>
              <a:t>2 aquarelles de l’auteur : l’une de  1955, l’autre de 1961. Extraites d’un  	    livre - témoignage paru en 1999.</a:t>
            </a:r>
          </a:p>
          <a:p>
            <a:pPr marL="0" indent="0">
              <a:buNone/>
            </a:pPr>
            <a:endParaRPr lang="fr-FR" sz="1600" i="1" dirty="0" smtClean="0"/>
          </a:p>
          <a:p>
            <a:pPr marL="0" indent="0">
              <a:buNone/>
            </a:pPr>
            <a:r>
              <a:rPr lang="fr-FR" dirty="0" smtClean="0"/>
              <a:t> </a:t>
            </a:r>
            <a:r>
              <a:rPr lang="fr-FR" i="1" dirty="0" smtClean="0">
                <a:solidFill>
                  <a:schemeClr val="bg1"/>
                </a:solidFill>
              </a:rPr>
              <a:t>Les doc. illustrent 2 aspects majeurs de la guerre froide dans les années </a:t>
            </a:r>
            <a:r>
              <a:rPr lang="fr-FR" sz="2900" i="1" dirty="0" smtClean="0">
                <a:solidFill>
                  <a:schemeClr val="bg1"/>
                </a:solidFill>
              </a:rPr>
              <a:t>50-60</a:t>
            </a:r>
            <a:r>
              <a:rPr lang="fr-FR" i="1" dirty="0" smtClean="0">
                <a:solidFill>
                  <a:schemeClr val="bg1"/>
                </a:solidFill>
              </a:rPr>
              <a:t> :   </a:t>
            </a:r>
          </a:p>
          <a:p>
            <a:pPr marL="0" indent="0">
              <a:buNone/>
            </a:pPr>
            <a:r>
              <a:rPr lang="fr-FR" i="1" dirty="0" smtClean="0">
                <a:solidFill>
                  <a:schemeClr val="bg1"/>
                </a:solidFill>
              </a:rPr>
              <a:t> le danger nucléaire lié à la course aux armements que se livrent alors les USA </a:t>
            </a:r>
          </a:p>
          <a:p>
            <a:pPr marL="0" indent="0">
              <a:buNone/>
            </a:pPr>
            <a:r>
              <a:rPr lang="fr-FR" i="1" dirty="0" smtClean="0">
                <a:solidFill>
                  <a:schemeClr val="bg1"/>
                </a:solidFill>
              </a:rPr>
              <a:t> et l’URSS (doc.1) et la bipolarisation du monde symbolisée en 1961 par la </a:t>
            </a:r>
          </a:p>
          <a:p>
            <a:pPr marL="0" indent="0">
              <a:buNone/>
            </a:pPr>
            <a:r>
              <a:rPr lang="fr-FR" i="1" dirty="0" smtClean="0">
                <a:solidFill>
                  <a:schemeClr val="bg1"/>
                </a:solidFill>
              </a:rPr>
              <a:t> construction du mur de Berlin (doc.2).</a:t>
            </a:r>
          </a:p>
          <a:p>
            <a:pPr marL="0" indent="0">
              <a:buNone/>
            </a:pPr>
            <a:r>
              <a:rPr lang="fr-FR" sz="1200" dirty="0" smtClean="0"/>
              <a:t>  </a:t>
            </a:r>
          </a:p>
          <a:p>
            <a:pPr marL="0" indent="0">
              <a:buNone/>
            </a:pPr>
            <a:endParaRPr lang="fr-FR" sz="1200" dirty="0" smtClean="0"/>
          </a:p>
          <a:p>
            <a:pPr marL="0" indent="0">
              <a:buNone/>
            </a:pPr>
            <a:r>
              <a:rPr lang="fr-FR" sz="3800" dirty="0" smtClean="0"/>
              <a:t>-</a:t>
            </a:r>
            <a:r>
              <a:rPr lang="fr-FR" sz="3800" b="1" dirty="0" smtClean="0"/>
              <a:t> Rappel des consignes d’analyse</a:t>
            </a:r>
            <a:r>
              <a:rPr lang="fr-FR" dirty="0" smtClean="0"/>
              <a:t>: </a:t>
            </a:r>
            <a:r>
              <a:rPr lang="fr-FR" sz="2300" i="1" dirty="0" smtClean="0"/>
              <a:t>(Reformuler si possible)  Ex. possible : </a:t>
            </a:r>
          </a:p>
          <a:p>
            <a:pPr marL="0" indent="0">
              <a:buNone/>
            </a:pPr>
            <a:endParaRPr lang="fr-FR" sz="1300" i="1" dirty="0" smtClean="0"/>
          </a:p>
          <a:p>
            <a:pPr marL="0" indent="0">
              <a:buNone/>
            </a:pPr>
            <a:r>
              <a:rPr lang="fr-FR" sz="2300" b="1" i="1" dirty="0"/>
              <a:t> </a:t>
            </a:r>
            <a:r>
              <a:rPr lang="fr-FR" sz="2300" b="1" i="1" dirty="0" smtClean="0"/>
              <a:t>       «</a:t>
            </a:r>
            <a:r>
              <a:rPr lang="fr-FR" sz="2300" i="1" dirty="0" smtClean="0"/>
              <a:t> </a:t>
            </a:r>
            <a:r>
              <a:rPr lang="fr-FR" sz="3100" i="1" dirty="0" smtClean="0">
                <a:solidFill>
                  <a:schemeClr val="bg1"/>
                </a:solidFill>
                <a:ea typeface="+mj-ea"/>
                <a:cs typeface="+mj-cs"/>
              </a:rPr>
              <a:t>Après </a:t>
            </a:r>
            <a:r>
              <a:rPr lang="fr-FR" sz="3100" i="1" dirty="0">
                <a:solidFill>
                  <a:schemeClr val="bg1"/>
                </a:solidFill>
                <a:ea typeface="+mj-ea"/>
                <a:cs typeface="+mj-cs"/>
              </a:rPr>
              <a:t>avoir </a:t>
            </a:r>
            <a:r>
              <a:rPr lang="fr-FR" sz="3100" i="1" dirty="0" smtClean="0">
                <a:solidFill>
                  <a:schemeClr val="bg1"/>
                </a:solidFill>
                <a:ea typeface="+mj-ea"/>
                <a:cs typeface="+mj-cs"/>
              </a:rPr>
              <a:t>rappelé le contexte précis auquel les 2 documents font référence,  	         </a:t>
            </a:r>
          </a:p>
          <a:p>
            <a:pPr marL="0" indent="0">
              <a:buNone/>
            </a:pPr>
            <a:r>
              <a:rPr lang="fr-FR" sz="3100" i="1" dirty="0">
                <a:solidFill>
                  <a:schemeClr val="bg1"/>
                </a:solidFill>
                <a:ea typeface="+mj-ea"/>
                <a:cs typeface="+mj-cs"/>
              </a:rPr>
              <a:t> </a:t>
            </a:r>
            <a:r>
              <a:rPr lang="fr-FR" sz="3100" i="1" dirty="0" smtClean="0">
                <a:solidFill>
                  <a:schemeClr val="bg1"/>
                </a:solidFill>
                <a:ea typeface="+mj-ea"/>
                <a:cs typeface="+mj-cs"/>
              </a:rPr>
              <a:t>     nous tenteront d’expliquer le message qu’a </a:t>
            </a:r>
            <a:r>
              <a:rPr lang="fr-FR" sz="3100" i="1" dirty="0">
                <a:solidFill>
                  <a:schemeClr val="bg1"/>
                </a:solidFill>
                <a:ea typeface="+mj-ea"/>
                <a:cs typeface="+mj-cs"/>
              </a:rPr>
              <a:t>voulu transmettre </a:t>
            </a:r>
            <a:r>
              <a:rPr lang="fr-FR" sz="3100" i="1" dirty="0" smtClean="0">
                <a:solidFill>
                  <a:schemeClr val="bg1"/>
                </a:solidFill>
                <a:ea typeface="+mj-ea"/>
                <a:cs typeface="+mj-cs"/>
              </a:rPr>
              <a:t>l’auteur en réalisant      </a:t>
            </a:r>
          </a:p>
          <a:p>
            <a:pPr marL="0" indent="0">
              <a:buNone/>
            </a:pPr>
            <a:r>
              <a:rPr lang="fr-FR" sz="3100" i="1" dirty="0">
                <a:solidFill>
                  <a:schemeClr val="bg1"/>
                </a:solidFill>
                <a:ea typeface="+mj-ea"/>
                <a:cs typeface="+mj-cs"/>
              </a:rPr>
              <a:t> </a:t>
            </a:r>
            <a:r>
              <a:rPr lang="fr-FR" sz="3100" i="1" dirty="0" smtClean="0">
                <a:solidFill>
                  <a:schemeClr val="bg1"/>
                </a:solidFill>
                <a:ea typeface="+mj-ea"/>
                <a:cs typeface="+mj-cs"/>
              </a:rPr>
              <a:t>     ces aquarelles </a:t>
            </a:r>
            <a:r>
              <a:rPr lang="fr-FR" sz="2300" b="1" i="1" dirty="0" smtClean="0">
                <a:solidFill>
                  <a:prstClr val="black"/>
                </a:solidFill>
                <a:ea typeface="+mj-ea"/>
                <a:cs typeface="+mj-cs"/>
              </a:rPr>
              <a:t>» </a:t>
            </a:r>
            <a:endParaRPr lang="fr-FR" sz="2300" i="1" dirty="0" smtClean="0"/>
          </a:p>
          <a:p>
            <a:pPr>
              <a:buFontTx/>
              <a:buChar char="-"/>
            </a:pPr>
            <a:endParaRPr lang="fr-FR" sz="2300" dirty="0"/>
          </a:p>
        </p:txBody>
      </p:sp>
      <p:sp>
        <p:nvSpPr>
          <p:cNvPr id="5" name="ZoneTexte 4"/>
          <p:cNvSpPr txBox="1"/>
          <p:nvPr/>
        </p:nvSpPr>
        <p:spPr>
          <a:xfrm>
            <a:off x="519741" y="1772816"/>
            <a:ext cx="432048" cy="523220"/>
          </a:xfrm>
          <a:prstGeom prst="rect">
            <a:avLst/>
          </a:prstGeom>
          <a:noFill/>
        </p:spPr>
        <p:txBody>
          <a:bodyPr wrap="square" rtlCol="0">
            <a:spAutoFit/>
          </a:bodyPr>
          <a:lstStyle/>
          <a:p>
            <a:r>
              <a:rPr lang="fr-FR" sz="2800" b="1" dirty="0" smtClean="0"/>
              <a:t>A</a:t>
            </a:r>
            <a:endParaRPr lang="fr-FR" sz="2800" b="1" dirty="0"/>
          </a:p>
        </p:txBody>
      </p:sp>
      <p:sp>
        <p:nvSpPr>
          <p:cNvPr id="6" name="ZoneTexte 5"/>
          <p:cNvSpPr txBox="1"/>
          <p:nvPr/>
        </p:nvSpPr>
        <p:spPr>
          <a:xfrm>
            <a:off x="122580" y="2492896"/>
            <a:ext cx="1008112" cy="461665"/>
          </a:xfrm>
          <a:prstGeom prst="rect">
            <a:avLst/>
          </a:prstGeom>
          <a:noFill/>
        </p:spPr>
        <p:txBody>
          <a:bodyPr wrap="square" rtlCol="0">
            <a:spAutoFit/>
          </a:bodyPr>
          <a:lstStyle/>
          <a:p>
            <a:r>
              <a:rPr lang="fr-FR" sz="2400" b="1" dirty="0" smtClean="0"/>
              <a:t>N / D </a:t>
            </a:r>
            <a:endParaRPr lang="fr-FR" sz="2400" dirty="0"/>
          </a:p>
        </p:txBody>
      </p:sp>
      <p:sp>
        <p:nvSpPr>
          <p:cNvPr id="7" name="ZoneTexte 6"/>
          <p:cNvSpPr txBox="1"/>
          <p:nvPr/>
        </p:nvSpPr>
        <p:spPr>
          <a:xfrm>
            <a:off x="525891" y="3068960"/>
            <a:ext cx="340229" cy="523220"/>
          </a:xfrm>
          <a:prstGeom prst="rect">
            <a:avLst/>
          </a:prstGeom>
          <a:noFill/>
        </p:spPr>
        <p:txBody>
          <a:bodyPr wrap="square" rtlCol="0">
            <a:spAutoFit/>
          </a:bodyPr>
          <a:lstStyle/>
          <a:p>
            <a:r>
              <a:rPr lang="fr-FR" sz="2800" b="1" dirty="0" smtClean="0"/>
              <a:t>I</a:t>
            </a:r>
            <a:endParaRPr lang="fr-FR" sz="2800" dirty="0"/>
          </a:p>
        </p:txBody>
      </p:sp>
    </p:spTree>
    <p:extLst>
      <p:ext uri="{BB962C8B-B14F-4D97-AF65-F5344CB8AC3E}">
        <p14:creationId xmlns:p14="http://schemas.microsoft.com/office/powerpoint/2010/main" val="152313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 calcmode="lin" valueType="num">
                                      <p:cBhvr additive="base">
                                        <p:cTn id="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anim calcmode="lin" valueType="num">
                                      <p:cBhvr additive="base">
                                        <p:cTn id="1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anim calcmode="lin" valueType="num">
                                      <p:cBhvr additive="base">
                                        <p:cTn id="1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anim calcmode="lin" valueType="num">
                                      <p:cBhvr additive="base">
                                        <p:cTn id="2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anim calcmode="lin" valueType="num">
                                      <p:cBhvr additive="base">
                                        <p:cTn id="27"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14" end="14"/>
                                            </p:txEl>
                                          </p:spTgt>
                                        </p:tgtEl>
                                        <p:attrNameLst>
                                          <p:attrName>style.visibility</p:attrName>
                                        </p:attrNameLst>
                                      </p:cBhvr>
                                      <p:to>
                                        <p:strVal val="visible"/>
                                      </p:to>
                                    </p:set>
                                    <p:anim calcmode="lin" valueType="num">
                                      <p:cBhvr additive="base">
                                        <p:cTn id="31"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15" end="15"/>
                                            </p:txEl>
                                          </p:spTgt>
                                        </p:tgtEl>
                                        <p:attrNameLst>
                                          <p:attrName>style.visibility</p:attrName>
                                        </p:attrNameLst>
                                      </p:cBhvr>
                                      <p:to>
                                        <p:strVal val="visible"/>
                                      </p:to>
                                    </p:set>
                                    <p:anim calcmode="lin" valueType="num">
                                      <p:cBhvr additive="base">
                                        <p:cTn id="35"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0" end="20"/>
                                            </p:txEl>
                                          </p:spTgt>
                                        </p:tgtEl>
                                        <p:attrNameLst>
                                          <p:attrName>style.visibility</p:attrName>
                                        </p:attrNameLst>
                                      </p:cBhvr>
                                      <p:to>
                                        <p:strVal val="visible"/>
                                      </p:to>
                                    </p:set>
                                    <p:anim calcmode="lin" valueType="num">
                                      <p:cBhvr additive="base">
                                        <p:cTn id="41" dur="500" fill="hold"/>
                                        <p:tgtEl>
                                          <p:spTgt spid="4">
                                            <p:txEl>
                                              <p:pRg st="20" end="2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0" end="2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21" end="21"/>
                                            </p:txEl>
                                          </p:spTgt>
                                        </p:tgtEl>
                                        <p:attrNameLst>
                                          <p:attrName>style.visibility</p:attrName>
                                        </p:attrNameLst>
                                      </p:cBhvr>
                                      <p:to>
                                        <p:strVal val="visible"/>
                                      </p:to>
                                    </p:set>
                                    <p:anim calcmode="lin" valueType="num">
                                      <p:cBhvr additive="base">
                                        <p:cTn id="45" dur="500" fill="hold"/>
                                        <p:tgtEl>
                                          <p:spTgt spid="4">
                                            <p:txEl>
                                              <p:pRg st="21" end="2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21" end="2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22" end="22"/>
                                            </p:txEl>
                                          </p:spTgt>
                                        </p:tgtEl>
                                        <p:attrNameLst>
                                          <p:attrName>style.visibility</p:attrName>
                                        </p:attrNameLst>
                                      </p:cBhvr>
                                      <p:to>
                                        <p:strVal val="visible"/>
                                      </p:to>
                                    </p:set>
                                    <p:anim calcmode="lin" valueType="num">
                                      <p:cBhvr additive="base">
                                        <p:cTn id="49" dur="500" fill="hold"/>
                                        <p:tgtEl>
                                          <p:spTgt spid="4">
                                            <p:txEl>
                                              <p:pRg st="22" end="2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2"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6388" y="116632"/>
            <a:ext cx="7787208" cy="850106"/>
          </a:xfrm>
        </p:spPr>
        <p:txBody>
          <a:bodyPr>
            <a:normAutofit fontScale="90000"/>
          </a:bodyPr>
          <a:lstStyle/>
          <a:p>
            <a:r>
              <a:rPr lang="fr-FR" sz="3600" b="1" dirty="0" smtClean="0">
                <a:latin typeface="Batang" pitchFamily="18" charset="-127"/>
                <a:ea typeface="Batang" pitchFamily="18" charset="-127"/>
              </a:rPr>
              <a:t>Les thèmes des §(relire la consigne)</a:t>
            </a:r>
            <a:endParaRPr lang="fr-FR" sz="3600" b="1" dirty="0">
              <a:latin typeface="Batang" pitchFamily="18" charset="-127"/>
              <a:ea typeface="Batang" pitchFamily="18" charset="-127"/>
            </a:endParaRPr>
          </a:p>
        </p:txBody>
      </p:sp>
      <p:sp>
        <p:nvSpPr>
          <p:cNvPr id="4" name="ZoneTexte 3"/>
          <p:cNvSpPr txBox="1"/>
          <p:nvPr/>
        </p:nvSpPr>
        <p:spPr>
          <a:xfrm>
            <a:off x="251520" y="1090111"/>
            <a:ext cx="3456384" cy="369332"/>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rPr>
              <a:t>Les mots-clés pour l’analyse sont : </a:t>
            </a:r>
            <a:endParaRPr lang="fr-FR" b="1" dirty="0">
              <a:effectLst>
                <a:outerShdw blurRad="38100" dist="38100" dir="2700000" algn="tl">
                  <a:srgbClr val="000000">
                    <a:alpha val="43137"/>
                  </a:srgbClr>
                </a:outerShdw>
              </a:effectLst>
            </a:endParaRPr>
          </a:p>
        </p:txBody>
      </p:sp>
      <p:sp>
        <p:nvSpPr>
          <p:cNvPr id="6" name="ZoneTexte 5"/>
          <p:cNvSpPr txBox="1"/>
          <p:nvPr/>
        </p:nvSpPr>
        <p:spPr>
          <a:xfrm>
            <a:off x="3851920" y="1090111"/>
            <a:ext cx="1440160" cy="369332"/>
          </a:xfrm>
          <a:prstGeom prst="rect">
            <a:avLst/>
          </a:prstGeom>
          <a:noFill/>
        </p:spPr>
        <p:txBody>
          <a:bodyPr wrap="square" rtlCol="0">
            <a:spAutoFit/>
          </a:bodyPr>
          <a:lstStyle/>
          <a:p>
            <a:r>
              <a:rPr lang="fr-FR" dirty="0" smtClean="0"/>
              <a:t>« </a:t>
            </a:r>
            <a:r>
              <a:rPr lang="fr-FR" dirty="0" smtClean="0">
                <a:solidFill>
                  <a:schemeClr val="bg1"/>
                </a:solidFill>
              </a:rPr>
              <a:t>contexte</a:t>
            </a:r>
            <a:r>
              <a:rPr lang="fr-FR" dirty="0" smtClean="0"/>
              <a:t> »</a:t>
            </a:r>
            <a:endParaRPr lang="fr-FR" dirty="0"/>
          </a:p>
        </p:txBody>
      </p:sp>
      <p:sp>
        <p:nvSpPr>
          <p:cNvPr id="7" name="ZoneTexte 6"/>
          <p:cNvSpPr txBox="1"/>
          <p:nvPr/>
        </p:nvSpPr>
        <p:spPr>
          <a:xfrm>
            <a:off x="5328084" y="1090111"/>
            <a:ext cx="1944216" cy="369332"/>
          </a:xfrm>
          <a:prstGeom prst="rect">
            <a:avLst/>
          </a:prstGeom>
          <a:noFill/>
        </p:spPr>
        <p:txBody>
          <a:bodyPr wrap="square" rtlCol="0">
            <a:spAutoFit/>
          </a:bodyPr>
          <a:lstStyle/>
          <a:p>
            <a:r>
              <a:rPr lang="fr-FR" dirty="0" smtClean="0"/>
              <a:t>« </a:t>
            </a:r>
            <a:r>
              <a:rPr lang="fr-FR" dirty="0" smtClean="0">
                <a:solidFill>
                  <a:schemeClr val="bg1"/>
                </a:solidFill>
              </a:rPr>
              <a:t>message</a:t>
            </a:r>
            <a:r>
              <a:rPr lang="fr-FR" dirty="0" smtClean="0"/>
              <a:t> »</a:t>
            </a:r>
            <a:endParaRPr lang="fr-FR" dirty="0"/>
          </a:p>
        </p:txBody>
      </p:sp>
      <p:sp>
        <p:nvSpPr>
          <p:cNvPr id="8" name="ZoneTexte 7"/>
          <p:cNvSpPr txBox="1"/>
          <p:nvPr/>
        </p:nvSpPr>
        <p:spPr>
          <a:xfrm>
            <a:off x="268490" y="1556792"/>
            <a:ext cx="4032448" cy="369332"/>
          </a:xfrm>
          <a:prstGeom prst="rect">
            <a:avLst/>
          </a:prstGeom>
          <a:noFill/>
        </p:spPr>
        <p:txBody>
          <a:bodyPr wrap="square" rtlCol="0">
            <a:spAutoFit/>
          </a:bodyPr>
          <a:lstStyle/>
          <a:p>
            <a:r>
              <a:rPr lang="fr-FR" dirty="0" smtClean="0"/>
              <a:t>...mais la consigne demande aussi de ...</a:t>
            </a:r>
            <a:endParaRPr lang="fr-FR" dirty="0"/>
          </a:p>
        </p:txBody>
      </p:sp>
      <p:sp>
        <p:nvSpPr>
          <p:cNvPr id="10" name="ZoneTexte 9"/>
          <p:cNvSpPr txBox="1"/>
          <p:nvPr/>
        </p:nvSpPr>
        <p:spPr>
          <a:xfrm>
            <a:off x="4139952" y="1584482"/>
            <a:ext cx="3256283" cy="369332"/>
          </a:xfrm>
          <a:prstGeom prst="rect">
            <a:avLst/>
          </a:prstGeom>
          <a:noFill/>
        </p:spPr>
        <p:txBody>
          <a:bodyPr wrap="square" rtlCol="0">
            <a:spAutoFit/>
          </a:bodyPr>
          <a:lstStyle/>
          <a:p>
            <a:r>
              <a:rPr lang="fr-FR" dirty="0">
                <a:solidFill>
                  <a:schemeClr val="bg1"/>
                </a:solidFill>
              </a:rPr>
              <a:t>d</a:t>
            </a:r>
            <a:r>
              <a:rPr lang="fr-FR" dirty="0" smtClean="0">
                <a:solidFill>
                  <a:schemeClr val="bg1"/>
                </a:solidFill>
              </a:rPr>
              <a:t>écrire les documents</a:t>
            </a:r>
            <a:endParaRPr lang="fr-FR" dirty="0">
              <a:solidFill>
                <a:schemeClr val="bg1"/>
              </a:solidFill>
            </a:endParaRPr>
          </a:p>
        </p:txBody>
      </p:sp>
      <p:sp>
        <p:nvSpPr>
          <p:cNvPr id="11" name="ZoneTexte 10"/>
          <p:cNvSpPr txBox="1"/>
          <p:nvPr/>
        </p:nvSpPr>
        <p:spPr>
          <a:xfrm>
            <a:off x="1364533" y="2060848"/>
            <a:ext cx="7023892" cy="523220"/>
          </a:xfrm>
          <a:prstGeom prst="rect">
            <a:avLst/>
          </a:prstGeom>
          <a:noFill/>
        </p:spPr>
        <p:txBody>
          <a:bodyPr wrap="square" rtlCol="0">
            <a:spAutoFit/>
          </a:bodyPr>
          <a:lstStyle/>
          <a:p>
            <a:r>
              <a:rPr lang="fr-FR" sz="2800" dirty="0" smtClean="0">
                <a:solidFill>
                  <a:schemeClr val="bg1"/>
                </a:solidFill>
              </a:rPr>
              <a:t>Quels thèmes retenir  ?  </a:t>
            </a:r>
            <a:r>
              <a:rPr lang="fr-FR" sz="1600" i="1" dirty="0" smtClean="0"/>
              <a:t>(2 § étant largement suffisant ici)</a:t>
            </a:r>
            <a:endParaRPr lang="fr-FR" sz="1600" i="1" dirty="0"/>
          </a:p>
        </p:txBody>
      </p:sp>
      <p:sp>
        <p:nvSpPr>
          <p:cNvPr id="13" name="ZoneTexte 12"/>
          <p:cNvSpPr txBox="1"/>
          <p:nvPr/>
        </p:nvSpPr>
        <p:spPr>
          <a:xfrm>
            <a:off x="356421" y="2708920"/>
            <a:ext cx="2016224" cy="369332"/>
          </a:xfrm>
          <a:prstGeom prst="rect">
            <a:avLst/>
          </a:prstGeom>
          <a:noFill/>
        </p:spPr>
        <p:txBody>
          <a:bodyPr wrap="square" rtlCol="0">
            <a:spAutoFit/>
          </a:bodyPr>
          <a:lstStyle/>
          <a:p>
            <a:r>
              <a:rPr lang="fr-FR" b="1" dirty="0" smtClean="0"/>
              <a:t>1</a:t>
            </a:r>
            <a:r>
              <a:rPr lang="fr-FR" b="1" baseline="30000" dirty="0" smtClean="0"/>
              <a:t>er</a:t>
            </a:r>
            <a:r>
              <a:rPr lang="fr-FR" b="1" dirty="0" smtClean="0"/>
              <a:t>  thème </a:t>
            </a:r>
            <a:r>
              <a:rPr lang="fr-FR" dirty="0" smtClean="0"/>
              <a:t>= 1</a:t>
            </a:r>
            <a:r>
              <a:rPr lang="fr-FR" baseline="30000" dirty="0" smtClean="0"/>
              <a:t>er</a:t>
            </a:r>
            <a:r>
              <a:rPr lang="fr-FR" dirty="0" smtClean="0"/>
              <a:t> §  : </a:t>
            </a:r>
            <a:endParaRPr lang="fr-FR" dirty="0"/>
          </a:p>
        </p:txBody>
      </p:sp>
      <p:sp>
        <p:nvSpPr>
          <p:cNvPr id="14" name="ZoneTexte 13"/>
          <p:cNvSpPr txBox="1"/>
          <p:nvPr/>
        </p:nvSpPr>
        <p:spPr>
          <a:xfrm>
            <a:off x="2338432" y="2708920"/>
            <a:ext cx="2088232" cy="369332"/>
          </a:xfrm>
          <a:prstGeom prst="rect">
            <a:avLst/>
          </a:prstGeom>
          <a:noFill/>
        </p:spPr>
        <p:txBody>
          <a:bodyPr wrap="square" rtlCol="0">
            <a:spAutoFit/>
          </a:bodyPr>
          <a:lstStyle/>
          <a:p>
            <a:r>
              <a:rPr lang="fr-FR" dirty="0" smtClean="0">
                <a:solidFill>
                  <a:schemeClr val="bg1"/>
                </a:solidFill>
              </a:rPr>
              <a:t>Le contexte </a:t>
            </a:r>
            <a:endParaRPr lang="fr-FR" dirty="0">
              <a:solidFill>
                <a:schemeClr val="bg1"/>
              </a:solidFill>
            </a:endParaRPr>
          </a:p>
        </p:txBody>
      </p:sp>
      <p:sp>
        <p:nvSpPr>
          <p:cNvPr id="15" name="ZoneTexte 14"/>
          <p:cNvSpPr txBox="1"/>
          <p:nvPr/>
        </p:nvSpPr>
        <p:spPr>
          <a:xfrm>
            <a:off x="356421" y="3140968"/>
            <a:ext cx="4608512" cy="1200329"/>
          </a:xfrm>
          <a:prstGeom prst="rect">
            <a:avLst/>
          </a:prstGeom>
          <a:noFill/>
        </p:spPr>
        <p:txBody>
          <a:bodyPr wrap="square" rtlCol="0">
            <a:spAutoFit/>
          </a:bodyPr>
          <a:lstStyle/>
          <a:p>
            <a:pPr marL="285750" indent="-285750">
              <a:buFontTx/>
              <a:buChar char="-"/>
            </a:pPr>
            <a:r>
              <a:rPr lang="fr-FR" dirty="0" smtClean="0"/>
              <a:t>Contexte général</a:t>
            </a:r>
          </a:p>
          <a:p>
            <a:pPr marL="285750" indent="-285750">
              <a:buFontTx/>
              <a:buChar char="-"/>
            </a:pPr>
            <a:r>
              <a:rPr lang="fr-FR" dirty="0" smtClean="0"/>
              <a:t>Particularités du contexte du doc.1</a:t>
            </a:r>
          </a:p>
          <a:p>
            <a:pPr marL="285750" lvl="0" indent="-285750">
              <a:buFontTx/>
              <a:buChar char="-"/>
            </a:pPr>
            <a:r>
              <a:rPr lang="fr-FR" dirty="0">
                <a:solidFill>
                  <a:prstClr val="black"/>
                </a:solidFill>
              </a:rPr>
              <a:t>Particularités du contexte du </a:t>
            </a:r>
            <a:r>
              <a:rPr lang="fr-FR" dirty="0" smtClean="0">
                <a:solidFill>
                  <a:prstClr val="black"/>
                </a:solidFill>
              </a:rPr>
              <a:t>doc.2</a:t>
            </a:r>
            <a:endParaRPr lang="fr-FR" dirty="0">
              <a:solidFill>
                <a:prstClr val="black"/>
              </a:solidFill>
            </a:endParaRPr>
          </a:p>
          <a:p>
            <a:pPr marL="285750" indent="-285750">
              <a:buFontTx/>
              <a:buChar char="-"/>
            </a:pPr>
            <a:endParaRPr lang="fr-FR" dirty="0"/>
          </a:p>
        </p:txBody>
      </p:sp>
      <p:sp>
        <p:nvSpPr>
          <p:cNvPr id="16" name="ZoneTexte 15"/>
          <p:cNvSpPr txBox="1"/>
          <p:nvPr/>
        </p:nvSpPr>
        <p:spPr>
          <a:xfrm>
            <a:off x="467544" y="4323320"/>
            <a:ext cx="2520280" cy="369332"/>
          </a:xfrm>
          <a:prstGeom prst="rect">
            <a:avLst/>
          </a:prstGeom>
          <a:noFill/>
        </p:spPr>
        <p:txBody>
          <a:bodyPr wrap="square" rtlCol="0">
            <a:spAutoFit/>
          </a:bodyPr>
          <a:lstStyle/>
          <a:p>
            <a:r>
              <a:rPr lang="fr-FR" b="1" dirty="0" smtClean="0"/>
              <a:t>2</a:t>
            </a:r>
            <a:r>
              <a:rPr lang="fr-FR" sz="1400" b="1" dirty="0" smtClean="0"/>
              <a:t>eme</a:t>
            </a:r>
            <a:r>
              <a:rPr lang="fr-FR" b="1" dirty="0" smtClean="0"/>
              <a:t> thème </a:t>
            </a:r>
            <a:r>
              <a:rPr lang="fr-FR" dirty="0" smtClean="0"/>
              <a:t>= 2</a:t>
            </a:r>
            <a:r>
              <a:rPr lang="fr-FR" sz="1400" dirty="0" smtClean="0"/>
              <a:t>eme</a:t>
            </a:r>
            <a:r>
              <a:rPr lang="fr-FR" dirty="0" smtClean="0"/>
              <a:t> § :</a:t>
            </a:r>
            <a:endParaRPr lang="fr-FR" dirty="0"/>
          </a:p>
        </p:txBody>
      </p:sp>
      <p:sp>
        <p:nvSpPr>
          <p:cNvPr id="17" name="ZoneTexte 16"/>
          <p:cNvSpPr txBox="1"/>
          <p:nvPr/>
        </p:nvSpPr>
        <p:spPr>
          <a:xfrm>
            <a:off x="2987824" y="4325814"/>
            <a:ext cx="2520280" cy="369332"/>
          </a:xfrm>
          <a:prstGeom prst="rect">
            <a:avLst/>
          </a:prstGeom>
          <a:noFill/>
        </p:spPr>
        <p:txBody>
          <a:bodyPr wrap="square" rtlCol="0">
            <a:spAutoFit/>
          </a:bodyPr>
          <a:lstStyle/>
          <a:p>
            <a:r>
              <a:rPr lang="fr-FR" dirty="0" smtClean="0">
                <a:solidFill>
                  <a:schemeClr val="bg1"/>
                </a:solidFill>
              </a:rPr>
              <a:t>Description et message</a:t>
            </a:r>
            <a:endParaRPr lang="fr-FR" dirty="0">
              <a:solidFill>
                <a:schemeClr val="bg1"/>
              </a:solidFill>
            </a:endParaRPr>
          </a:p>
        </p:txBody>
      </p:sp>
      <p:sp>
        <p:nvSpPr>
          <p:cNvPr id="19" name="ZoneTexte 18"/>
          <p:cNvSpPr txBox="1"/>
          <p:nvPr/>
        </p:nvSpPr>
        <p:spPr>
          <a:xfrm>
            <a:off x="539552" y="4941168"/>
            <a:ext cx="6624736" cy="923330"/>
          </a:xfrm>
          <a:prstGeom prst="rect">
            <a:avLst/>
          </a:prstGeom>
          <a:noFill/>
        </p:spPr>
        <p:txBody>
          <a:bodyPr wrap="square" rtlCol="0">
            <a:spAutoFit/>
          </a:bodyPr>
          <a:lstStyle/>
          <a:p>
            <a:pPr marL="285750" indent="-285750">
              <a:buFontTx/>
              <a:buChar char="-"/>
            </a:pPr>
            <a:r>
              <a:rPr lang="fr-FR" dirty="0" smtClean="0"/>
              <a:t>Point(s) commun(s)</a:t>
            </a:r>
          </a:p>
          <a:p>
            <a:pPr marL="285750" indent="-285750">
              <a:buFontTx/>
              <a:buChar char="-"/>
            </a:pPr>
            <a:r>
              <a:rPr lang="fr-FR" dirty="0" smtClean="0"/>
              <a:t>Doc.1 : contre la nucléarisation du monde et la menace de MAD</a:t>
            </a:r>
          </a:p>
          <a:p>
            <a:pPr marL="285750" indent="-285750">
              <a:buFontTx/>
              <a:buChar char="-"/>
            </a:pPr>
            <a:r>
              <a:rPr lang="fr-FR" dirty="0" smtClean="0"/>
              <a:t>Doc.2 : contre la division de l’Allemagne et la bipolarisation </a:t>
            </a:r>
            <a:endParaRPr lang="fr-FR" dirty="0"/>
          </a:p>
        </p:txBody>
      </p:sp>
    </p:spTree>
    <p:extLst>
      <p:ext uri="{BB962C8B-B14F-4D97-AF65-F5344CB8AC3E}">
        <p14:creationId xmlns:p14="http://schemas.microsoft.com/office/powerpoint/2010/main" val="308185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 calcmode="lin" valueType="num">
                                      <p:cBhvr additive="base">
                                        <p:cTn id="5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1" end="1"/>
                                            </p:txEl>
                                          </p:spTgt>
                                        </p:tgtEl>
                                        <p:attrNameLst>
                                          <p:attrName>style.visibility</p:attrName>
                                        </p:attrNameLst>
                                      </p:cBhvr>
                                      <p:to>
                                        <p:strVal val="visible"/>
                                      </p:to>
                                    </p:set>
                                    <p:anim calcmode="lin" valueType="num">
                                      <p:cBhvr additive="base">
                                        <p:cTn id="6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2" end="2"/>
                                            </p:txEl>
                                          </p:spTgt>
                                        </p:tgtEl>
                                        <p:attrNameLst>
                                          <p:attrName>style.visibility</p:attrName>
                                        </p:attrNameLst>
                                      </p:cBhvr>
                                      <p:to>
                                        <p:strVal val="visible"/>
                                      </p:to>
                                    </p:set>
                                    <p:anim calcmode="lin" valueType="num">
                                      <p:cBhvr additive="base">
                                        <p:cTn id="6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6">
                                            <p:txEl>
                                              <p:pRg st="0" end="0"/>
                                            </p:txEl>
                                          </p:spTgt>
                                        </p:tgtEl>
                                        <p:attrNameLst>
                                          <p:attrName>style.visibility</p:attrName>
                                        </p:attrNameLst>
                                      </p:cBhvr>
                                      <p:to>
                                        <p:strVal val="visible"/>
                                      </p:to>
                                    </p:set>
                                    <p:anim calcmode="lin" valueType="num">
                                      <p:cBhvr additive="base">
                                        <p:cTn id="7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 calcmode="lin" valueType="num">
                                      <p:cBhvr additive="base">
                                        <p:cTn id="79"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9">
                                            <p:txEl>
                                              <p:pRg st="0" end="0"/>
                                            </p:txEl>
                                          </p:spTgt>
                                        </p:tgtEl>
                                        <p:attrNameLst>
                                          <p:attrName>style.visibility</p:attrName>
                                        </p:attrNameLst>
                                      </p:cBhvr>
                                      <p:to>
                                        <p:strVal val="visible"/>
                                      </p:to>
                                    </p:set>
                                    <p:anim calcmode="lin" valueType="num">
                                      <p:cBhvr additive="base">
                                        <p:cTn id="8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9">
                                            <p:txEl>
                                              <p:pRg st="1" end="1"/>
                                            </p:txEl>
                                          </p:spTgt>
                                        </p:tgtEl>
                                        <p:attrNameLst>
                                          <p:attrName>style.visibility</p:attrName>
                                        </p:attrNameLst>
                                      </p:cBhvr>
                                      <p:to>
                                        <p:strVal val="visible"/>
                                      </p:to>
                                    </p:set>
                                    <p:anim calcmode="lin" valueType="num">
                                      <p:cBhvr additive="base">
                                        <p:cTn id="91"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9">
                                            <p:txEl>
                                              <p:pRg st="2" end="2"/>
                                            </p:txEl>
                                          </p:spTgt>
                                        </p:tgtEl>
                                        <p:attrNameLst>
                                          <p:attrName>style.visibility</p:attrName>
                                        </p:attrNameLst>
                                      </p:cBhvr>
                                      <p:to>
                                        <p:strVal val="visible"/>
                                      </p:to>
                                    </p:set>
                                    <p:anim calcmode="lin" valueType="num">
                                      <p:cBhvr additive="base">
                                        <p:cTn id="97"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P spid="13" grpId="0"/>
      <p:bldP spid="1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480</Words>
  <Application>Microsoft Office PowerPoint</Application>
  <PresentationFormat>Affichage à l'écran (4:3)</PresentationFormat>
  <Paragraphs>113</Paragraphs>
  <Slides>12</Slides>
  <Notes>1</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 Sujet : Art et guerre froide   Exercice d’ entraînement à l’analyse de document(s) d’Histoire    </vt:lpstr>
      <vt:lpstr>Présentation PowerPoint</vt:lpstr>
      <vt:lpstr>Présentation PowerPoint</vt:lpstr>
      <vt:lpstr>Présentation PowerPoint</vt:lpstr>
      <vt:lpstr>Plan détaillé du devoir </vt:lpstr>
      <vt:lpstr>A vous de jouer ....</vt:lpstr>
      <vt:lpstr>Présentation PowerPoint</vt:lpstr>
      <vt:lpstr>Présentation PowerPoint</vt:lpstr>
      <vt:lpstr>Les thèmes des §(relire la consigne)</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dc:creator>
  <cp:lastModifiedBy>Eric</cp:lastModifiedBy>
  <cp:revision>32</cp:revision>
  <dcterms:created xsi:type="dcterms:W3CDTF">2012-05-28T10:41:59Z</dcterms:created>
  <dcterms:modified xsi:type="dcterms:W3CDTF">2014-03-25T18:30:00Z</dcterms:modified>
</cp:coreProperties>
</file>